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7" r:id="rId1"/>
  </p:sldMasterIdLst>
  <p:notesMasterIdLst>
    <p:notesMasterId r:id="rId5"/>
  </p:notesMasterIdLst>
  <p:sldIdLst>
    <p:sldId id="257" r:id="rId2"/>
    <p:sldId id="259" r:id="rId3"/>
    <p:sldId id="262" r:id="rId4"/>
  </p:sldIdLst>
  <p:sldSz cx="10799763" cy="12960350"/>
  <p:notesSz cx="6742113" cy="9875838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94660"/>
  </p:normalViewPr>
  <p:slideViewPr>
    <p:cSldViewPr snapToGrid="0">
      <p:cViewPr varScale="1">
        <p:scale>
          <a:sx n="58" d="100"/>
          <a:sy n="58" d="100"/>
        </p:scale>
        <p:origin x="76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D10A8-1960-42D4-ADEA-5FEDF9791CAB}" type="datetimeFigureOut">
              <a:rPr lang="ru-KZ" smtClean="0"/>
              <a:t>06.12.2023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82788" y="1235075"/>
            <a:ext cx="2776537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688" y="4752975"/>
            <a:ext cx="5392737" cy="38877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0538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9525" y="9380538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A9CD6-5EE4-46B8-B048-CB7245DED5D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56925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247296-0613-4CA4-B948-233D7E9BB4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9971" y="2121058"/>
            <a:ext cx="8099822" cy="4512122"/>
          </a:xfrm>
        </p:spPr>
        <p:txBody>
          <a:bodyPr anchor="b"/>
          <a:lstStyle>
            <a:lvl1pPr algn="ctr">
              <a:defRPr sz="5316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C64B757-11E7-4726-80DB-5CAFED76E8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9971" y="6807185"/>
            <a:ext cx="8099822" cy="3129084"/>
          </a:xfrm>
        </p:spPr>
        <p:txBody>
          <a:bodyPr/>
          <a:lstStyle>
            <a:lvl1pPr marL="0" indent="0" algn="ctr">
              <a:buNone/>
              <a:defRPr sz="2126"/>
            </a:lvl1pPr>
            <a:lvl2pPr marL="405005" indent="0" algn="ctr">
              <a:buNone/>
              <a:defRPr sz="1772"/>
            </a:lvl2pPr>
            <a:lvl3pPr marL="810011" indent="0" algn="ctr">
              <a:buNone/>
              <a:defRPr sz="1594"/>
            </a:lvl3pPr>
            <a:lvl4pPr marL="1215016" indent="0" algn="ctr">
              <a:buNone/>
              <a:defRPr sz="1417"/>
            </a:lvl4pPr>
            <a:lvl5pPr marL="1620021" indent="0" algn="ctr">
              <a:buNone/>
              <a:defRPr sz="1417"/>
            </a:lvl5pPr>
            <a:lvl6pPr marL="2025026" indent="0" algn="ctr">
              <a:buNone/>
              <a:defRPr sz="1417"/>
            </a:lvl6pPr>
            <a:lvl7pPr marL="2430032" indent="0" algn="ctr">
              <a:buNone/>
              <a:defRPr sz="1417"/>
            </a:lvl7pPr>
            <a:lvl8pPr marL="2835037" indent="0" algn="ctr">
              <a:buNone/>
              <a:defRPr sz="1417"/>
            </a:lvl8pPr>
            <a:lvl9pPr marL="3240042" indent="0" algn="ctr">
              <a:buNone/>
              <a:defRPr sz="1417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9241B6-5782-4148-B587-6C1117B53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5A44-36CE-410A-A62F-75D376202A96}" type="datetime1">
              <a:rPr lang="ru-KZ" smtClean="0"/>
              <a:t>06.12.2023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2AEBFC-1100-45FF-9D0F-27466DDB5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3926F-F53F-4D8A-AD5A-75DE222CB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2D13-5DF7-444C-A18D-785E1E6992F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11560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610D46-E4FE-423C-846C-8FADF8D61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7684F4F-BDC2-43FE-AE81-B9A5F458D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72FA72-55F3-4687-84F7-717068A8C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AEB6-F387-4B99-B0D0-95205AC683E1}" type="datetime1">
              <a:rPr lang="ru-KZ" smtClean="0"/>
              <a:t>06.12.2023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10BB57-3D67-422F-94EA-917CA3F66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46F0F9-B4F8-40A9-AEBA-534C0B627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2D13-5DF7-444C-A18D-785E1E6992F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21602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5EC2F9F-1A36-4313-99AC-408ACB631B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28581" y="690018"/>
            <a:ext cx="2328699" cy="109832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E1CC585-2986-4FC2-967A-866EC0B44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42484" y="690018"/>
            <a:ext cx="6851100" cy="1098329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349801-6538-4398-8A08-F7F7954E7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486C4-FDEA-4928-83E1-066A19E8924D}" type="datetime1">
              <a:rPr lang="ru-KZ" smtClean="0"/>
              <a:t>06.12.2023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7DE11A-0132-4D61-AC80-FFC121D12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E1D775-F697-44C5-B55E-D35D1F706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2D13-5DF7-444C-A18D-785E1E6992F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53432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001052-E33C-4A65-958F-8FFA4D062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29375D-DDA7-4FD5-B95C-C8B3C5B1E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BA4A71-FC8C-499C-A839-E1EE745A3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49C7-57E7-42A7-83AD-2F61969A7F45}" type="datetime1">
              <a:rPr lang="ru-KZ" smtClean="0"/>
              <a:t>06.12.2023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ADD897-D5A6-4BD5-ADBC-416887C75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BB12D4-3713-422B-A8FF-EA1B44036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2D13-5DF7-444C-A18D-785E1E6992F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02839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222CA0-2A64-46B3-84BF-826446F96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859" y="3231092"/>
            <a:ext cx="9314796" cy="5391145"/>
          </a:xfrm>
        </p:spPr>
        <p:txBody>
          <a:bodyPr anchor="b"/>
          <a:lstStyle>
            <a:lvl1pPr>
              <a:defRPr sz="5316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C121B5-7343-402D-B799-304918002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859" y="8673236"/>
            <a:ext cx="9314796" cy="2835076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1pPr>
            <a:lvl2pPr marL="405005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10011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5016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2002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5026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3003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503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4004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263010-5355-4DEC-9C71-58C2DD602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57AE-31C2-47D8-A49F-97AE9EEF6B94}" type="datetime1">
              <a:rPr lang="ru-KZ" smtClean="0"/>
              <a:t>06.12.2023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71F3A7-3179-40B3-BD4A-9389A8B97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3B99C9-75FE-4D4F-84C9-6241EEE12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2D13-5DF7-444C-A18D-785E1E6992F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84590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F23764-1057-44E2-8729-971366209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5596B0-7336-4447-B674-550943809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2485" y="3450093"/>
            <a:ext cx="4589899" cy="822322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DB738EC-8160-446A-93C9-0CADFD676C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67382" y="3450093"/>
            <a:ext cx="4589899" cy="822322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74A8D2-F92B-40A2-BA0E-0C00DD2AC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BED16-2FDF-42C9-BCB8-63D4CA58DB3C}" type="datetime1">
              <a:rPr lang="ru-KZ" smtClean="0"/>
              <a:t>06.12.2023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538C3DF-D3B8-43D7-A3B3-68B3E42D4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E09506-3B03-41C1-A3CA-AEB239F36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2D13-5DF7-444C-A18D-785E1E6992F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1831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90B5F7-3B75-464E-BAC7-E337D9F1C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890" y="690022"/>
            <a:ext cx="9314796" cy="250506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C17A17B-F641-4461-80D8-CCE032554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3891" y="3177090"/>
            <a:ext cx="4568806" cy="1557041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5005" indent="0">
              <a:buNone/>
              <a:defRPr sz="1772" b="1"/>
            </a:lvl2pPr>
            <a:lvl3pPr marL="810011" indent="0">
              <a:buNone/>
              <a:defRPr sz="1594" b="1"/>
            </a:lvl3pPr>
            <a:lvl4pPr marL="1215016" indent="0">
              <a:buNone/>
              <a:defRPr sz="1417" b="1"/>
            </a:lvl4pPr>
            <a:lvl5pPr marL="1620021" indent="0">
              <a:buNone/>
              <a:defRPr sz="1417" b="1"/>
            </a:lvl5pPr>
            <a:lvl6pPr marL="2025026" indent="0">
              <a:buNone/>
              <a:defRPr sz="1417" b="1"/>
            </a:lvl6pPr>
            <a:lvl7pPr marL="2430032" indent="0">
              <a:buNone/>
              <a:defRPr sz="1417" b="1"/>
            </a:lvl7pPr>
            <a:lvl8pPr marL="2835037" indent="0">
              <a:buNone/>
              <a:defRPr sz="1417" b="1"/>
            </a:lvl8pPr>
            <a:lvl9pPr marL="3240042" indent="0">
              <a:buNone/>
              <a:defRPr sz="141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6922FD8-B99F-4089-B71D-A87FB11D0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3891" y="4734129"/>
            <a:ext cx="4568806" cy="69631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231EAA5-12C4-4153-BF47-15B14BC08E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67380" y="3177090"/>
            <a:ext cx="4591306" cy="1557041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5005" indent="0">
              <a:buNone/>
              <a:defRPr sz="1772" b="1"/>
            </a:lvl2pPr>
            <a:lvl3pPr marL="810011" indent="0">
              <a:buNone/>
              <a:defRPr sz="1594" b="1"/>
            </a:lvl3pPr>
            <a:lvl4pPr marL="1215016" indent="0">
              <a:buNone/>
              <a:defRPr sz="1417" b="1"/>
            </a:lvl4pPr>
            <a:lvl5pPr marL="1620021" indent="0">
              <a:buNone/>
              <a:defRPr sz="1417" b="1"/>
            </a:lvl5pPr>
            <a:lvl6pPr marL="2025026" indent="0">
              <a:buNone/>
              <a:defRPr sz="1417" b="1"/>
            </a:lvl6pPr>
            <a:lvl7pPr marL="2430032" indent="0">
              <a:buNone/>
              <a:defRPr sz="1417" b="1"/>
            </a:lvl7pPr>
            <a:lvl8pPr marL="2835037" indent="0">
              <a:buNone/>
              <a:defRPr sz="1417" b="1"/>
            </a:lvl8pPr>
            <a:lvl9pPr marL="3240042" indent="0">
              <a:buNone/>
              <a:defRPr sz="141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83B372F-6548-4798-80F9-8216DD540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67380" y="4734129"/>
            <a:ext cx="4591306" cy="69631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690F12C-B605-47FD-8136-5D8719B07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6279-0B54-4560-B225-3610F35D0215}" type="datetime1">
              <a:rPr lang="ru-KZ" smtClean="0"/>
              <a:t>06.12.2023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2439728-8D0B-4540-96C2-A01CA18A1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E0B30CD-0F2E-4ED9-AE3D-A0F6CC15F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2D13-5DF7-444C-A18D-785E1E6992F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77616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52934D-FF52-4467-B239-D75FCB0CD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B32A159-3ADF-4FFF-989E-298E7F119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076B0-C848-4672-9D26-2F0DBDBEE936}" type="datetime1">
              <a:rPr lang="ru-KZ" smtClean="0"/>
              <a:t>06.12.2023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4EA450-54E6-41EA-AD47-6DE8CC09C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90E7DB0-7C60-494A-B7DC-876069579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2D13-5DF7-444C-A18D-785E1E6992F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3644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9E89FB-5057-43D8-9E20-FF0561E94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3326F-4EDA-4265-9A06-0FA74B21A57B}" type="datetime1">
              <a:rPr lang="ru-KZ" smtClean="0"/>
              <a:t>06.12.2023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6E059BA-C0DC-4C9B-B592-2C67CA3F8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11CFDDC-AB64-4D59-A8CD-0311D3107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2D13-5DF7-444C-A18D-785E1E6992F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9715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D68C17-676F-40D9-9E80-B05A66201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891" y="864024"/>
            <a:ext cx="3483204" cy="3024082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1FA00D-4C77-4605-BE2E-8F79B4EA2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1306" y="1866054"/>
            <a:ext cx="5467380" cy="9210249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025097A-4C34-4726-A547-E093DC037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3891" y="3888107"/>
            <a:ext cx="3483204" cy="7203195"/>
          </a:xfrm>
        </p:spPr>
        <p:txBody>
          <a:bodyPr/>
          <a:lstStyle>
            <a:lvl1pPr marL="0" indent="0">
              <a:buNone/>
              <a:defRPr sz="1417"/>
            </a:lvl1pPr>
            <a:lvl2pPr marL="405005" indent="0">
              <a:buNone/>
              <a:defRPr sz="1240"/>
            </a:lvl2pPr>
            <a:lvl3pPr marL="810011" indent="0">
              <a:buNone/>
              <a:defRPr sz="1063"/>
            </a:lvl3pPr>
            <a:lvl4pPr marL="1215016" indent="0">
              <a:buNone/>
              <a:defRPr sz="886"/>
            </a:lvl4pPr>
            <a:lvl5pPr marL="1620021" indent="0">
              <a:buNone/>
              <a:defRPr sz="886"/>
            </a:lvl5pPr>
            <a:lvl6pPr marL="2025026" indent="0">
              <a:buNone/>
              <a:defRPr sz="886"/>
            </a:lvl6pPr>
            <a:lvl7pPr marL="2430032" indent="0">
              <a:buNone/>
              <a:defRPr sz="886"/>
            </a:lvl7pPr>
            <a:lvl8pPr marL="2835037" indent="0">
              <a:buNone/>
              <a:defRPr sz="886"/>
            </a:lvl8pPr>
            <a:lvl9pPr marL="3240042" indent="0">
              <a:buNone/>
              <a:defRPr sz="88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C221D64-8A81-4593-B36B-9B7B25140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68578-CEE5-44F8-BE01-6DA9A9A22108}" type="datetime1">
              <a:rPr lang="ru-KZ" smtClean="0"/>
              <a:t>06.12.2023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150B7D-2F9E-4094-8F20-D6277ACEB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2A5CCE9-DA52-459B-A4EB-52FACA0ED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2D13-5DF7-444C-A18D-785E1E6992F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722476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9292D6-270D-4074-921B-76523856A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891" y="864024"/>
            <a:ext cx="3483204" cy="3024082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B3CEBFE-754B-4B8D-B807-8EF3CF801E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91306" y="1866054"/>
            <a:ext cx="5467380" cy="9210249"/>
          </a:xfrm>
        </p:spPr>
        <p:txBody>
          <a:bodyPr/>
          <a:lstStyle>
            <a:lvl1pPr marL="0" indent="0">
              <a:buNone/>
              <a:defRPr sz="2835"/>
            </a:lvl1pPr>
            <a:lvl2pPr marL="405005" indent="0">
              <a:buNone/>
              <a:defRPr sz="2480"/>
            </a:lvl2pPr>
            <a:lvl3pPr marL="810011" indent="0">
              <a:buNone/>
              <a:defRPr sz="2126"/>
            </a:lvl3pPr>
            <a:lvl4pPr marL="1215016" indent="0">
              <a:buNone/>
              <a:defRPr sz="1772"/>
            </a:lvl4pPr>
            <a:lvl5pPr marL="1620021" indent="0">
              <a:buNone/>
              <a:defRPr sz="1772"/>
            </a:lvl5pPr>
            <a:lvl6pPr marL="2025026" indent="0">
              <a:buNone/>
              <a:defRPr sz="1772"/>
            </a:lvl6pPr>
            <a:lvl7pPr marL="2430032" indent="0">
              <a:buNone/>
              <a:defRPr sz="1772"/>
            </a:lvl7pPr>
            <a:lvl8pPr marL="2835037" indent="0">
              <a:buNone/>
              <a:defRPr sz="1772"/>
            </a:lvl8pPr>
            <a:lvl9pPr marL="3240042" indent="0">
              <a:buNone/>
              <a:defRPr sz="1772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A54B0A6-24CC-4FFC-B751-EC2029589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3891" y="3888107"/>
            <a:ext cx="3483204" cy="7203195"/>
          </a:xfrm>
        </p:spPr>
        <p:txBody>
          <a:bodyPr/>
          <a:lstStyle>
            <a:lvl1pPr marL="0" indent="0">
              <a:buNone/>
              <a:defRPr sz="1417"/>
            </a:lvl1pPr>
            <a:lvl2pPr marL="405005" indent="0">
              <a:buNone/>
              <a:defRPr sz="1240"/>
            </a:lvl2pPr>
            <a:lvl3pPr marL="810011" indent="0">
              <a:buNone/>
              <a:defRPr sz="1063"/>
            </a:lvl3pPr>
            <a:lvl4pPr marL="1215016" indent="0">
              <a:buNone/>
              <a:defRPr sz="886"/>
            </a:lvl4pPr>
            <a:lvl5pPr marL="1620021" indent="0">
              <a:buNone/>
              <a:defRPr sz="886"/>
            </a:lvl5pPr>
            <a:lvl6pPr marL="2025026" indent="0">
              <a:buNone/>
              <a:defRPr sz="886"/>
            </a:lvl6pPr>
            <a:lvl7pPr marL="2430032" indent="0">
              <a:buNone/>
              <a:defRPr sz="886"/>
            </a:lvl7pPr>
            <a:lvl8pPr marL="2835037" indent="0">
              <a:buNone/>
              <a:defRPr sz="886"/>
            </a:lvl8pPr>
            <a:lvl9pPr marL="3240042" indent="0">
              <a:buNone/>
              <a:defRPr sz="88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F3DA2B-CC53-40E4-B836-097E950BD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9284-B1E4-4D83-8A66-1D7442122EAF}" type="datetime1">
              <a:rPr lang="ru-KZ" smtClean="0"/>
              <a:t>06.12.2023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5B69045-A613-478E-BE50-34A24E933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225131E-D57A-4D54-946F-3D3EA7739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2D13-5DF7-444C-A18D-785E1E6992F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5404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44579-0258-402A-970C-F5BF33DA4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484" y="690022"/>
            <a:ext cx="9314796" cy="2505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48EA602-E509-42CC-92F8-8C75222F1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2484" y="3450093"/>
            <a:ext cx="9314796" cy="8223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DBEB61-B1DC-4E6D-846F-B8DCD532B1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2486" y="12012327"/>
            <a:ext cx="2429947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3914A-64A3-4C26-A9B3-BB5DBA90C6D2}" type="datetime1">
              <a:rPr lang="ru-KZ" smtClean="0"/>
              <a:t>06.12.2023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29204F-2B62-42D1-B891-F7836C359B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77422" y="12012327"/>
            <a:ext cx="3644920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053B95-2B06-4E2E-BA0E-8EF0443D60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7334" y="12012327"/>
            <a:ext cx="2429947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32D13-5DF7-444C-A18D-785E1E6992F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63403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69" r:id="rId2"/>
    <p:sldLayoutId id="2147484070" r:id="rId3"/>
    <p:sldLayoutId id="2147484071" r:id="rId4"/>
    <p:sldLayoutId id="2147484072" r:id="rId5"/>
    <p:sldLayoutId id="2147484073" r:id="rId6"/>
    <p:sldLayoutId id="2147484074" r:id="rId7"/>
    <p:sldLayoutId id="2147484075" r:id="rId8"/>
    <p:sldLayoutId id="2147484076" r:id="rId9"/>
    <p:sldLayoutId id="2147484077" r:id="rId10"/>
    <p:sldLayoutId id="2147484078" r:id="rId11"/>
  </p:sldLayoutIdLst>
  <p:hf hdr="0" ftr="0" dt="0"/>
  <p:txStyles>
    <p:titleStyle>
      <a:lvl1pPr algn="l" defTabSz="810011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503" indent="-202503" algn="l" defTabSz="810011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508" indent="-202503" algn="l" defTabSz="81001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513" indent="-202503" algn="l" defTabSz="81001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518" indent="-202503" algn="l" defTabSz="81001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524" indent="-202503" algn="l" defTabSz="81001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529" indent="-202503" algn="l" defTabSz="81001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534" indent="-202503" algn="l" defTabSz="81001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539" indent="-202503" algn="l" defTabSz="81001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545" indent="-202503" algn="l" defTabSz="81001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81001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5005" algn="l" defTabSz="81001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10011" algn="l" defTabSz="81001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5016" algn="l" defTabSz="81001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20021" algn="l" defTabSz="81001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5026" algn="l" defTabSz="81001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30032" algn="l" defTabSz="81001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5037" algn="l" defTabSz="81001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40042" algn="l" defTabSz="81001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47777D-CEB5-4887-8CED-07F1B61D41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3387" y="4129780"/>
            <a:ext cx="9464350" cy="2019561"/>
          </a:xfrm>
        </p:spPr>
        <p:txBody>
          <a:bodyPr anchor="t">
            <a:normAutofit/>
          </a:bodyPr>
          <a:lstStyle/>
          <a:p>
            <a:r>
              <a:rPr lang="en-US" sz="4400" b="1" dirty="0">
                <a:solidFill>
                  <a:srgbClr val="002060"/>
                </a:solidFill>
                <a:latin typeface="+mn-lt"/>
              </a:rPr>
              <a:t>Academic calendar of undergraduate studies for </a:t>
            </a:r>
            <a:br>
              <a:rPr lang="ru-RU" sz="4400" b="1" dirty="0">
                <a:solidFill>
                  <a:srgbClr val="002060"/>
                </a:solidFill>
                <a:latin typeface="+mn-lt"/>
              </a:rPr>
            </a:br>
            <a:r>
              <a:rPr lang="en-US" sz="4400" b="1" dirty="0">
                <a:solidFill>
                  <a:srgbClr val="002060"/>
                </a:solidFill>
                <a:latin typeface="+mn-lt"/>
              </a:rPr>
              <a:t>the 2023-2024 academic year</a:t>
            </a:r>
            <a:endParaRPr lang="ru-RU" sz="3132" b="1" dirty="0">
              <a:latin typeface="+mn-lt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838C636-0B0F-46F5-BEDD-02108F7C1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2D13-5DF7-444C-A18D-785E1E6992FD}" type="slidenum">
              <a:rPr lang="ru-KZ" smtClean="0"/>
              <a:t>1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48794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  <a:alpha val="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47777D-CEB5-4887-8CED-07F1B61D41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5670" y="112928"/>
            <a:ext cx="9916510" cy="1013401"/>
          </a:xfrm>
        </p:spPr>
        <p:txBody>
          <a:bodyPr anchor="t">
            <a:normAutofit/>
          </a:bodyPr>
          <a:lstStyle/>
          <a:p>
            <a:r>
              <a:rPr lang="en-US" sz="1600" b="1" dirty="0">
                <a:latin typeface="+mn-lt"/>
              </a:rPr>
              <a:t>KARAGANDA TECHNICAL UNIVERSITY NAMED AFTER ABYLKAS SAGINOV ACADEMIC</a:t>
            </a:r>
            <a:br>
              <a:rPr lang="ru-RU" sz="1600" b="1" dirty="0">
                <a:latin typeface="+mn-lt"/>
              </a:rPr>
            </a:br>
            <a:r>
              <a:rPr lang="en-US" sz="1600" b="1" dirty="0">
                <a:latin typeface="+mn-lt"/>
              </a:rPr>
              <a:t> CALENDAR for the 2023 – 2024 ACADEMIC YEAR for students of all forms of education </a:t>
            </a:r>
            <a:br>
              <a:rPr lang="ru-RU" sz="1600" b="1" dirty="0">
                <a:latin typeface="+mn-lt"/>
              </a:rPr>
            </a:br>
            <a:r>
              <a:rPr lang="en-US" sz="1600" b="1" dirty="0">
                <a:latin typeface="+mn-lt"/>
              </a:rPr>
              <a:t>(excluding graduation courses)</a:t>
            </a:r>
            <a:endParaRPr lang="ru-RU" sz="1600" b="1" dirty="0">
              <a:latin typeface="+mn-lt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3411895A-7835-4C2E-B377-71EEA0538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984089"/>
              </p:ext>
            </p:extLst>
          </p:nvPr>
        </p:nvGraphicFramePr>
        <p:xfrm>
          <a:off x="425670" y="1115648"/>
          <a:ext cx="9916510" cy="1150795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18385">
                  <a:extLst>
                    <a:ext uri="{9D8B030D-6E8A-4147-A177-3AD203B41FA5}">
                      <a16:colId xmlns:a16="http://schemas.microsoft.com/office/drawing/2014/main" val="2724946537"/>
                    </a:ext>
                  </a:extLst>
                </a:gridCol>
                <a:gridCol w="4698125">
                  <a:extLst>
                    <a:ext uri="{9D8B030D-6E8A-4147-A177-3AD203B41FA5}">
                      <a16:colId xmlns:a16="http://schemas.microsoft.com/office/drawing/2014/main" val="1580347064"/>
                    </a:ext>
                  </a:extLst>
                </a:gridCol>
              </a:tblGrid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Зачисление студентов в вуз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kk-KZ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до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25 августа 2023г.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223865"/>
                  </a:ext>
                </a:extLst>
              </a:tr>
              <a:tr h="29971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Собеседование с 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эдвайзерами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                                                            </a:t>
                      </a:r>
                      <a:r>
                        <a:rPr lang="kk-KZ" sz="16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Еженедельно</a:t>
                      </a: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6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</a:t>
                      </a: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6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пятницам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861155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kk-KZ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День Конституции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 августа 2023г.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 августа 2023г.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300300"/>
                  </a:ext>
                </a:extLst>
              </a:tr>
              <a:tr h="3097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Регистрация студентов 1 курса на дисциплины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26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– </a:t>
                      </a: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29 августа 2023г.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647497"/>
                  </a:ext>
                </a:extLst>
              </a:tr>
              <a:tr h="24764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ОСЕННИЙ СЕМЕСТР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033693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День знаний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 сентября 2023г.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22070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Начало осеннего семестра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 сентября 2023г.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068577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День Республики</a:t>
                      </a:r>
                      <a:endParaRPr lang="ru-KZ" sz="16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25 октября 2023г. </a:t>
                      </a:r>
                      <a:endParaRPr lang="ru-KZ" sz="16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271602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Первый рубежный контроль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23 – 28 октября 2023г.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458537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Второй рубежный контроль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 – 15 декабря 2023г.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507327"/>
                  </a:ext>
                </a:extLst>
              </a:tr>
              <a:tr h="3930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Окончание осеннего семестра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15 декабря 2023г.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925740"/>
                  </a:ext>
                </a:extLst>
              </a:tr>
              <a:tr h="380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День Независимости Республики Казахстан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16 декабря 2023г.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41103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Зимняя экзаменационная сессия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18 – 30 декабря 2023г.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373665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Новый год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 – 2 января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174035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Рождество Христово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 января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090831"/>
                  </a:ext>
                </a:extLst>
              </a:tr>
              <a:tr h="742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Всего недель осеннего семестра: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теоретическое обучение – 15 недель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зимняя сессия – 2 недели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зимние каникулы – 2 недели    1 – 13 января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549203"/>
                  </a:ext>
                </a:extLst>
              </a:tr>
              <a:tr h="24764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ВЕСЕННИЙ СЕМЕСТР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968074"/>
                  </a:ext>
                </a:extLst>
              </a:tr>
              <a:tr h="3719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Начало весеннего семестра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15 января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594281"/>
                  </a:ext>
                </a:extLst>
              </a:tr>
              <a:tr h="247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Международный женский день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 марта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66732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Первый рубежный контроль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 – 9 марта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512526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Регистрация на дисциплины следующего учебного года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 – 23 марта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595333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Наурыз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мейрамы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21 – 23 марта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140561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Второй рубежный контроль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22 – 27 апреля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852834"/>
                  </a:ext>
                </a:extLst>
              </a:tr>
              <a:tr h="317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Окончание весеннего семестра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27 апреля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343365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Праздник единства народа Казахстана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 мая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082806"/>
                  </a:ext>
                </a:extLst>
              </a:tr>
              <a:tr h="334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День защитника Отечества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 мая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682128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День Победы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 мая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7900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Летняя экзаменационная сессия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29 апреля – 18 мая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428880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Профессиональная практика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 мая – 22 июня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149301"/>
                  </a:ext>
                </a:extLst>
              </a:tr>
              <a:tr h="323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Защита отчетов по практике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24 – 29 июня 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448312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Запись на летний семестр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 мая – 08 июня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995131"/>
                  </a:ext>
                </a:extLst>
              </a:tr>
              <a:tr h="319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День столицы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 июля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649850"/>
                  </a:ext>
                </a:extLst>
              </a:tr>
              <a:tr h="9905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Всего недель весеннего семестра: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теоретическое обучение – 15 недель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летняя сессия – 3 недели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практика – 5 недель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летние каникулы – 9 недель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962980"/>
                  </a:ext>
                </a:extLst>
              </a:tr>
              <a:tr h="287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ЛЕТНИЙ СЕМЕСТР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 июня – 17 августа 2024г. (10 недель)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97337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4DA89B7-99A6-4BDE-8DA3-8530EA06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2D13-5DF7-444C-A18D-785E1E6992FD}" type="slidenum">
              <a:rPr lang="ru-KZ" smtClean="0"/>
              <a:t>2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43457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47777D-CEB5-4887-8CED-07F1B61D41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0246" y="436485"/>
            <a:ext cx="9916510" cy="1013401"/>
          </a:xfrm>
        </p:spPr>
        <p:txBody>
          <a:bodyPr anchor="t">
            <a:normAutofit/>
          </a:bodyPr>
          <a:lstStyle/>
          <a:p>
            <a:r>
              <a:rPr lang="en-US" sz="1800" b="1" dirty="0">
                <a:latin typeface="+mn-lt"/>
              </a:rPr>
              <a:t>KARAGANDA TECHNICAL UNIVERSITY NAMED AFTER ABYLKAS SAGINOV </a:t>
            </a:r>
            <a:br>
              <a:rPr lang="ru-RU" sz="1800" b="1" dirty="0">
                <a:latin typeface="+mn-lt"/>
              </a:rPr>
            </a:br>
            <a:r>
              <a:rPr lang="en-US" sz="1800" b="1" dirty="0">
                <a:latin typeface="+mn-lt"/>
              </a:rPr>
              <a:t>ACADEMIC CALENDAR for the 2023 – 2024 ACADEMIC YEAR of students of all forms of education</a:t>
            </a:r>
            <a:br>
              <a:rPr lang="ru-RU" sz="1800" b="1" dirty="0">
                <a:latin typeface="+mn-lt"/>
              </a:rPr>
            </a:br>
            <a:r>
              <a:rPr lang="en-US" sz="1800" b="1" dirty="0">
                <a:latin typeface="+mn-lt"/>
              </a:rPr>
              <a:t> (graduate course)</a:t>
            </a:r>
            <a:endParaRPr lang="ru-RU" sz="1800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3411895A-7835-4C2E-B377-71EEA0538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125831"/>
              </p:ext>
            </p:extLst>
          </p:nvPr>
        </p:nvGraphicFramePr>
        <p:xfrm>
          <a:off x="440246" y="1693260"/>
          <a:ext cx="9919270" cy="1011972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221145">
                  <a:extLst>
                    <a:ext uri="{9D8B030D-6E8A-4147-A177-3AD203B41FA5}">
                      <a16:colId xmlns:a16="http://schemas.microsoft.com/office/drawing/2014/main" val="2724946537"/>
                    </a:ext>
                  </a:extLst>
                </a:gridCol>
                <a:gridCol w="4698125">
                  <a:extLst>
                    <a:ext uri="{9D8B030D-6E8A-4147-A177-3AD203B41FA5}">
                      <a16:colId xmlns:a16="http://schemas.microsoft.com/office/drawing/2014/main" val="1580347064"/>
                    </a:ext>
                  </a:extLst>
                </a:gridCol>
              </a:tblGrid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kk-KZ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День Конституции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30 августа 2023г.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300300"/>
                  </a:ext>
                </a:extLst>
              </a:tr>
              <a:tr h="24764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ОСЕННИЙ СЕМЕСТР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033693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День знаний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 сентября 2023г.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22070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Начало осеннего семестра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 сентября 2023г.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068577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День Республики</a:t>
                      </a:r>
                      <a:endParaRPr lang="ru-KZ" sz="16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25 октября 2023г. </a:t>
                      </a:r>
                      <a:endParaRPr lang="ru-KZ" sz="16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271602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Первый рубежный контроль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23 – 28 октября 2023г.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458537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Второй рубежный контроль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 – 15 декабря 2023г.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507327"/>
                  </a:ext>
                </a:extLst>
              </a:tr>
              <a:tr h="3930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Окончание осеннего семестра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15 декабря 2023г.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925740"/>
                  </a:ext>
                </a:extLst>
              </a:tr>
              <a:tr h="380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День Независимости Республики Казахстан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16 декабря 2023г.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41103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Зимняя экзаменационная сессия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18 – 30 декабря 2023г.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373665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Новый год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 – 2 января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174035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Рождество Христово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 января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090831"/>
                  </a:ext>
                </a:extLst>
              </a:tr>
              <a:tr h="742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Всего недель осеннего семестра: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теоретическое обучение – 15 недель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зимняя сессия – 2 недели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зимние каникулы – 2 недели   1 – 13 января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549203"/>
                  </a:ext>
                </a:extLst>
              </a:tr>
              <a:tr h="24764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ВЕСЕННИЙ СЕМЕСТР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968074"/>
                  </a:ext>
                </a:extLst>
              </a:tr>
              <a:tr h="3285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Начало весеннего семестра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15 января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594281"/>
                  </a:ext>
                </a:extLst>
              </a:tr>
              <a:tr h="3285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Первый рубежный контроль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12 – 17 февраля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97087"/>
                  </a:ext>
                </a:extLst>
              </a:tr>
              <a:tr h="247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Международный женский день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 марта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66732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Второй рубежный контроль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18 – 20  марта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512526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Окончание весеннего семестра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  марта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394368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Наурыз </a:t>
                      </a:r>
                      <a:r>
                        <a:rPr lang="ru-RU" sz="1600" b="1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мейрамы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21 – 23 марта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433125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Летняя экзаменационная сессия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25 – 30 марта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128481"/>
                  </a:ext>
                </a:extLst>
              </a:tr>
              <a:tr h="2754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Преддипломная практика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 апреля – 4 мая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129211"/>
                  </a:ext>
                </a:extLst>
              </a:tr>
              <a:tr h="2754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Защита отчетов по преддипломной 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пракике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 мая – 11 мая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025777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Праздник единства народа Казахстана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 мая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082806"/>
                  </a:ext>
                </a:extLst>
              </a:tr>
              <a:tr h="334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День защитника Отечества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 мая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682128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День Победы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 мая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7900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Итоговая аттестация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13 мая – 29 июня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677933"/>
                  </a:ext>
                </a:extLst>
              </a:tr>
              <a:tr h="299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Работа Аттестационной комиссии (процедура защиты)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27 мая – 29 июня 2024г.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149301"/>
                  </a:ext>
                </a:extLst>
              </a:tr>
              <a:tr h="247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День столицы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 июля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448312"/>
                  </a:ext>
                </a:extLst>
              </a:tr>
              <a:tr h="742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Всего недель весеннего семестра: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теоретическое обучение – 10 недель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летняя сессия – 1 недели</a:t>
                      </a:r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практика – 5 недель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664845" algn="l"/>
                          <a:tab pos="1274445" algn="l"/>
                          <a:tab pos="1884045" algn="l"/>
                          <a:tab pos="2493645" algn="l"/>
                          <a:tab pos="3103245" algn="l"/>
                          <a:tab pos="3712845" algn="l"/>
                          <a:tab pos="4324350" algn="l"/>
                          <a:tab pos="6675120" algn="l"/>
                          <a:tab pos="7284720" algn="l"/>
                        </a:tabLs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итоговая аттестация – 7 недель</a:t>
                      </a:r>
                    </a:p>
                  </a:txBody>
                  <a:tcPr marL="37048" marR="370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995131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DECB3DE-0301-4816-AFD5-8CF03F264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2D13-5DF7-444C-A18D-785E1E6992FD}" type="slidenum">
              <a:rPr lang="ru-KZ" smtClean="0"/>
              <a:t>3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673208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2257</TotalTime>
  <Words>671</Words>
  <Application>Microsoft Office PowerPoint</Application>
  <PresentationFormat>Произвольный</PresentationFormat>
  <Paragraphs>139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Academic calendar of undergraduate studies for  the 2023-2024 academic year</vt:lpstr>
      <vt:lpstr>KARAGANDA TECHNICAL UNIVERSITY NAMED AFTER ABYLKAS SAGINOV ACADEMIC  CALENDAR for the 2023 – 2024 ACADEMIC YEAR for students of all forms of education  (excluding graduation courses)</vt:lpstr>
      <vt:lpstr>KARAGANDA TECHNICAL UNIVERSITY NAMED AFTER ABYLKAS SAGINOV  ACADEMIC CALENDAR for the 2023 – 2024 ACADEMIC YEAR of students of all forms of education  (graduate course)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КАРАГАНДИНСКИЙ ТЕХНИЧЕСКИЙ УНИВЕРСИТЕТ ИМЕНИ АБЫЛКАСА САГИНОВА  АКАДЕМИЧЕСКИЙ КАЛЕНДАРЬ на 2022 – 2023 УЧЕБНЫЙ ГОД студентов выпускных курсов очной, очной на базе ТиПО, очной на базе высшего образования форм обучения</dc:title>
  <dc:creator>Windows User</dc:creator>
  <cp:lastModifiedBy>Ирина Ерахтина</cp:lastModifiedBy>
  <cp:revision>37</cp:revision>
  <cp:lastPrinted>2023-05-31T04:46:54Z</cp:lastPrinted>
  <dcterms:created xsi:type="dcterms:W3CDTF">2022-06-22T10:11:31Z</dcterms:created>
  <dcterms:modified xsi:type="dcterms:W3CDTF">2023-12-06T08:42:42Z</dcterms:modified>
</cp:coreProperties>
</file>