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5"/>
  </p:notesMasterIdLst>
  <p:handoutMasterIdLst>
    <p:handoutMasterId r:id="rId26"/>
  </p:handoutMasterIdLst>
  <p:sldIdLst>
    <p:sldId id="277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9" r:id="rId23"/>
    <p:sldId id="281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673" autoAdjust="0"/>
  </p:normalViewPr>
  <p:slideViewPr>
    <p:cSldViewPr>
      <p:cViewPr>
        <p:scale>
          <a:sx n="93" d="100"/>
          <a:sy n="93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-237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CE6459-88E0-48ED-B9DA-21FFB78A429D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B59F0F23-B567-4D8B-9CA3-5DCB7FCDD363}">
      <dgm:prSet/>
      <dgm:spPr/>
      <dgm:t>
        <a:bodyPr/>
        <a:lstStyle/>
        <a:p>
          <a:pPr algn="just" rtl="0"/>
          <a:r>
            <a:rPr lang="ru-RU" dirty="0" smtClean="0"/>
            <a:t>- с психологической, которая представляет собой единство психологических процессов, состояний и свойств личности;</a:t>
          </a:r>
          <a:endParaRPr lang="ru-RU" dirty="0"/>
        </a:p>
      </dgm:t>
    </dgm:pt>
    <dgm:pt modelId="{46B2AD8E-0968-4AE2-87A3-73D3E2D9982D}" type="parTrans" cxnId="{9396DFB2-4F31-4E17-8FE2-ECDB73ABAC4B}">
      <dgm:prSet/>
      <dgm:spPr/>
      <dgm:t>
        <a:bodyPr/>
        <a:lstStyle/>
        <a:p>
          <a:pPr algn="just"/>
          <a:endParaRPr lang="ru-RU"/>
        </a:p>
      </dgm:t>
    </dgm:pt>
    <dgm:pt modelId="{FADFE2E9-9587-4C93-9532-9937EAE71283}" type="sibTrans" cxnId="{9396DFB2-4F31-4E17-8FE2-ECDB73ABAC4B}">
      <dgm:prSet/>
      <dgm:spPr/>
      <dgm:t>
        <a:bodyPr/>
        <a:lstStyle/>
        <a:p>
          <a:pPr algn="just"/>
          <a:endParaRPr lang="ru-RU"/>
        </a:p>
      </dgm:t>
    </dgm:pt>
    <dgm:pt modelId="{FA8CEFFF-E7A4-47E6-812A-548324E282FA}">
      <dgm:prSet/>
      <dgm:spPr/>
      <dgm:t>
        <a:bodyPr/>
        <a:lstStyle/>
        <a:p>
          <a:pPr algn="just" rtl="0"/>
          <a:r>
            <a:rPr lang="ru-RU" dirty="0" smtClean="0"/>
            <a:t>- с социальной, в которой воплощаются общественные отношения, качества, порождаемые принадлежностью студента к определенной социальной группе, национальности и т.д.;</a:t>
          </a:r>
          <a:endParaRPr lang="ru-RU" dirty="0"/>
        </a:p>
      </dgm:t>
    </dgm:pt>
    <dgm:pt modelId="{84DBACA6-4DCA-4C8F-887A-A07961305798}" type="parTrans" cxnId="{02BA146D-FF54-4594-B2E7-E8501444CEC0}">
      <dgm:prSet/>
      <dgm:spPr/>
      <dgm:t>
        <a:bodyPr/>
        <a:lstStyle/>
        <a:p>
          <a:pPr algn="just"/>
          <a:endParaRPr lang="ru-RU"/>
        </a:p>
      </dgm:t>
    </dgm:pt>
    <dgm:pt modelId="{38D7EC98-7FAC-475E-A340-CD8288747550}" type="sibTrans" cxnId="{02BA146D-FF54-4594-B2E7-E8501444CEC0}">
      <dgm:prSet/>
      <dgm:spPr/>
      <dgm:t>
        <a:bodyPr/>
        <a:lstStyle/>
        <a:p>
          <a:pPr algn="just"/>
          <a:endParaRPr lang="ru-RU"/>
        </a:p>
      </dgm:t>
    </dgm:pt>
    <dgm:pt modelId="{9BE31322-4480-4DF0-AD50-0FE2AC7C3512}">
      <dgm:prSet/>
      <dgm:spPr/>
      <dgm:t>
        <a:bodyPr/>
        <a:lstStyle/>
        <a:p>
          <a:pPr algn="just" rtl="0"/>
          <a:r>
            <a:rPr lang="ru-RU" dirty="0" smtClean="0"/>
            <a:t>- с биологической, которая включает тип высшей нервной деятельности, строение анализаторов, безусловные рефлексы, инстинкты, физическую силу, телосложение, черты лица, цвет кожи, глаз, рост и т.д. </a:t>
          </a:r>
          <a:endParaRPr lang="ru-RU" dirty="0"/>
        </a:p>
      </dgm:t>
    </dgm:pt>
    <dgm:pt modelId="{8FE476AD-E386-469D-93C5-C5EC8B103562}" type="parTrans" cxnId="{2EC4138B-5AE8-4F2A-BE6E-022328464EE0}">
      <dgm:prSet/>
      <dgm:spPr/>
      <dgm:t>
        <a:bodyPr/>
        <a:lstStyle/>
        <a:p>
          <a:pPr algn="just"/>
          <a:endParaRPr lang="ru-RU"/>
        </a:p>
      </dgm:t>
    </dgm:pt>
    <dgm:pt modelId="{F1392798-47D0-4EEF-9214-FD005B372808}" type="sibTrans" cxnId="{2EC4138B-5AE8-4F2A-BE6E-022328464EE0}">
      <dgm:prSet/>
      <dgm:spPr/>
      <dgm:t>
        <a:bodyPr/>
        <a:lstStyle/>
        <a:p>
          <a:pPr algn="just"/>
          <a:endParaRPr lang="ru-RU"/>
        </a:p>
      </dgm:t>
    </dgm:pt>
    <dgm:pt modelId="{CB17EFFC-E963-42CF-BFD3-7CED242D1C67}" type="pres">
      <dgm:prSet presAssocID="{8ACE6459-88E0-48ED-B9DA-21FFB78A429D}" presName="linear" presStyleCnt="0">
        <dgm:presLayoutVars>
          <dgm:animLvl val="lvl"/>
          <dgm:resizeHandles val="exact"/>
        </dgm:presLayoutVars>
      </dgm:prSet>
      <dgm:spPr/>
    </dgm:pt>
    <dgm:pt modelId="{11511E96-98F7-4243-AF8F-144DE4F2A16D}" type="pres">
      <dgm:prSet presAssocID="{B59F0F23-B567-4D8B-9CA3-5DCB7FCDD36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68C20F-2CE7-408E-A84B-8CF91FE1C258}" type="pres">
      <dgm:prSet presAssocID="{FADFE2E9-9587-4C93-9532-9937EAE71283}" presName="spacer" presStyleCnt="0"/>
      <dgm:spPr/>
    </dgm:pt>
    <dgm:pt modelId="{8328A752-3A60-4740-9F93-9370B1F52C3F}" type="pres">
      <dgm:prSet presAssocID="{FA8CEFFF-E7A4-47E6-812A-548324E282F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B8D78A-9994-4EB5-A030-3CA9BDCD33C1}" type="pres">
      <dgm:prSet presAssocID="{38D7EC98-7FAC-475E-A340-CD8288747550}" presName="spacer" presStyleCnt="0"/>
      <dgm:spPr/>
    </dgm:pt>
    <dgm:pt modelId="{0C3AD2C9-DB19-4BF9-B0D6-B6CAF390E20B}" type="pres">
      <dgm:prSet presAssocID="{9BE31322-4480-4DF0-AD50-0FE2AC7C351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BA146D-FF54-4594-B2E7-E8501444CEC0}" srcId="{8ACE6459-88E0-48ED-B9DA-21FFB78A429D}" destId="{FA8CEFFF-E7A4-47E6-812A-548324E282FA}" srcOrd="1" destOrd="0" parTransId="{84DBACA6-4DCA-4C8F-887A-A07961305798}" sibTransId="{38D7EC98-7FAC-475E-A340-CD8288747550}"/>
    <dgm:cxn modelId="{049D7B07-852C-4586-B5D2-D3DFE67EDA40}" type="presOf" srcId="{9BE31322-4480-4DF0-AD50-0FE2AC7C3512}" destId="{0C3AD2C9-DB19-4BF9-B0D6-B6CAF390E20B}" srcOrd="0" destOrd="0" presId="urn:microsoft.com/office/officeart/2005/8/layout/vList2"/>
    <dgm:cxn modelId="{2EC4138B-5AE8-4F2A-BE6E-022328464EE0}" srcId="{8ACE6459-88E0-48ED-B9DA-21FFB78A429D}" destId="{9BE31322-4480-4DF0-AD50-0FE2AC7C3512}" srcOrd="2" destOrd="0" parTransId="{8FE476AD-E386-469D-93C5-C5EC8B103562}" sibTransId="{F1392798-47D0-4EEF-9214-FD005B372808}"/>
    <dgm:cxn modelId="{5150E078-3858-4003-9CF6-0B1E2E687102}" type="presOf" srcId="{B59F0F23-B567-4D8B-9CA3-5DCB7FCDD363}" destId="{11511E96-98F7-4243-AF8F-144DE4F2A16D}" srcOrd="0" destOrd="0" presId="urn:microsoft.com/office/officeart/2005/8/layout/vList2"/>
    <dgm:cxn modelId="{9396DFB2-4F31-4E17-8FE2-ECDB73ABAC4B}" srcId="{8ACE6459-88E0-48ED-B9DA-21FFB78A429D}" destId="{B59F0F23-B567-4D8B-9CA3-5DCB7FCDD363}" srcOrd="0" destOrd="0" parTransId="{46B2AD8E-0968-4AE2-87A3-73D3E2D9982D}" sibTransId="{FADFE2E9-9587-4C93-9532-9937EAE71283}"/>
    <dgm:cxn modelId="{1864EF94-266A-48D9-BF24-00FC733BE33D}" type="presOf" srcId="{8ACE6459-88E0-48ED-B9DA-21FFB78A429D}" destId="{CB17EFFC-E963-42CF-BFD3-7CED242D1C67}" srcOrd="0" destOrd="0" presId="urn:microsoft.com/office/officeart/2005/8/layout/vList2"/>
    <dgm:cxn modelId="{801C2F65-D375-48E2-803E-066A2BD557A8}" type="presOf" srcId="{FA8CEFFF-E7A4-47E6-812A-548324E282FA}" destId="{8328A752-3A60-4740-9F93-9370B1F52C3F}" srcOrd="0" destOrd="0" presId="urn:microsoft.com/office/officeart/2005/8/layout/vList2"/>
    <dgm:cxn modelId="{62842575-795B-4AD9-BB2C-05F71CA519BB}" type="presParOf" srcId="{CB17EFFC-E963-42CF-BFD3-7CED242D1C67}" destId="{11511E96-98F7-4243-AF8F-144DE4F2A16D}" srcOrd="0" destOrd="0" presId="urn:microsoft.com/office/officeart/2005/8/layout/vList2"/>
    <dgm:cxn modelId="{AE84FAAB-12E7-4CEE-898F-ABEC229F2407}" type="presParOf" srcId="{CB17EFFC-E963-42CF-BFD3-7CED242D1C67}" destId="{E168C20F-2CE7-408E-A84B-8CF91FE1C258}" srcOrd="1" destOrd="0" presId="urn:microsoft.com/office/officeart/2005/8/layout/vList2"/>
    <dgm:cxn modelId="{F1F11D6A-FBD2-427C-B053-C98C0F253D1E}" type="presParOf" srcId="{CB17EFFC-E963-42CF-BFD3-7CED242D1C67}" destId="{8328A752-3A60-4740-9F93-9370B1F52C3F}" srcOrd="2" destOrd="0" presId="urn:microsoft.com/office/officeart/2005/8/layout/vList2"/>
    <dgm:cxn modelId="{B670D13B-ADAE-474C-A95F-0996C843E7FE}" type="presParOf" srcId="{CB17EFFC-E963-42CF-BFD3-7CED242D1C67}" destId="{0BB8D78A-9994-4EB5-A030-3CA9BDCD33C1}" srcOrd="3" destOrd="0" presId="urn:microsoft.com/office/officeart/2005/8/layout/vList2"/>
    <dgm:cxn modelId="{51A2EF45-3884-459D-B19C-BA2541CCCCFA}" type="presParOf" srcId="{CB17EFFC-E963-42CF-BFD3-7CED242D1C67}" destId="{0C3AD2C9-DB19-4BF9-B0D6-B6CAF390E20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415F8B-C959-43A2-8B18-DD0426C067AD}" type="doc">
      <dgm:prSet loTypeId="urn:microsoft.com/office/officeart/2005/8/layout/pyramid2" loCatId="pyramid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62D73302-7DD1-47CE-93E3-531AC74DD34A}">
      <dgm:prSet/>
      <dgm:spPr/>
      <dgm:t>
        <a:bodyPr/>
        <a:lstStyle/>
        <a:p>
          <a:pPr rtl="0"/>
          <a:r>
            <a:rPr lang="ru-RU" dirty="0" smtClean="0"/>
            <a:t>- профессиональную адаптацию, под которой понимается приспособление к характеру, содержанию, условиям и организации учебного процесса, выработка навыков самостоятельности в учебной и научной работе;</a:t>
          </a:r>
          <a:endParaRPr lang="ru-RU" dirty="0"/>
        </a:p>
      </dgm:t>
    </dgm:pt>
    <dgm:pt modelId="{34653CE2-9043-4768-8330-D994B3823190}" type="parTrans" cxnId="{01A886BF-2999-44DE-93AE-3678D08028A0}">
      <dgm:prSet/>
      <dgm:spPr/>
      <dgm:t>
        <a:bodyPr/>
        <a:lstStyle/>
        <a:p>
          <a:endParaRPr lang="ru-RU"/>
        </a:p>
      </dgm:t>
    </dgm:pt>
    <dgm:pt modelId="{BFAAB459-3F44-497D-97F4-D7C41952B18A}" type="sibTrans" cxnId="{01A886BF-2999-44DE-93AE-3678D08028A0}">
      <dgm:prSet/>
      <dgm:spPr/>
      <dgm:t>
        <a:bodyPr/>
        <a:lstStyle/>
        <a:p>
          <a:endParaRPr lang="ru-RU"/>
        </a:p>
      </dgm:t>
    </dgm:pt>
    <dgm:pt modelId="{FB02F784-9F64-461E-A75C-E33FBC6BEF6D}">
      <dgm:prSet/>
      <dgm:spPr/>
      <dgm:t>
        <a:bodyPr/>
        <a:lstStyle/>
        <a:p>
          <a:pPr rtl="0"/>
          <a:r>
            <a:rPr lang="ru-RU" dirty="0" smtClean="0"/>
            <a:t>- социально-психологическую адаптацию - приспособление индивида к группе, взаимоотношениям с ней, выработка собственного стиля поведения.</a:t>
          </a:r>
          <a:endParaRPr lang="ru-RU" dirty="0"/>
        </a:p>
      </dgm:t>
    </dgm:pt>
    <dgm:pt modelId="{957F619D-71A7-4969-BB8B-663D5F3A9E32}" type="parTrans" cxnId="{376789AB-39C2-4AAA-B45D-9AA7EF9445D2}">
      <dgm:prSet/>
      <dgm:spPr/>
      <dgm:t>
        <a:bodyPr/>
        <a:lstStyle/>
        <a:p>
          <a:endParaRPr lang="ru-RU"/>
        </a:p>
      </dgm:t>
    </dgm:pt>
    <dgm:pt modelId="{EFC79A31-CAAD-4C43-A792-59C87C175818}" type="sibTrans" cxnId="{376789AB-39C2-4AAA-B45D-9AA7EF9445D2}">
      <dgm:prSet/>
      <dgm:spPr/>
      <dgm:t>
        <a:bodyPr/>
        <a:lstStyle/>
        <a:p>
          <a:endParaRPr lang="ru-RU"/>
        </a:p>
      </dgm:t>
    </dgm:pt>
    <dgm:pt modelId="{18E21345-6D42-4B96-B865-AE9913156F11}" type="pres">
      <dgm:prSet presAssocID="{5E415F8B-C959-43A2-8B18-DD0426C067AD}" presName="compositeShape" presStyleCnt="0">
        <dgm:presLayoutVars>
          <dgm:dir/>
          <dgm:resizeHandles/>
        </dgm:presLayoutVars>
      </dgm:prSet>
      <dgm:spPr/>
    </dgm:pt>
    <dgm:pt modelId="{79D6A9E0-9DC9-4E44-BA50-9E474E59FDA5}" type="pres">
      <dgm:prSet presAssocID="{5E415F8B-C959-43A2-8B18-DD0426C067AD}" presName="pyramid" presStyleLbl="node1" presStyleIdx="0" presStyleCnt="1"/>
      <dgm:spPr/>
    </dgm:pt>
    <dgm:pt modelId="{AA799DC5-5076-48C0-9F4D-A45D0E27454B}" type="pres">
      <dgm:prSet presAssocID="{5E415F8B-C959-43A2-8B18-DD0426C067AD}" presName="theList" presStyleCnt="0"/>
      <dgm:spPr/>
    </dgm:pt>
    <dgm:pt modelId="{93C59EB0-E6C2-40EC-BE02-A03C1D4B7A7E}" type="pres">
      <dgm:prSet presAssocID="{62D73302-7DD1-47CE-93E3-531AC74DD34A}" presName="aNode" presStyleLbl="fgAcc1" presStyleIdx="0" presStyleCnt="2" custScaleX="171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E17120-C19B-4E3E-A6DA-999C44AF26C5}" type="pres">
      <dgm:prSet presAssocID="{62D73302-7DD1-47CE-93E3-531AC74DD34A}" presName="aSpace" presStyleCnt="0"/>
      <dgm:spPr/>
    </dgm:pt>
    <dgm:pt modelId="{E7D14950-490A-4BDE-A7A6-D56629775B67}" type="pres">
      <dgm:prSet presAssocID="{FB02F784-9F64-461E-A75C-E33FBC6BEF6D}" presName="aNode" presStyleLbl="fgAcc1" presStyleIdx="1" presStyleCnt="2" custScaleX="171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8671F7-4A9E-43C3-840F-79DE6FEE0E6F}" type="pres">
      <dgm:prSet presAssocID="{FB02F784-9F64-461E-A75C-E33FBC6BEF6D}" presName="aSpace" presStyleCnt="0"/>
      <dgm:spPr/>
    </dgm:pt>
  </dgm:ptLst>
  <dgm:cxnLst>
    <dgm:cxn modelId="{01A886BF-2999-44DE-93AE-3678D08028A0}" srcId="{5E415F8B-C959-43A2-8B18-DD0426C067AD}" destId="{62D73302-7DD1-47CE-93E3-531AC74DD34A}" srcOrd="0" destOrd="0" parTransId="{34653CE2-9043-4768-8330-D994B3823190}" sibTransId="{BFAAB459-3F44-497D-97F4-D7C41952B18A}"/>
    <dgm:cxn modelId="{376789AB-39C2-4AAA-B45D-9AA7EF9445D2}" srcId="{5E415F8B-C959-43A2-8B18-DD0426C067AD}" destId="{FB02F784-9F64-461E-A75C-E33FBC6BEF6D}" srcOrd="1" destOrd="0" parTransId="{957F619D-71A7-4969-BB8B-663D5F3A9E32}" sibTransId="{EFC79A31-CAAD-4C43-A792-59C87C175818}"/>
    <dgm:cxn modelId="{B11F012E-9BB9-4090-9307-CC1EE934FEBE}" type="presOf" srcId="{FB02F784-9F64-461E-A75C-E33FBC6BEF6D}" destId="{E7D14950-490A-4BDE-A7A6-D56629775B67}" srcOrd="0" destOrd="0" presId="urn:microsoft.com/office/officeart/2005/8/layout/pyramid2"/>
    <dgm:cxn modelId="{B2CEE60F-A841-4FD2-9906-87D322DD5A5B}" type="presOf" srcId="{62D73302-7DD1-47CE-93E3-531AC74DD34A}" destId="{93C59EB0-E6C2-40EC-BE02-A03C1D4B7A7E}" srcOrd="0" destOrd="0" presId="urn:microsoft.com/office/officeart/2005/8/layout/pyramid2"/>
    <dgm:cxn modelId="{CE9CAC3C-E44B-4877-98DD-AE1AAB94D695}" type="presOf" srcId="{5E415F8B-C959-43A2-8B18-DD0426C067AD}" destId="{18E21345-6D42-4B96-B865-AE9913156F11}" srcOrd="0" destOrd="0" presId="urn:microsoft.com/office/officeart/2005/8/layout/pyramid2"/>
    <dgm:cxn modelId="{F33B3434-051E-42A3-A523-DDBA55E77438}" type="presParOf" srcId="{18E21345-6D42-4B96-B865-AE9913156F11}" destId="{79D6A9E0-9DC9-4E44-BA50-9E474E59FDA5}" srcOrd="0" destOrd="0" presId="urn:microsoft.com/office/officeart/2005/8/layout/pyramid2"/>
    <dgm:cxn modelId="{03799A7F-BBA8-4758-8901-B7B4938207C1}" type="presParOf" srcId="{18E21345-6D42-4B96-B865-AE9913156F11}" destId="{AA799DC5-5076-48C0-9F4D-A45D0E27454B}" srcOrd="1" destOrd="0" presId="urn:microsoft.com/office/officeart/2005/8/layout/pyramid2"/>
    <dgm:cxn modelId="{A82BA290-D25C-4684-98B9-6EABD6CB5034}" type="presParOf" srcId="{AA799DC5-5076-48C0-9F4D-A45D0E27454B}" destId="{93C59EB0-E6C2-40EC-BE02-A03C1D4B7A7E}" srcOrd="0" destOrd="0" presId="urn:microsoft.com/office/officeart/2005/8/layout/pyramid2"/>
    <dgm:cxn modelId="{AF1B415F-7FA2-4FE6-8DF5-0A700E04EA3D}" type="presParOf" srcId="{AA799DC5-5076-48C0-9F4D-A45D0E27454B}" destId="{47E17120-C19B-4E3E-A6DA-999C44AF26C5}" srcOrd="1" destOrd="0" presId="urn:microsoft.com/office/officeart/2005/8/layout/pyramid2"/>
    <dgm:cxn modelId="{3744687C-DC0A-4DBD-83B5-AF479FB1FD21}" type="presParOf" srcId="{AA799DC5-5076-48C0-9F4D-A45D0E27454B}" destId="{E7D14950-490A-4BDE-A7A6-D56629775B67}" srcOrd="2" destOrd="0" presId="urn:microsoft.com/office/officeart/2005/8/layout/pyramid2"/>
    <dgm:cxn modelId="{C6A90751-3685-4D96-9516-E1CD408E8F63}" type="presParOf" srcId="{AA799DC5-5076-48C0-9F4D-A45D0E27454B}" destId="{378671F7-4A9E-43C3-840F-79DE6FEE0E6F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122643-45BD-47F2-932F-A55006545862}" type="doc">
      <dgm:prSet loTypeId="urn:microsoft.com/office/officeart/2005/8/layout/hProcess9" loCatId="process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ru-RU"/>
        </a:p>
      </dgm:t>
    </dgm:pt>
    <dgm:pt modelId="{7028D653-1350-45B7-A155-1B5BD752E04C}">
      <dgm:prSet/>
      <dgm:spPr/>
      <dgm:t>
        <a:bodyPr/>
        <a:lstStyle/>
        <a:p>
          <a:pPr rtl="0"/>
          <a:r>
            <a:rPr lang="ru-RU" smtClean="0"/>
            <a:t>1) адаптация формальная, касающаяся познавательно-информационного приспособления студентов к новому окружению, к структуре высшей школы, к содержанию обучения в ней, ее требованиям, к своим обязанностям;</a:t>
          </a:r>
          <a:endParaRPr lang="ru-RU"/>
        </a:p>
      </dgm:t>
    </dgm:pt>
    <dgm:pt modelId="{B00E6EE8-0289-460B-A1F6-294975BD73F8}" type="parTrans" cxnId="{DE4044FC-DBD4-41B5-9BF6-65E8F7D8671C}">
      <dgm:prSet/>
      <dgm:spPr/>
      <dgm:t>
        <a:bodyPr/>
        <a:lstStyle/>
        <a:p>
          <a:endParaRPr lang="ru-RU"/>
        </a:p>
      </dgm:t>
    </dgm:pt>
    <dgm:pt modelId="{743780F1-40B3-4829-98C3-B954A3F3B10D}" type="sibTrans" cxnId="{DE4044FC-DBD4-41B5-9BF6-65E8F7D8671C}">
      <dgm:prSet/>
      <dgm:spPr/>
      <dgm:t>
        <a:bodyPr/>
        <a:lstStyle/>
        <a:p>
          <a:endParaRPr lang="ru-RU"/>
        </a:p>
      </dgm:t>
    </dgm:pt>
    <dgm:pt modelId="{EC4B60B8-0C84-458A-A83C-DF932E648E27}">
      <dgm:prSet/>
      <dgm:spPr/>
      <dgm:t>
        <a:bodyPr/>
        <a:lstStyle/>
        <a:p>
          <a:pPr rtl="0"/>
          <a:r>
            <a:rPr lang="ru-RU" smtClean="0"/>
            <a:t>2) общественная адаптация, т.е. процесс внутренней интеграции (объединения) групп студентов-первокурсников и интеграция этих же групп со студенческим окружением в целом;</a:t>
          </a:r>
          <a:endParaRPr lang="ru-RU"/>
        </a:p>
      </dgm:t>
    </dgm:pt>
    <dgm:pt modelId="{2BAC6D01-9865-4A09-9509-E60B0D2949D3}" type="parTrans" cxnId="{CB6CCB91-6179-4793-85AF-C682BA3BADC9}">
      <dgm:prSet/>
      <dgm:spPr/>
      <dgm:t>
        <a:bodyPr/>
        <a:lstStyle/>
        <a:p>
          <a:endParaRPr lang="ru-RU"/>
        </a:p>
      </dgm:t>
    </dgm:pt>
    <dgm:pt modelId="{35022006-57BF-4CE2-81C4-D3AE42605F96}" type="sibTrans" cxnId="{CB6CCB91-6179-4793-85AF-C682BA3BADC9}">
      <dgm:prSet/>
      <dgm:spPr/>
      <dgm:t>
        <a:bodyPr/>
        <a:lstStyle/>
        <a:p>
          <a:endParaRPr lang="ru-RU"/>
        </a:p>
      </dgm:t>
    </dgm:pt>
    <dgm:pt modelId="{651275AD-068B-47D1-AF2B-E5A1DA058F48}">
      <dgm:prSet/>
      <dgm:spPr/>
      <dgm:t>
        <a:bodyPr/>
        <a:lstStyle/>
        <a:p>
          <a:pPr rtl="0"/>
          <a:r>
            <a:rPr lang="ru-RU" smtClean="0"/>
            <a:t>3) дидактическая адаптация, касающаяся подготовки студентов к новым формам и методам учебной работы в высшей школе.</a:t>
          </a:r>
          <a:endParaRPr lang="ru-RU"/>
        </a:p>
      </dgm:t>
    </dgm:pt>
    <dgm:pt modelId="{29907245-7023-4DFF-84A5-46D852368769}" type="parTrans" cxnId="{6545E0D8-834E-4F31-8F3F-7525014AE566}">
      <dgm:prSet/>
      <dgm:spPr/>
      <dgm:t>
        <a:bodyPr/>
        <a:lstStyle/>
        <a:p>
          <a:endParaRPr lang="ru-RU"/>
        </a:p>
      </dgm:t>
    </dgm:pt>
    <dgm:pt modelId="{01211A1B-3BCF-4F8C-9EC6-5C600F84B003}" type="sibTrans" cxnId="{6545E0D8-834E-4F31-8F3F-7525014AE566}">
      <dgm:prSet/>
      <dgm:spPr/>
      <dgm:t>
        <a:bodyPr/>
        <a:lstStyle/>
        <a:p>
          <a:endParaRPr lang="ru-RU"/>
        </a:p>
      </dgm:t>
    </dgm:pt>
    <dgm:pt modelId="{6C656FC7-E772-4C93-ABD0-A6B5533FF258}" type="pres">
      <dgm:prSet presAssocID="{EE122643-45BD-47F2-932F-A55006545862}" presName="CompostProcess" presStyleCnt="0">
        <dgm:presLayoutVars>
          <dgm:dir/>
          <dgm:resizeHandles val="exact"/>
        </dgm:presLayoutVars>
      </dgm:prSet>
      <dgm:spPr/>
    </dgm:pt>
    <dgm:pt modelId="{265207C3-47D8-472B-869D-DD33831FE9F4}" type="pres">
      <dgm:prSet presAssocID="{EE122643-45BD-47F2-932F-A55006545862}" presName="arrow" presStyleLbl="bgShp" presStyleIdx="0" presStyleCnt="1"/>
      <dgm:spPr/>
    </dgm:pt>
    <dgm:pt modelId="{92672B0E-6B2F-4A60-8986-D1F5B9711636}" type="pres">
      <dgm:prSet presAssocID="{EE122643-45BD-47F2-932F-A55006545862}" presName="linearProcess" presStyleCnt="0"/>
      <dgm:spPr/>
    </dgm:pt>
    <dgm:pt modelId="{15B65988-6B76-475C-A37A-95F75ACEEBC7}" type="pres">
      <dgm:prSet presAssocID="{7028D653-1350-45B7-A155-1B5BD752E04C}" presName="textNode" presStyleLbl="node1" presStyleIdx="0" presStyleCnt="3">
        <dgm:presLayoutVars>
          <dgm:bulletEnabled val="1"/>
        </dgm:presLayoutVars>
      </dgm:prSet>
      <dgm:spPr/>
    </dgm:pt>
    <dgm:pt modelId="{A8667E6D-7229-4C4A-9010-BBB30DC8D3D5}" type="pres">
      <dgm:prSet presAssocID="{743780F1-40B3-4829-98C3-B954A3F3B10D}" presName="sibTrans" presStyleCnt="0"/>
      <dgm:spPr/>
    </dgm:pt>
    <dgm:pt modelId="{987F4C8A-E10B-4E68-B32F-404641317DD4}" type="pres">
      <dgm:prSet presAssocID="{EC4B60B8-0C84-458A-A83C-DF932E648E27}" presName="textNode" presStyleLbl="node1" presStyleIdx="1" presStyleCnt="3">
        <dgm:presLayoutVars>
          <dgm:bulletEnabled val="1"/>
        </dgm:presLayoutVars>
      </dgm:prSet>
      <dgm:spPr/>
    </dgm:pt>
    <dgm:pt modelId="{D11AD3FA-982D-4C4E-B47B-1D5B62330A8D}" type="pres">
      <dgm:prSet presAssocID="{35022006-57BF-4CE2-81C4-D3AE42605F96}" presName="sibTrans" presStyleCnt="0"/>
      <dgm:spPr/>
    </dgm:pt>
    <dgm:pt modelId="{EA4DC13A-096E-4C9F-90A1-535BC91484B0}" type="pres">
      <dgm:prSet presAssocID="{651275AD-068B-47D1-AF2B-E5A1DA058F48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2DB71A14-0981-4581-AFB1-7FE1CE2896CB}" type="presOf" srcId="{7028D653-1350-45B7-A155-1B5BD752E04C}" destId="{15B65988-6B76-475C-A37A-95F75ACEEBC7}" srcOrd="0" destOrd="0" presId="urn:microsoft.com/office/officeart/2005/8/layout/hProcess9"/>
    <dgm:cxn modelId="{0ABA9905-B784-43B6-8ABD-3747057D7862}" type="presOf" srcId="{EC4B60B8-0C84-458A-A83C-DF932E648E27}" destId="{987F4C8A-E10B-4E68-B32F-404641317DD4}" srcOrd="0" destOrd="0" presId="urn:microsoft.com/office/officeart/2005/8/layout/hProcess9"/>
    <dgm:cxn modelId="{CB6CCB91-6179-4793-85AF-C682BA3BADC9}" srcId="{EE122643-45BD-47F2-932F-A55006545862}" destId="{EC4B60B8-0C84-458A-A83C-DF932E648E27}" srcOrd="1" destOrd="0" parTransId="{2BAC6D01-9865-4A09-9509-E60B0D2949D3}" sibTransId="{35022006-57BF-4CE2-81C4-D3AE42605F96}"/>
    <dgm:cxn modelId="{E464EF55-CA5D-4232-81F4-225D9397CE86}" type="presOf" srcId="{651275AD-068B-47D1-AF2B-E5A1DA058F48}" destId="{EA4DC13A-096E-4C9F-90A1-535BC91484B0}" srcOrd="0" destOrd="0" presId="urn:microsoft.com/office/officeart/2005/8/layout/hProcess9"/>
    <dgm:cxn modelId="{DE4044FC-DBD4-41B5-9BF6-65E8F7D8671C}" srcId="{EE122643-45BD-47F2-932F-A55006545862}" destId="{7028D653-1350-45B7-A155-1B5BD752E04C}" srcOrd="0" destOrd="0" parTransId="{B00E6EE8-0289-460B-A1F6-294975BD73F8}" sibTransId="{743780F1-40B3-4829-98C3-B954A3F3B10D}"/>
    <dgm:cxn modelId="{0F929F73-37F3-4F7E-A32E-69CE19829901}" type="presOf" srcId="{EE122643-45BD-47F2-932F-A55006545862}" destId="{6C656FC7-E772-4C93-ABD0-A6B5533FF258}" srcOrd="0" destOrd="0" presId="urn:microsoft.com/office/officeart/2005/8/layout/hProcess9"/>
    <dgm:cxn modelId="{6545E0D8-834E-4F31-8F3F-7525014AE566}" srcId="{EE122643-45BD-47F2-932F-A55006545862}" destId="{651275AD-068B-47D1-AF2B-E5A1DA058F48}" srcOrd="2" destOrd="0" parTransId="{29907245-7023-4DFF-84A5-46D852368769}" sibTransId="{01211A1B-3BCF-4F8C-9EC6-5C600F84B003}"/>
    <dgm:cxn modelId="{D7239A09-949E-4C57-8429-00A9E44ABD8D}" type="presParOf" srcId="{6C656FC7-E772-4C93-ABD0-A6B5533FF258}" destId="{265207C3-47D8-472B-869D-DD33831FE9F4}" srcOrd="0" destOrd="0" presId="urn:microsoft.com/office/officeart/2005/8/layout/hProcess9"/>
    <dgm:cxn modelId="{B818586F-6299-447E-970D-043160C623DC}" type="presParOf" srcId="{6C656FC7-E772-4C93-ABD0-A6B5533FF258}" destId="{92672B0E-6B2F-4A60-8986-D1F5B9711636}" srcOrd="1" destOrd="0" presId="urn:microsoft.com/office/officeart/2005/8/layout/hProcess9"/>
    <dgm:cxn modelId="{8A0ECB9E-7E15-41DA-933B-09D8372C400F}" type="presParOf" srcId="{92672B0E-6B2F-4A60-8986-D1F5B9711636}" destId="{15B65988-6B76-475C-A37A-95F75ACEEBC7}" srcOrd="0" destOrd="0" presId="urn:microsoft.com/office/officeart/2005/8/layout/hProcess9"/>
    <dgm:cxn modelId="{9E821E66-063F-4F26-96D9-1EF9C2E33AE7}" type="presParOf" srcId="{92672B0E-6B2F-4A60-8986-D1F5B9711636}" destId="{A8667E6D-7229-4C4A-9010-BBB30DC8D3D5}" srcOrd="1" destOrd="0" presId="urn:microsoft.com/office/officeart/2005/8/layout/hProcess9"/>
    <dgm:cxn modelId="{36D74AAA-8B72-492D-AD49-4AE51A76933A}" type="presParOf" srcId="{92672B0E-6B2F-4A60-8986-D1F5B9711636}" destId="{987F4C8A-E10B-4E68-B32F-404641317DD4}" srcOrd="2" destOrd="0" presId="urn:microsoft.com/office/officeart/2005/8/layout/hProcess9"/>
    <dgm:cxn modelId="{06F1BD15-E3D4-4C3F-8D86-948E88242E76}" type="presParOf" srcId="{92672B0E-6B2F-4A60-8986-D1F5B9711636}" destId="{D11AD3FA-982D-4C4E-B47B-1D5B62330A8D}" srcOrd="3" destOrd="0" presId="urn:microsoft.com/office/officeart/2005/8/layout/hProcess9"/>
    <dgm:cxn modelId="{7A8EB648-3F8A-47AB-B511-9871466671BB}" type="presParOf" srcId="{92672B0E-6B2F-4A60-8986-D1F5B9711636}" destId="{EA4DC13A-096E-4C9F-90A1-535BC91484B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8E6AA8-FA3D-479B-A89B-46F1CAD5555F}" type="doc">
      <dgm:prSet loTypeId="urn:microsoft.com/office/officeart/2005/8/layout/hProcess11" loCatId="process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ru-RU"/>
        </a:p>
      </dgm:t>
    </dgm:pt>
    <dgm:pt modelId="{95F1CF0F-1706-4D9B-AC1C-982652B86897}">
      <dgm:prSet custT="1"/>
      <dgm:spPr/>
      <dgm:t>
        <a:bodyPr/>
        <a:lstStyle/>
        <a:p>
          <a:pPr rtl="0"/>
          <a:r>
            <a:rPr lang="ru-RU" sz="1200" dirty="0" smtClean="0"/>
            <a:t>- укрепляются идейная убежденность, профессиональная направленность, развиваются необходимые способности;</a:t>
          </a:r>
          <a:endParaRPr lang="ru-RU" sz="1200" dirty="0"/>
        </a:p>
      </dgm:t>
    </dgm:pt>
    <dgm:pt modelId="{6344EA6B-F442-4F50-8A37-A9420FD37610}" type="parTrans" cxnId="{77AD8B93-0988-4B00-A452-503C0A1CB69E}">
      <dgm:prSet/>
      <dgm:spPr/>
      <dgm:t>
        <a:bodyPr/>
        <a:lstStyle/>
        <a:p>
          <a:endParaRPr lang="ru-RU"/>
        </a:p>
      </dgm:t>
    </dgm:pt>
    <dgm:pt modelId="{DC2D094A-31D8-4D9C-B6D2-8CFD5CFEC3DC}" type="sibTrans" cxnId="{77AD8B93-0988-4B00-A452-503C0A1CB69E}">
      <dgm:prSet/>
      <dgm:spPr/>
      <dgm:t>
        <a:bodyPr/>
        <a:lstStyle/>
        <a:p>
          <a:endParaRPr lang="ru-RU"/>
        </a:p>
      </dgm:t>
    </dgm:pt>
    <dgm:pt modelId="{9522BF3A-0EF2-496E-BB14-65E87CDE22B3}">
      <dgm:prSet custT="1"/>
      <dgm:spPr/>
      <dgm:t>
        <a:bodyPr/>
        <a:lstStyle/>
        <a:p>
          <a:pPr rtl="0"/>
          <a:r>
            <a:rPr lang="ru-RU" sz="1200" smtClean="0"/>
            <a:t>- совершенствуются, "профессионализируются" психические процессы, состояния, опыт;</a:t>
          </a:r>
          <a:endParaRPr lang="ru-RU" sz="1200"/>
        </a:p>
      </dgm:t>
    </dgm:pt>
    <dgm:pt modelId="{02DB7AF2-0D8D-420F-84BF-DC4F29CD24B4}" type="parTrans" cxnId="{0905F599-7CD3-4115-9777-C56232477955}">
      <dgm:prSet/>
      <dgm:spPr/>
      <dgm:t>
        <a:bodyPr/>
        <a:lstStyle/>
        <a:p>
          <a:endParaRPr lang="ru-RU"/>
        </a:p>
      </dgm:t>
    </dgm:pt>
    <dgm:pt modelId="{9CE926B0-CC43-4295-9D14-7337C0C24B2C}" type="sibTrans" cxnId="{0905F599-7CD3-4115-9777-C56232477955}">
      <dgm:prSet/>
      <dgm:spPr/>
      <dgm:t>
        <a:bodyPr/>
        <a:lstStyle/>
        <a:p>
          <a:endParaRPr lang="ru-RU"/>
        </a:p>
      </dgm:t>
    </dgm:pt>
    <dgm:pt modelId="{658B64BC-C737-4D7D-9B6C-5749495B5F4F}">
      <dgm:prSet custT="1"/>
      <dgm:spPr/>
      <dgm:t>
        <a:bodyPr/>
        <a:lstStyle/>
        <a:p>
          <a:pPr rtl="0"/>
          <a:r>
            <a:rPr lang="ru-RU" sz="1200" dirty="0" smtClean="0"/>
            <a:t>- повышаются чувство долга, ответственность за успех профессиональной деятельности, рельефнее выступает индивидуальность студента;</a:t>
          </a:r>
          <a:endParaRPr lang="ru-RU" sz="1200" dirty="0"/>
        </a:p>
      </dgm:t>
    </dgm:pt>
    <dgm:pt modelId="{EFB54AF6-6B2D-4ED3-B364-5D400420AA98}" type="parTrans" cxnId="{4F020091-3A97-4258-9E2B-3B15F437DCCC}">
      <dgm:prSet/>
      <dgm:spPr/>
      <dgm:t>
        <a:bodyPr/>
        <a:lstStyle/>
        <a:p>
          <a:endParaRPr lang="ru-RU"/>
        </a:p>
      </dgm:t>
    </dgm:pt>
    <dgm:pt modelId="{4BBA220D-1158-4543-9AA5-6C54CEF93936}" type="sibTrans" cxnId="{4F020091-3A97-4258-9E2B-3B15F437DCCC}">
      <dgm:prSet/>
      <dgm:spPr/>
      <dgm:t>
        <a:bodyPr/>
        <a:lstStyle/>
        <a:p>
          <a:endParaRPr lang="ru-RU"/>
        </a:p>
      </dgm:t>
    </dgm:pt>
    <dgm:pt modelId="{74BA5B71-F8DC-456C-89FE-2EE2D8768FE1}">
      <dgm:prSet custT="1"/>
      <dgm:spPr/>
      <dgm:t>
        <a:bodyPr/>
        <a:lstStyle/>
        <a:p>
          <a:pPr rtl="0"/>
          <a:r>
            <a:rPr lang="ru-RU" sz="1200" smtClean="0"/>
            <a:t>- растут притязания личности студента в области своей будущей профессии.</a:t>
          </a:r>
          <a:endParaRPr lang="ru-RU" sz="1200"/>
        </a:p>
      </dgm:t>
    </dgm:pt>
    <dgm:pt modelId="{649DF6CA-F6B5-4D58-BDD2-3EDB3E1E8529}" type="parTrans" cxnId="{09C3CA39-5737-4279-8DC4-1681159B0BD0}">
      <dgm:prSet/>
      <dgm:spPr/>
      <dgm:t>
        <a:bodyPr/>
        <a:lstStyle/>
        <a:p>
          <a:endParaRPr lang="ru-RU"/>
        </a:p>
      </dgm:t>
    </dgm:pt>
    <dgm:pt modelId="{E51D6C9D-2C4B-4A1A-A190-9B1E11EC20D0}" type="sibTrans" cxnId="{09C3CA39-5737-4279-8DC4-1681159B0BD0}">
      <dgm:prSet/>
      <dgm:spPr/>
      <dgm:t>
        <a:bodyPr/>
        <a:lstStyle/>
        <a:p>
          <a:endParaRPr lang="ru-RU"/>
        </a:p>
      </dgm:t>
    </dgm:pt>
    <dgm:pt modelId="{8A8FEFB4-5A79-43B6-BFE7-46D28D8D2985}" type="pres">
      <dgm:prSet presAssocID="{638E6AA8-FA3D-479B-A89B-46F1CAD5555F}" presName="Name0" presStyleCnt="0">
        <dgm:presLayoutVars>
          <dgm:dir/>
          <dgm:resizeHandles val="exact"/>
        </dgm:presLayoutVars>
      </dgm:prSet>
      <dgm:spPr/>
    </dgm:pt>
    <dgm:pt modelId="{0C39AF0B-0318-42BD-8AF2-5313535F4C53}" type="pres">
      <dgm:prSet presAssocID="{638E6AA8-FA3D-479B-A89B-46F1CAD5555F}" presName="arrow" presStyleLbl="bgShp" presStyleIdx="0" presStyleCnt="1"/>
      <dgm:spPr/>
    </dgm:pt>
    <dgm:pt modelId="{7171E5D5-3EB4-4352-B91F-3A58988CE5E9}" type="pres">
      <dgm:prSet presAssocID="{638E6AA8-FA3D-479B-A89B-46F1CAD5555F}" presName="points" presStyleCnt="0"/>
      <dgm:spPr/>
    </dgm:pt>
    <dgm:pt modelId="{2E99612E-CD4A-46F2-B8A4-E5E21B4FAFC0}" type="pres">
      <dgm:prSet presAssocID="{95F1CF0F-1706-4D9B-AC1C-982652B86897}" presName="compositeA" presStyleCnt="0"/>
      <dgm:spPr/>
    </dgm:pt>
    <dgm:pt modelId="{6C9E3F9A-6A28-4102-9DA7-11E439C18638}" type="pres">
      <dgm:prSet presAssocID="{95F1CF0F-1706-4D9B-AC1C-982652B86897}" presName="textA" presStyleLbl="revTx" presStyleIdx="0" presStyleCnt="4">
        <dgm:presLayoutVars>
          <dgm:bulletEnabled val="1"/>
        </dgm:presLayoutVars>
      </dgm:prSet>
      <dgm:spPr/>
    </dgm:pt>
    <dgm:pt modelId="{001153D4-F112-436D-BA1D-71393D10AA48}" type="pres">
      <dgm:prSet presAssocID="{95F1CF0F-1706-4D9B-AC1C-982652B86897}" presName="circleA" presStyleLbl="node1" presStyleIdx="0" presStyleCnt="4"/>
      <dgm:spPr/>
    </dgm:pt>
    <dgm:pt modelId="{FCEDE860-2617-47DB-9DDC-98DA29F36EF9}" type="pres">
      <dgm:prSet presAssocID="{95F1CF0F-1706-4D9B-AC1C-982652B86897}" presName="spaceA" presStyleCnt="0"/>
      <dgm:spPr/>
    </dgm:pt>
    <dgm:pt modelId="{76232514-1803-43BF-8646-5899B9ABBABA}" type="pres">
      <dgm:prSet presAssocID="{DC2D094A-31D8-4D9C-B6D2-8CFD5CFEC3DC}" presName="space" presStyleCnt="0"/>
      <dgm:spPr/>
    </dgm:pt>
    <dgm:pt modelId="{52FFDE9B-9DA5-4C9D-85FA-AA3001AA8BFD}" type="pres">
      <dgm:prSet presAssocID="{9522BF3A-0EF2-496E-BB14-65E87CDE22B3}" presName="compositeB" presStyleCnt="0"/>
      <dgm:spPr/>
    </dgm:pt>
    <dgm:pt modelId="{9A9C167B-74C3-40FA-B088-95B61B8DAE6F}" type="pres">
      <dgm:prSet presAssocID="{9522BF3A-0EF2-496E-BB14-65E87CDE22B3}" presName="textB" presStyleLbl="revTx" presStyleIdx="1" presStyleCnt="4">
        <dgm:presLayoutVars>
          <dgm:bulletEnabled val="1"/>
        </dgm:presLayoutVars>
      </dgm:prSet>
      <dgm:spPr/>
    </dgm:pt>
    <dgm:pt modelId="{F87C99E5-9CC7-4AD2-8A81-2C00F58D0037}" type="pres">
      <dgm:prSet presAssocID="{9522BF3A-0EF2-496E-BB14-65E87CDE22B3}" presName="circleB" presStyleLbl="node1" presStyleIdx="1" presStyleCnt="4"/>
      <dgm:spPr/>
    </dgm:pt>
    <dgm:pt modelId="{1EB22F6F-8C83-40F1-AFE2-603337B186C1}" type="pres">
      <dgm:prSet presAssocID="{9522BF3A-0EF2-496E-BB14-65E87CDE22B3}" presName="spaceB" presStyleCnt="0"/>
      <dgm:spPr/>
    </dgm:pt>
    <dgm:pt modelId="{3EC8A813-C604-4541-8748-ED77C63CE017}" type="pres">
      <dgm:prSet presAssocID="{9CE926B0-CC43-4295-9D14-7337C0C24B2C}" presName="space" presStyleCnt="0"/>
      <dgm:spPr/>
    </dgm:pt>
    <dgm:pt modelId="{91E462B6-3F64-4179-BE13-96277D03C8B5}" type="pres">
      <dgm:prSet presAssocID="{658B64BC-C737-4D7D-9B6C-5749495B5F4F}" presName="compositeA" presStyleCnt="0"/>
      <dgm:spPr/>
    </dgm:pt>
    <dgm:pt modelId="{5A717AD7-310B-4EB8-9F02-745AF59B3C89}" type="pres">
      <dgm:prSet presAssocID="{658B64BC-C737-4D7D-9B6C-5749495B5F4F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79E7B7-6BB3-4CFE-BD97-29A5F528E0BF}" type="pres">
      <dgm:prSet presAssocID="{658B64BC-C737-4D7D-9B6C-5749495B5F4F}" presName="circleA" presStyleLbl="node1" presStyleIdx="2" presStyleCnt="4"/>
      <dgm:spPr/>
    </dgm:pt>
    <dgm:pt modelId="{854649D5-C98D-4880-AE64-36B0F46FEBFD}" type="pres">
      <dgm:prSet presAssocID="{658B64BC-C737-4D7D-9B6C-5749495B5F4F}" presName="spaceA" presStyleCnt="0"/>
      <dgm:spPr/>
    </dgm:pt>
    <dgm:pt modelId="{7243EC66-47EC-47EF-89DF-21255E6BECD7}" type="pres">
      <dgm:prSet presAssocID="{4BBA220D-1158-4543-9AA5-6C54CEF93936}" presName="space" presStyleCnt="0"/>
      <dgm:spPr/>
    </dgm:pt>
    <dgm:pt modelId="{1591973F-D82C-43A8-9F1B-53238BC6FB58}" type="pres">
      <dgm:prSet presAssocID="{74BA5B71-F8DC-456C-89FE-2EE2D8768FE1}" presName="compositeB" presStyleCnt="0"/>
      <dgm:spPr/>
    </dgm:pt>
    <dgm:pt modelId="{83487A5A-9A25-46A2-B939-9C88BE356C6D}" type="pres">
      <dgm:prSet presAssocID="{74BA5B71-F8DC-456C-89FE-2EE2D8768FE1}" presName="textB" presStyleLbl="revTx" presStyleIdx="3" presStyleCnt="4" custLinFactNeighborY="-1449">
        <dgm:presLayoutVars>
          <dgm:bulletEnabled val="1"/>
        </dgm:presLayoutVars>
      </dgm:prSet>
      <dgm:spPr/>
    </dgm:pt>
    <dgm:pt modelId="{F7A99DF1-8B69-460C-A5A4-285823A833AA}" type="pres">
      <dgm:prSet presAssocID="{74BA5B71-F8DC-456C-89FE-2EE2D8768FE1}" presName="circleB" presStyleLbl="node1" presStyleIdx="3" presStyleCnt="4"/>
      <dgm:spPr/>
    </dgm:pt>
    <dgm:pt modelId="{89A25FA4-CB2C-48EA-98BC-C221857497D4}" type="pres">
      <dgm:prSet presAssocID="{74BA5B71-F8DC-456C-89FE-2EE2D8768FE1}" presName="spaceB" presStyleCnt="0"/>
      <dgm:spPr/>
    </dgm:pt>
  </dgm:ptLst>
  <dgm:cxnLst>
    <dgm:cxn modelId="{09C3CA39-5737-4279-8DC4-1681159B0BD0}" srcId="{638E6AA8-FA3D-479B-A89B-46F1CAD5555F}" destId="{74BA5B71-F8DC-456C-89FE-2EE2D8768FE1}" srcOrd="3" destOrd="0" parTransId="{649DF6CA-F6B5-4D58-BDD2-3EDB3E1E8529}" sibTransId="{E51D6C9D-2C4B-4A1A-A190-9B1E11EC20D0}"/>
    <dgm:cxn modelId="{DC62FE2C-0C0F-4399-B837-E21111757962}" type="presOf" srcId="{658B64BC-C737-4D7D-9B6C-5749495B5F4F}" destId="{5A717AD7-310B-4EB8-9F02-745AF59B3C89}" srcOrd="0" destOrd="0" presId="urn:microsoft.com/office/officeart/2005/8/layout/hProcess11"/>
    <dgm:cxn modelId="{9F8B27FE-B81E-431C-AB56-2357BFC8820E}" type="presOf" srcId="{638E6AA8-FA3D-479B-A89B-46F1CAD5555F}" destId="{8A8FEFB4-5A79-43B6-BFE7-46D28D8D2985}" srcOrd="0" destOrd="0" presId="urn:microsoft.com/office/officeart/2005/8/layout/hProcess11"/>
    <dgm:cxn modelId="{73913653-69B0-4666-A006-CEA6242D5219}" type="presOf" srcId="{9522BF3A-0EF2-496E-BB14-65E87CDE22B3}" destId="{9A9C167B-74C3-40FA-B088-95B61B8DAE6F}" srcOrd="0" destOrd="0" presId="urn:microsoft.com/office/officeart/2005/8/layout/hProcess11"/>
    <dgm:cxn modelId="{D9AFEA18-E858-40E6-8165-17D22D9A2445}" type="presOf" srcId="{74BA5B71-F8DC-456C-89FE-2EE2D8768FE1}" destId="{83487A5A-9A25-46A2-B939-9C88BE356C6D}" srcOrd="0" destOrd="0" presId="urn:microsoft.com/office/officeart/2005/8/layout/hProcess11"/>
    <dgm:cxn modelId="{1C6A0FA2-FECE-475A-BFE4-84D66962F96B}" type="presOf" srcId="{95F1CF0F-1706-4D9B-AC1C-982652B86897}" destId="{6C9E3F9A-6A28-4102-9DA7-11E439C18638}" srcOrd="0" destOrd="0" presId="urn:microsoft.com/office/officeart/2005/8/layout/hProcess11"/>
    <dgm:cxn modelId="{4F020091-3A97-4258-9E2B-3B15F437DCCC}" srcId="{638E6AA8-FA3D-479B-A89B-46F1CAD5555F}" destId="{658B64BC-C737-4D7D-9B6C-5749495B5F4F}" srcOrd="2" destOrd="0" parTransId="{EFB54AF6-6B2D-4ED3-B364-5D400420AA98}" sibTransId="{4BBA220D-1158-4543-9AA5-6C54CEF93936}"/>
    <dgm:cxn modelId="{77AD8B93-0988-4B00-A452-503C0A1CB69E}" srcId="{638E6AA8-FA3D-479B-A89B-46F1CAD5555F}" destId="{95F1CF0F-1706-4D9B-AC1C-982652B86897}" srcOrd="0" destOrd="0" parTransId="{6344EA6B-F442-4F50-8A37-A9420FD37610}" sibTransId="{DC2D094A-31D8-4D9C-B6D2-8CFD5CFEC3DC}"/>
    <dgm:cxn modelId="{0905F599-7CD3-4115-9777-C56232477955}" srcId="{638E6AA8-FA3D-479B-A89B-46F1CAD5555F}" destId="{9522BF3A-0EF2-496E-BB14-65E87CDE22B3}" srcOrd="1" destOrd="0" parTransId="{02DB7AF2-0D8D-420F-84BF-DC4F29CD24B4}" sibTransId="{9CE926B0-CC43-4295-9D14-7337C0C24B2C}"/>
    <dgm:cxn modelId="{70D1F383-D500-4F89-AC01-D57484F73B41}" type="presParOf" srcId="{8A8FEFB4-5A79-43B6-BFE7-46D28D8D2985}" destId="{0C39AF0B-0318-42BD-8AF2-5313535F4C53}" srcOrd="0" destOrd="0" presId="urn:microsoft.com/office/officeart/2005/8/layout/hProcess11"/>
    <dgm:cxn modelId="{94B71009-2AF8-4DFA-BEFF-2FD83D98F688}" type="presParOf" srcId="{8A8FEFB4-5A79-43B6-BFE7-46D28D8D2985}" destId="{7171E5D5-3EB4-4352-B91F-3A58988CE5E9}" srcOrd="1" destOrd="0" presId="urn:microsoft.com/office/officeart/2005/8/layout/hProcess11"/>
    <dgm:cxn modelId="{E1A2FE48-7B68-48F1-94AE-B5357CA8C31B}" type="presParOf" srcId="{7171E5D5-3EB4-4352-B91F-3A58988CE5E9}" destId="{2E99612E-CD4A-46F2-B8A4-E5E21B4FAFC0}" srcOrd="0" destOrd="0" presId="urn:microsoft.com/office/officeart/2005/8/layout/hProcess11"/>
    <dgm:cxn modelId="{5A46E694-3DEE-4681-B368-1277D07B3D38}" type="presParOf" srcId="{2E99612E-CD4A-46F2-B8A4-E5E21B4FAFC0}" destId="{6C9E3F9A-6A28-4102-9DA7-11E439C18638}" srcOrd="0" destOrd="0" presId="urn:microsoft.com/office/officeart/2005/8/layout/hProcess11"/>
    <dgm:cxn modelId="{E3C6D310-FAE2-47BC-BAD1-A89254366BC4}" type="presParOf" srcId="{2E99612E-CD4A-46F2-B8A4-E5E21B4FAFC0}" destId="{001153D4-F112-436D-BA1D-71393D10AA48}" srcOrd="1" destOrd="0" presId="urn:microsoft.com/office/officeart/2005/8/layout/hProcess11"/>
    <dgm:cxn modelId="{E15B52F8-AABC-4AFD-8869-1B3E1CEF3131}" type="presParOf" srcId="{2E99612E-CD4A-46F2-B8A4-E5E21B4FAFC0}" destId="{FCEDE860-2617-47DB-9DDC-98DA29F36EF9}" srcOrd="2" destOrd="0" presId="urn:microsoft.com/office/officeart/2005/8/layout/hProcess11"/>
    <dgm:cxn modelId="{B0294BAD-948D-4541-B0B0-379AC63C500F}" type="presParOf" srcId="{7171E5D5-3EB4-4352-B91F-3A58988CE5E9}" destId="{76232514-1803-43BF-8646-5899B9ABBABA}" srcOrd="1" destOrd="0" presId="urn:microsoft.com/office/officeart/2005/8/layout/hProcess11"/>
    <dgm:cxn modelId="{98E1AD46-FFF9-4B36-B3E4-6FFBC01901AD}" type="presParOf" srcId="{7171E5D5-3EB4-4352-B91F-3A58988CE5E9}" destId="{52FFDE9B-9DA5-4C9D-85FA-AA3001AA8BFD}" srcOrd="2" destOrd="0" presId="urn:microsoft.com/office/officeart/2005/8/layout/hProcess11"/>
    <dgm:cxn modelId="{423DD66F-3664-4A7E-8533-A66FD20BB1C6}" type="presParOf" srcId="{52FFDE9B-9DA5-4C9D-85FA-AA3001AA8BFD}" destId="{9A9C167B-74C3-40FA-B088-95B61B8DAE6F}" srcOrd="0" destOrd="0" presId="urn:microsoft.com/office/officeart/2005/8/layout/hProcess11"/>
    <dgm:cxn modelId="{5790F55B-9232-4DB3-8F1D-BAEC62104D34}" type="presParOf" srcId="{52FFDE9B-9DA5-4C9D-85FA-AA3001AA8BFD}" destId="{F87C99E5-9CC7-4AD2-8A81-2C00F58D0037}" srcOrd="1" destOrd="0" presId="urn:microsoft.com/office/officeart/2005/8/layout/hProcess11"/>
    <dgm:cxn modelId="{5083F5E0-A8BF-4F5C-A303-DCC74CD9D1EA}" type="presParOf" srcId="{52FFDE9B-9DA5-4C9D-85FA-AA3001AA8BFD}" destId="{1EB22F6F-8C83-40F1-AFE2-603337B186C1}" srcOrd="2" destOrd="0" presId="urn:microsoft.com/office/officeart/2005/8/layout/hProcess11"/>
    <dgm:cxn modelId="{D759347D-92FF-42F1-9F82-92439C769607}" type="presParOf" srcId="{7171E5D5-3EB4-4352-B91F-3A58988CE5E9}" destId="{3EC8A813-C604-4541-8748-ED77C63CE017}" srcOrd="3" destOrd="0" presId="urn:microsoft.com/office/officeart/2005/8/layout/hProcess11"/>
    <dgm:cxn modelId="{EB6CCBA8-391C-440E-82D5-61C70BB1AC17}" type="presParOf" srcId="{7171E5D5-3EB4-4352-B91F-3A58988CE5E9}" destId="{91E462B6-3F64-4179-BE13-96277D03C8B5}" srcOrd="4" destOrd="0" presId="urn:microsoft.com/office/officeart/2005/8/layout/hProcess11"/>
    <dgm:cxn modelId="{9DCAD467-E680-4D92-892D-BD94D0C0FACE}" type="presParOf" srcId="{91E462B6-3F64-4179-BE13-96277D03C8B5}" destId="{5A717AD7-310B-4EB8-9F02-745AF59B3C89}" srcOrd="0" destOrd="0" presId="urn:microsoft.com/office/officeart/2005/8/layout/hProcess11"/>
    <dgm:cxn modelId="{CF8A596E-A150-43D4-9409-5A7F1FCDFB96}" type="presParOf" srcId="{91E462B6-3F64-4179-BE13-96277D03C8B5}" destId="{2279E7B7-6BB3-4CFE-BD97-29A5F528E0BF}" srcOrd="1" destOrd="0" presId="urn:microsoft.com/office/officeart/2005/8/layout/hProcess11"/>
    <dgm:cxn modelId="{962B6DB7-0DA5-4B9F-BEE9-39A468297F45}" type="presParOf" srcId="{91E462B6-3F64-4179-BE13-96277D03C8B5}" destId="{854649D5-C98D-4880-AE64-36B0F46FEBFD}" srcOrd="2" destOrd="0" presId="urn:microsoft.com/office/officeart/2005/8/layout/hProcess11"/>
    <dgm:cxn modelId="{D5FAF190-AA00-4E26-841D-818A6F4C5656}" type="presParOf" srcId="{7171E5D5-3EB4-4352-B91F-3A58988CE5E9}" destId="{7243EC66-47EC-47EF-89DF-21255E6BECD7}" srcOrd="5" destOrd="0" presId="urn:microsoft.com/office/officeart/2005/8/layout/hProcess11"/>
    <dgm:cxn modelId="{D4AF7D3B-9253-4183-851C-AA979BB17A4D}" type="presParOf" srcId="{7171E5D5-3EB4-4352-B91F-3A58988CE5E9}" destId="{1591973F-D82C-43A8-9F1B-53238BC6FB58}" srcOrd="6" destOrd="0" presId="urn:microsoft.com/office/officeart/2005/8/layout/hProcess11"/>
    <dgm:cxn modelId="{6359F279-A133-450E-8332-FC6B7FBD690B}" type="presParOf" srcId="{1591973F-D82C-43A8-9F1B-53238BC6FB58}" destId="{83487A5A-9A25-46A2-B939-9C88BE356C6D}" srcOrd="0" destOrd="0" presId="urn:microsoft.com/office/officeart/2005/8/layout/hProcess11"/>
    <dgm:cxn modelId="{6379746E-F2EE-4BD4-89C9-18DEF6B9B2C7}" type="presParOf" srcId="{1591973F-D82C-43A8-9F1B-53238BC6FB58}" destId="{F7A99DF1-8B69-460C-A5A4-285823A833AA}" srcOrd="1" destOrd="0" presId="urn:microsoft.com/office/officeart/2005/8/layout/hProcess11"/>
    <dgm:cxn modelId="{983796E2-4FE0-4098-B764-5EE45C0076EE}" type="presParOf" srcId="{1591973F-D82C-43A8-9F1B-53238BC6FB58}" destId="{89A25FA4-CB2C-48EA-98BC-C221857497D4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4E29F5F-F6C2-4B8B-9104-F8FAC11BBCE2}" type="doc">
      <dgm:prSet loTypeId="urn:microsoft.com/office/officeart/2005/8/layout/hProcess11" loCatId="process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ru-RU"/>
        </a:p>
      </dgm:t>
    </dgm:pt>
    <dgm:pt modelId="{DE8C55AB-AD6A-48FA-A5D9-0F6FEB24256C}">
      <dgm:prSet/>
      <dgm:spPr/>
      <dgm:t>
        <a:bodyPr/>
        <a:lstStyle/>
        <a:p>
          <a:pPr rtl="0"/>
          <a:r>
            <a:rPr lang="ru-RU" smtClean="0"/>
            <a:t>- на основе интенсивной передачи социального и профессионального опыта и формирования нужных качеств растут общая зрелость и устойчивость личности студента;</a:t>
          </a:r>
          <a:endParaRPr lang="ru-RU"/>
        </a:p>
      </dgm:t>
    </dgm:pt>
    <dgm:pt modelId="{39914564-DA43-4F73-A41B-96ADF6B5791B}" type="parTrans" cxnId="{3F90954E-DC84-4CD1-8F7F-C45BFDCD1BA5}">
      <dgm:prSet/>
      <dgm:spPr/>
      <dgm:t>
        <a:bodyPr/>
        <a:lstStyle/>
        <a:p>
          <a:endParaRPr lang="ru-RU"/>
        </a:p>
      </dgm:t>
    </dgm:pt>
    <dgm:pt modelId="{863D580C-77BC-4CE1-B4FC-33436E04A238}" type="sibTrans" cxnId="{3F90954E-DC84-4CD1-8F7F-C45BFDCD1BA5}">
      <dgm:prSet/>
      <dgm:spPr/>
      <dgm:t>
        <a:bodyPr/>
        <a:lstStyle/>
        <a:p>
          <a:endParaRPr lang="ru-RU"/>
        </a:p>
      </dgm:t>
    </dgm:pt>
    <dgm:pt modelId="{F4FD1748-2102-46D3-A9CD-39CC5E312D17}">
      <dgm:prSet/>
      <dgm:spPr/>
      <dgm:t>
        <a:bodyPr/>
        <a:lstStyle/>
        <a:p>
          <a:pPr rtl="0"/>
          <a:r>
            <a:rPr lang="ru-RU" smtClean="0"/>
            <a:t>- повышается удельный вес самовоспитания студента в формировании качеств, опыта, необходимых ему как будущему специалисту;</a:t>
          </a:r>
          <a:endParaRPr lang="ru-RU"/>
        </a:p>
      </dgm:t>
    </dgm:pt>
    <dgm:pt modelId="{B9C7B76B-59B9-40E0-998C-711CA4C99EE9}" type="parTrans" cxnId="{F3B57F93-CC82-41D7-A6F7-D3FA1CDFA551}">
      <dgm:prSet/>
      <dgm:spPr/>
      <dgm:t>
        <a:bodyPr/>
        <a:lstStyle/>
        <a:p>
          <a:endParaRPr lang="ru-RU"/>
        </a:p>
      </dgm:t>
    </dgm:pt>
    <dgm:pt modelId="{7A3E581F-9179-4F62-9DCD-44933F22F3F9}" type="sibTrans" cxnId="{F3B57F93-CC82-41D7-A6F7-D3FA1CDFA551}">
      <dgm:prSet/>
      <dgm:spPr/>
      <dgm:t>
        <a:bodyPr/>
        <a:lstStyle/>
        <a:p>
          <a:endParaRPr lang="ru-RU"/>
        </a:p>
      </dgm:t>
    </dgm:pt>
    <dgm:pt modelId="{E10841B9-6340-43B6-966C-D45AE86DBB92}">
      <dgm:prSet/>
      <dgm:spPr/>
      <dgm:t>
        <a:bodyPr/>
        <a:lstStyle/>
        <a:p>
          <a:pPr rtl="0"/>
          <a:r>
            <a:rPr lang="ru-RU" smtClean="0"/>
            <a:t>- крепнут профессиональная самостоятельность и готовность к будущей практической работе.</a:t>
          </a:r>
          <a:endParaRPr lang="ru-RU"/>
        </a:p>
      </dgm:t>
    </dgm:pt>
    <dgm:pt modelId="{B36738B2-5C4F-4E65-928C-C37F2B71D2A3}" type="parTrans" cxnId="{F2963DDB-A56A-475F-9BB7-81C9E158AB27}">
      <dgm:prSet/>
      <dgm:spPr/>
      <dgm:t>
        <a:bodyPr/>
        <a:lstStyle/>
        <a:p>
          <a:endParaRPr lang="ru-RU"/>
        </a:p>
      </dgm:t>
    </dgm:pt>
    <dgm:pt modelId="{C81E04D6-C320-4C9C-A219-47C7DC4A2E80}" type="sibTrans" cxnId="{F2963DDB-A56A-475F-9BB7-81C9E158AB27}">
      <dgm:prSet/>
      <dgm:spPr/>
      <dgm:t>
        <a:bodyPr/>
        <a:lstStyle/>
        <a:p>
          <a:endParaRPr lang="ru-RU"/>
        </a:p>
      </dgm:t>
    </dgm:pt>
    <dgm:pt modelId="{47B1B2B3-3B09-4EEB-8391-A1506E6A11A1}" type="pres">
      <dgm:prSet presAssocID="{84E29F5F-F6C2-4B8B-9104-F8FAC11BBCE2}" presName="Name0" presStyleCnt="0">
        <dgm:presLayoutVars>
          <dgm:dir/>
          <dgm:resizeHandles val="exact"/>
        </dgm:presLayoutVars>
      </dgm:prSet>
      <dgm:spPr/>
    </dgm:pt>
    <dgm:pt modelId="{0A4E2976-3928-48D4-834B-74A044FC35ED}" type="pres">
      <dgm:prSet presAssocID="{84E29F5F-F6C2-4B8B-9104-F8FAC11BBCE2}" presName="arrow" presStyleLbl="bgShp" presStyleIdx="0" presStyleCnt="1"/>
      <dgm:spPr/>
    </dgm:pt>
    <dgm:pt modelId="{974A5B7D-BFD1-4784-AAB2-0DE29B5421AE}" type="pres">
      <dgm:prSet presAssocID="{84E29F5F-F6C2-4B8B-9104-F8FAC11BBCE2}" presName="points" presStyleCnt="0"/>
      <dgm:spPr/>
    </dgm:pt>
    <dgm:pt modelId="{D6CF017A-FB6C-4F0E-A030-6EC38B60A9A3}" type="pres">
      <dgm:prSet presAssocID="{DE8C55AB-AD6A-48FA-A5D9-0F6FEB24256C}" presName="compositeA" presStyleCnt="0"/>
      <dgm:spPr/>
    </dgm:pt>
    <dgm:pt modelId="{942D54AE-77B1-449D-A3FC-D8DE2476766E}" type="pres">
      <dgm:prSet presAssocID="{DE8C55AB-AD6A-48FA-A5D9-0F6FEB24256C}" presName="textA" presStyleLbl="revTx" presStyleIdx="0" presStyleCnt="3">
        <dgm:presLayoutVars>
          <dgm:bulletEnabled val="1"/>
        </dgm:presLayoutVars>
      </dgm:prSet>
      <dgm:spPr/>
    </dgm:pt>
    <dgm:pt modelId="{49A63FA2-BDEF-4B64-8CC7-6D8172D0BFB2}" type="pres">
      <dgm:prSet presAssocID="{DE8C55AB-AD6A-48FA-A5D9-0F6FEB24256C}" presName="circleA" presStyleLbl="node1" presStyleIdx="0" presStyleCnt="3"/>
      <dgm:spPr/>
    </dgm:pt>
    <dgm:pt modelId="{C7681017-3740-4604-883E-2DE866D4FDB6}" type="pres">
      <dgm:prSet presAssocID="{DE8C55AB-AD6A-48FA-A5D9-0F6FEB24256C}" presName="spaceA" presStyleCnt="0"/>
      <dgm:spPr/>
    </dgm:pt>
    <dgm:pt modelId="{DB91F30F-9662-4EC3-B541-10B73C7C1A5A}" type="pres">
      <dgm:prSet presAssocID="{863D580C-77BC-4CE1-B4FC-33436E04A238}" presName="space" presStyleCnt="0"/>
      <dgm:spPr/>
    </dgm:pt>
    <dgm:pt modelId="{5FE4C5AA-5FA5-4354-BA0D-A7168274A07E}" type="pres">
      <dgm:prSet presAssocID="{F4FD1748-2102-46D3-A9CD-39CC5E312D17}" presName="compositeB" presStyleCnt="0"/>
      <dgm:spPr/>
    </dgm:pt>
    <dgm:pt modelId="{D09A50F3-D5E4-4D55-B51A-552900AACDAA}" type="pres">
      <dgm:prSet presAssocID="{F4FD1748-2102-46D3-A9CD-39CC5E312D17}" presName="textB" presStyleLbl="revTx" presStyleIdx="1" presStyleCnt="3">
        <dgm:presLayoutVars>
          <dgm:bulletEnabled val="1"/>
        </dgm:presLayoutVars>
      </dgm:prSet>
      <dgm:spPr/>
    </dgm:pt>
    <dgm:pt modelId="{AAB01C3E-791E-4FE8-A3CA-3FC2B528EDD7}" type="pres">
      <dgm:prSet presAssocID="{F4FD1748-2102-46D3-A9CD-39CC5E312D17}" presName="circleB" presStyleLbl="node1" presStyleIdx="1" presStyleCnt="3"/>
      <dgm:spPr/>
    </dgm:pt>
    <dgm:pt modelId="{8C20FE9A-9AEE-4DDF-BB2C-4A9A4FC988B0}" type="pres">
      <dgm:prSet presAssocID="{F4FD1748-2102-46D3-A9CD-39CC5E312D17}" presName="spaceB" presStyleCnt="0"/>
      <dgm:spPr/>
    </dgm:pt>
    <dgm:pt modelId="{92B6374B-3A19-42A8-B6F4-518BEF2FB11F}" type="pres">
      <dgm:prSet presAssocID="{7A3E581F-9179-4F62-9DCD-44933F22F3F9}" presName="space" presStyleCnt="0"/>
      <dgm:spPr/>
    </dgm:pt>
    <dgm:pt modelId="{27474655-530C-4FEB-9350-AED43835049B}" type="pres">
      <dgm:prSet presAssocID="{E10841B9-6340-43B6-966C-D45AE86DBB92}" presName="compositeA" presStyleCnt="0"/>
      <dgm:spPr/>
    </dgm:pt>
    <dgm:pt modelId="{2C02A429-B14B-4267-B112-6ACDFB6D2909}" type="pres">
      <dgm:prSet presAssocID="{E10841B9-6340-43B6-966C-D45AE86DBB92}" presName="textA" presStyleLbl="revTx" presStyleIdx="2" presStyleCnt="3">
        <dgm:presLayoutVars>
          <dgm:bulletEnabled val="1"/>
        </dgm:presLayoutVars>
      </dgm:prSet>
      <dgm:spPr/>
    </dgm:pt>
    <dgm:pt modelId="{0B9CB13E-78E9-4E89-AF4F-7452D2CCF40D}" type="pres">
      <dgm:prSet presAssocID="{E10841B9-6340-43B6-966C-D45AE86DBB92}" presName="circleA" presStyleLbl="node1" presStyleIdx="2" presStyleCnt="3"/>
      <dgm:spPr/>
    </dgm:pt>
    <dgm:pt modelId="{37213051-271C-4B5F-84BC-52376A72F933}" type="pres">
      <dgm:prSet presAssocID="{E10841B9-6340-43B6-966C-D45AE86DBB92}" presName="spaceA" presStyleCnt="0"/>
      <dgm:spPr/>
    </dgm:pt>
  </dgm:ptLst>
  <dgm:cxnLst>
    <dgm:cxn modelId="{F2963DDB-A56A-475F-9BB7-81C9E158AB27}" srcId="{84E29F5F-F6C2-4B8B-9104-F8FAC11BBCE2}" destId="{E10841B9-6340-43B6-966C-D45AE86DBB92}" srcOrd="2" destOrd="0" parTransId="{B36738B2-5C4F-4E65-928C-C37F2B71D2A3}" sibTransId="{C81E04D6-C320-4C9C-A219-47C7DC4A2E80}"/>
    <dgm:cxn modelId="{387D2AC6-5F62-4E69-BF65-4FAAC2D381F6}" type="presOf" srcId="{F4FD1748-2102-46D3-A9CD-39CC5E312D17}" destId="{D09A50F3-D5E4-4D55-B51A-552900AACDAA}" srcOrd="0" destOrd="0" presId="urn:microsoft.com/office/officeart/2005/8/layout/hProcess11"/>
    <dgm:cxn modelId="{F3B57F93-CC82-41D7-A6F7-D3FA1CDFA551}" srcId="{84E29F5F-F6C2-4B8B-9104-F8FAC11BBCE2}" destId="{F4FD1748-2102-46D3-A9CD-39CC5E312D17}" srcOrd="1" destOrd="0" parTransId="{B9C7B76B-59B9-40E0-998C-711CA4C99EE9}" sibTransId="{7A3E581F-9179-4F62-9DCD-44933F22F3F9}"/>
    <dgm:cxn modelId="{FE5AEFE1-58FB-4703-AD46-94D1BA9E8704}" type="presOf" srcId="{E10841B9-6340-43B6-966C-D45AE86DBB92}" destId="{2C02A429-B14B-4267-B112-6ACDFB6D2909}" srcOrd="0" destOrd="0" presId="urn:microsoft.com/office/officeart/2005/8/layout/hProcess11"/>
    <dgm:cxn modelId="{7DAC9F02-39A9-4510-BFE4-8FCFD750D604}" type="presOf" srcId="{DE8C55AB-AD6A-48FA-A5D9-0F6FEB24256C}" destId="{942D54AE-77B1-449D-A3FC-D8DE2476766E}" srcOrd="0" destOrd="0" presId="urn:microsoft.com/office/officeart/2005/8/layout/hProcess11"/>
    <dgm:cxn modelId="{3F90954E-DC84-4CD1-8F7F-C45BFDCD1BA5}" srcId="{84E29F5F-F6C2-4B8B-9104-F8FAC11BBCE2}" destId="{DE8C55AB-AD6A-48FA-A5D9-0F6FEB24256C}" srcOrd="0" destOrd="0" parTransId="{39914564-DA43-4F73-A41B-96ADF6B5791B}" sibTransId="{863D580C-77BC-4CE1-B4FC-33436E04A238}"/>
    <dgm:cxn modelId="{5DD75F8F-1045-46AA-B0A6-561F786BDAF8}" type="presOf" srcId="{84E29F5F-F6C2-4B8B-9104-F8FAC11BBCE2}" destId="{47B1B2B3-3B09-4EEB-8391-A1506E6A11A1}" srcOrd="0" destOrd="0" presId="urn:microsoft.com/office/officeart/2005/8/layout/hProcess11"/>
    <dgm:cxn modelId="{2B49607A-5419-493E-BAB3-F75A064E4CAC}" type="presParOf" srcId="{47B1B2B3-3B09-4EEB-8391-A1506E6A11A1}" destId="{0A4E2976-3928-48D4-834B-74A044FC35ED}" srcOrd="0" destOrd="0" presId="urn:microsoft.com/office/officeart/2005/8/layout/hProcess11"/>
    <dgm:cxn modelId="{82C1AF5C-01AF-46A3-9EE5-886C4985AC05}" type="presParOf" srcId="{47B1B2B3-3B09-4EEB-8391-A1506E6A11A1}" destId="{974A5B7D-BFD1-4784-AAB2-0DE29B5421AE}" srcOrd="1" destOrd="0" presId="urn:microsoft.com/office/officeart/2005/8/layout/hProcess11"/>
    <dgm:cxn modelId="{AEEB88A4-8324-4F2F-A917-2161D9368B2F}" type="presParOf" srcId="{974A5B7D-BFD1-4784-AAB2-0DE29B5421AE}" destId="{D6CF017A-FB6C-4F0E-A030-6EC38B60A9A3}" srcOrd="0" destOrd="0" presId="urn:microsoft.com/office/officeart/2005/8/layout/hProcess11"/>
    <dgm:cxn modelId="{3E005385-2A5F-4CB8-9BE4-D024DD5F64B6}" type="presParOf" srcId="{D6CF017A-FB6C-4F0E-A030-6EC38B60A9A3}" destId="{942D54AE-77B1-449D-A3FC-D8DE2476766E}" srcOrd="0" destOrd="0" presId="urn:microsoft.com/office/officeart/2005/8/layout/hProcess11"/>
    <dgm:cxn modelId="{D6053501-5EE3-4C98-BBF1-7C66F7970653}" type="presParOf" srcId="{D6CF017A-FB6C-4F0E-A030-6EC38B60A9A3}" destId="{49A63FA2-BDEF-4B64-8CC7-6D8172D0BFB2}" srcOrd="1" destOrd="0" presId="urn:microsoft.com/office/officeart/2005/8/layout/hProcess11"/>
    <dgm:cxn modelId="{EBE0EAA7-6F16-463B-82E3-BBF00C803EBD}" type="presParOf" srcId="{D6CF017A-FB6C-4F0E-A030-6EC38B60A9A3}" destId="{C7681017-3740-4604-883E-2DE866D4FDB6}" srcOrd="2" destOrd="0" presId="urn:microsoft.com/office/officeart/2005/8/layout/hProcess11"/>
    <dgm:cxn modelId="{69338EB2-F7FE-4CCE-9C49-3DD8E827F146}" type="presParOf" srcId="{974A5B7D-BFD1-4784-AAB2-0DE29B5421AE}" destId="{DB91F30F-9662-4EC3-B541-10B73C7C1A5A}" srcOrd="1" destOrd="0" presId="urn:microsoft.com/office/officeart/2005/8/layout/hProcess11"/>
    <dgm:cxn modelId="{B7F9BBDC-F3CC-4D80-A571-AD276368140F}" type="presParOf" srcId="{974A5B7D-BFD1-4784-AAB2-0DE29B5421AE}" destId="{5FE4C5AA-5FA5-4354-BA0D-A7168274A07E}" srcOrd="2" destOrd="0" presId="urn:microsoft.com/office/officeart/2005/8/layout/hProcess11"/>
    <dgm:cxn modelId="{16A336F5-1D33-4192-A3D7-E1A1394819A7}" type="presParOf" srcId="{5FE4C5AA-5FA5-4354-BA0D-A7168274A07E}" destId="{D09A50F3-D5E4-4D55-B51A-552900AACDAA}" srcOrd="0" destOrd="0" presId="urn:microsoft.com/office/officeart/2005/8/layout/hProcess11"/>
    <dgm:cxn modelId="{1D6D8505-E324-436D-8EF2-9C41C2D0985C}" type="presParOf" srcId="{5FE4C5AA-5FA5-4354-BA0D-A7168274A07E}" destId="{AAB01C3E-791E-4FE8-A3CA-3FC2B528EDD7}" srcOrd="1" destOrd="0" presId="urn:microsoft.com/office/officeart/2005/8/layout/hProcess11"/>
    <dgm:cxn modelId="{B6F48EC5-9AA7-456A-A8AC-FA770D0FB1AA}" type="presParOf" srcId="{5FE4C5AA-5FA5-4354-BA0D-A7168274A07E}" destId="{8C20FE9A-9AEE-4DDF-BB2C-4A9A4FC988B0}" srcOrd="2" destOrd="0" presId="urn:microsoft.com/office/officeart/2005/8/layout/hProcess11"/>
    <dgm:cxn modelId="{C36A6033-7222-4287-8B8E-C7683843455B}" type="presParOf" srcId="{974A5B7D-BFD1-4784-AAB2-0DE29B5421AE}" destId="{92B6374B-3A19-42A8-B6F4-518BEF2FB11F}" srcOrd="3" destOrd="0" presId="urn:microsoft.com/office/officeart/2005/8/layout/hProcess11"/>
    <dgm:cxn modelId="{E298F0E6-C986-4910-8B06-1D479598339D}" type="presParOf" srcId="{974A5B7D-BFD1-4784-AAB2-0DE29B5421AE}" destId="{27474655-530C-4FEB-9350-AED43835049B}" srcOrd="4" destOrd="0" presId="urn:microsoft.com/office/officeart/2005/8/layout/hProcess11"/>
    <dgm:cxn modelId="{5E7ED915-E0BC-4CCE-BFBE-4EF17652642E}" type="presParOf" srcId="{27474655-530C-4FEB-9350-AED43835049B}" destId="{2C02A429-B14B-4267-B112-6ACDFB6D2909}" srcOrd="0" destOrd="0" presId="urn:microsoft.com/office/officeart/2005/8/layout/hProcess11"/>
    <dgm:cxn modelId="{1C42099D-22C4-4E1C-98E6-A7A1CD636B3B}" type="presParOf" srcId="{27474655-530C-4FEB-9350-AED43835049B}" destId="{0B9CB13E-78E9-4E89-AF4F-7452D2CCF40D}" srcOrd="1" destOrd="0" presId="urn:microsoft.com/office/officeart/2005/8/layout/hProcess11"/>
    <dgm:cxn modelId="{3B5D067F-3ECF-4116-9B2F-CD0AEE98C914}" type="presParOf" srcId="{27474655-530C-4FEB-9350-AED43835049B}" destId="{37213051-271C-4B5F-84BC-52376A72F933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597C0ED-B349-49FD-8B94-212FB613C45F}" type="doc">
      <dgm:prSet loTypeId="urn:microsoft.com/office/officeart/2005/8/layout/lProcess3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873D9EB3-6F5D-4430-B691-06A267C00324}">
      <dgm:prSet/>
      <dgm:spPr/>
      <dgm:t>
        <a:bodyPr/>
        <a:lstStyle/>
        <a:p>
          <a:pPr rtl="0"/>
          <a:r>
            <a:rPr lang="ru-RU" b="1" dirty="0" smtClean="0"/>
            <a:t>Факторы, определяющие социально-психологический портрет студента и в немалой степени влияющие на успешность обучения, можно разделить на две категории: </a:t>
          </a:r>
          <a:endParaRPr lang="ru-RU" b="1" dirty="0"/>
        </a:p>
      </dgm:t>
    </dgm:pt>
    <dgm:pt modelId="{A85E4AAA-D598-4B46-8580-A769926BE0DD}" type="parTrans" cxnId="{07E3C5E2-F7B0-4631-BA03-5A7DA67882E0}">
      <dgm:prSet/>
      <dgm:spPr/>
      <dgm:t>
        <a:bodyPr/>
        <a:lstStyle/>
        <a:p>
          <a:endParaRPr lang="ru-RU"/>
        </a:p>
      </dgm:t>
    </dgm:pt>
    <dgm:pt modelId="{4FDB1446-C50D-4E9F-95DD-ACD7B02038A2}" type="sibTrans" cxnId="{07E3C5E2-F7B0-4631-BA03-5A7DA67882E0}">
      <dgm:prSet/>
      <dgm:spPr/>
      <dgm:t>
        <a:bodyPr/>
        <a:lstStyle/>
        <a:p>
          <a:endParaRPr lang="ru-RU"/>
        </a:p>
      </dgm:t>
    </dgm:pt>
    <dgm:pt modelId="{49418650-B48C-4B49-9A14-F990C7A7EA75}">
      <dgm:prSet/>
      <dgm:spPr/>
      <dgm:t>
        <a:bodyPr/>
        <a:lstStyle/>
        <a:p>
          <a:pPr rtl="0"/>
          <a:r>
            <a:rPr lang="ru-RU" dirty="0" smtClean="0"/>
            <a:t>- с которыми студент пришел в вуз, - их только можно принимать во внимание;</a:t>
          </a:r>
          <a:endParaRPr lang="ru-RU" dirty="0"/>
        </a:p>
      </dgm:t>
    </dgm:pt>
    <dgm:pt modelId="{6DC7BF0F-5CEE-4DB3-9682-55080BFB0EB3}" type="parTrans" cxnId="{EBB8B4E5-AEDE-4860-8819-551076ADF56E}">
      <dgm:prSet/>
      <dgm:spPr/>
      <dgm:t>
        <a:bodyPr/>
        <a:lstStyle/>
        <a:p>
          <a:endParaRPr lang="ru-RU"/>
        </a:p>
      </dgm:t>
    </dgm:pt>
    <dgm:pt modelId="{C3D0EB2B-80F0-48C7-AEC2-7A15FE81CD50}" type="sibTrans" cxnId="{EBB8B4E5-AEDE-4860-8819-551076ADF56E}">
      <dgm:prSet/>
      <dgm:spPr/>
      <dgm:t>
        <a:bodyPr/>
        <a:lstStyle/>
        <a:p>
          <a:endParaRPr lang="ru-RU"/>
        </a:p>
      </dgm:t>
    </dgm:pt>
    <dgm:pt modelId="{97A21393-CDB7-42CA-9ECC-CBC354451122}">
      <dgm:prSet/>
      <dgm:spPr/>
      <dgm:t>
        <a:bodyPr/>
        <a:lstStyle/>
        <a:p>
          <a:pPr rtl="0"/>
          <a:r>
            <a:rPr lang="ru-RU" dirty="0" smtClean="0"/>
            <a:t>- которые появляются в процессе обучения, - ими можно управлять.</a:t>
          </a:r>
          <a:endParaRPr lang="ru-RU" dirty="0"/>
        </a:p>
      </dgm:t>
    </dgm:pt>
    <dgm:pt modelId="{B2ABCB85-D8BF-40AF-B9DF-6620624380FD}" type="parTrans" cxnId="{9A799CAF-AD99-4238-9DEF-5DC5DB7AFEBD}">
      <dgm:prSet/>
      <dgm:spPr/>
      <dgm:t>
        <a:bodyPr/>
        <a:lstStyle/>
        <a:p>
          <a:endParaRPr lang="ru-RU"/>
        </a:p>
      </dgm:t>
    </dgm:pt>
    <dgm:pt modelId="{DE69F048-44D1-4360-972A-EA59F1A27B24}" type="sibTrans" cxnId="{9A799CAF-AD99-4238-9DEF-5DC5DB7AFEBD}">
      <dgm:prSet/>
      <dgm:spPr/>
      <dgm:t>
        <a:bodyPr/>
        <a:lstStyle/>
        <a:p>
          <a:endParaRPr lang="ru-RU"/>
        </a:p>
      </dgm:t>
    </dgm:pt>
    <dgm:pt modelId="{FDBAD127-0CFD-44C7-8DDF-A43EC07AB6DD}" type="pres">
      <dgm:prSet presAssocID="{0597C0ED-B349-49FD-8B94-212FB613C45F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696E1E90-7DD3-4CEC-B55F-3CCF03C7837A}" type="pres">
      <dgm:prSet presAssocID="{873D9EB3-6F5D-4430-B691-06A267C00324}" presName="horFlow" presStyleCnt="0"/>
      <dgm:spPr/>
    </dgm:pt>
    <dgm:pt modelId="{37E734DC-081F-4A35-BB77-13796C15501D}" type="pres">
      <dgm:prSet presAssocID="{873D9EB3-6F5D-4430-B691-06A267C00324}" presName="bigChev" presStyleLbl="node1" presStyleIdx="0" presStyleCnt="3" custScaleX="143276" custLinFactNeighborX="20205" custLinFactNeighborY="-82"/>
      <dgm:spPr/>
    </dgm:pt>
    <dgm:pt modelId="{131CEE97-9020-44BB-A294-28B545A50EA5}" type="pres">
      <dgm:prSet presAssocID="{873D9EB3-6F5D-4430-B691-06A267C00324}" presName="vSp" presStyleCnt="0"/>
      <dgm:spPr/>
    </dgm:pt>
    <dgm:pt modelId="{F11E4FE3-2571-454C-BB10-9CA980F57695}" type="pres">
      <dgm:prSet presAssocID="{49418650-B48C-4B49-9A14-F990C7A7EA75}" presName="horFlow" presStyleCnt="0"/>
      <dgm:spPr/>
    </dgm:pt>
    <dgm:pt modelId="{F0285D61-B30B-48CB-B5B2-3942F5CBFFFC}" type="pres">
      <dgm:prSet presAssocID="{49418650-B48C-4B49-9A14-F990C7A7EA75}" presName="bigChev" presStyleLbl="node1" presStyleIdx="1" presStyleCnt="3" custScaleX="143276" custLinFactNeighborX="20205" custLinFactNeighborY="-82"/>
      <dgm:spPr/>
    </dgm:pt>
    <dgm:pt modelId="{A2DB8D08-D91B-4C6E-8067-0B2F186A4A55}" type="pres">
      <dgm:prSet presAssocID="{49418650-B48C-4B49-9A14-F990C7A7EA75}" presName="vSp" presStyleCnt="0"/>
      <dgm:spPr/>
    </dgm:pt>
    <dgm:pt modelId="{09987F39-AE1C-4E9F-A604-381BF816DA2A}" type="pres">
      <dgm:prSet presAssocID="{97A21393-CDB7-42CA-9ECC-CBC354451122}" presName="horFlow" presStyleCnt="0"/>
      <dgm:spPr/>
    </dgm:pt>
    <dgm:pt modelId="{0B0AFEDE-D90E-43B0-906C-35D7603B0669}" type="pres">
      <dgm:prSet presAssocID="{97A21393-CDB7-42CA-9ECC-CBC354451122}" presName="bigChev" presStyleLbl="node1" presStyleIdx="2" presStyleCnt="3" custScaleX="143276" custLinFactNeighborX="20205" custLinFactNeighborY="-82"/>
      <dgm:spPr/>
    </dgm:pt>
  </dgm:ptLst>
  <dgm:cxnLst>
    <dgm:cxn modelId="{07E3C5E2-F7B0-4631-BA03-5A7DA67882E0}" srcId="{0597C0ED-B349-49FD-8B94-212FB613C45F}" destId="{873D9EB3-6F5D-4430-B691-06A267C00324}" srcOrd="0" destOrd="0" parTransId="{A85E4AAA-D598-4B46-8580-A769926BE0DD}" sibTransId="{4FDB1446-C50D-4E9F-95DD-ACD7B02038A2}"/>
    <dgm:cxn modelId="{B72CFE91-AF7B-4BB6-9326-AEDACF035B14}" type="presOf" srcId="{873D9EB3-6F5D-4430-B691-06A267C00324}" destId="{37E734DC-081F-4A35-BB77-13796C15501D}" srcOrd="0" destOrd="0" presId="urn:microsoft.com/office/officeart/2005/8/layout/lProcess3"/>
    <dgm:cxn modelId="{FF5A0225-D010-4CE0-80F8-B52928C01579}" type="presOf" srcId="{49418650-B48C-4B49-9A14-F990C7A7EA75}" destId="{F0285D61-B30B-48CB-B5B2-3942F5CBFFFC}" srcOrd="0" destOrd="0" presId="urn:microsoft.com/office/officeart/2005/8/layout/lProcess3"/>
    <dgm:cxn modelId="{EBB8B4E5-AEDE-4860-8819-551076ADF56E}" srcId="{0597C0ED-B349-49FD-8B94-212FB613C45F}" destId="{49418650-B48C-4B49-9A14-F990C7A7EA75}" srcOrd="1" destOrd="0" parTransId="{6DC7BF0F-5CEE-4DB3-9682-55080BFB0EB3}" sibTransId="{C3D0EB2B-80F0-48C7-AEC2-7A15FE81CD50}"/>
    <dgm:cxn modelId="{9A799CAF-AD99-4238-9DEF-5DC5DB7AFEBD}" srcId="{0597C0ED-B349-49FD-8B94-212FB613C45F}" destId="{97A21393-CDB7-42CA-9ECC-CBC354451122}" srcOrd="2" destOrd="0" parTransId="{B2ABCB85-D8BF-40AF-B9DF-6620624380FD}" sibTransId="{DE69F048-44D1-4360-972A-EA59F1A27B24}"/>
    <dgm:cxn modelId="{02632A60-6C74-4E88-A6F0-AF7650610A99}" type="presOf" srcId="{0597C0ED-B349-49FD-8B94-212FB613C45F}" destId="{FDBAD127-0CFD-44C7-8DDF-A43EC07AB6DD}" srcOrd="0" destOrd="0" presId="urn:microsoft.com/office/officeart/2005/8/layout/lProcess3"/>
    <dgm:cxn modelId="{98566716-21E8-403C-A2FC-F3FF59E1B606}" type="presOf" srcId="{97A21393-CDB7-42CA-9ECC-CBC354451122}" destId="{0B0AFEDE-D90E-43B0-906C-35D7603B0669}" srcOrd="0" destOrd="0" presId="urn:microsoft.com/office/officeart/2005/8/layout/lProcess3"/>
    <dgm:cxn modelId="{D41041F8-D45F-41EC-8171-A0DBA187B132}" type="presParOf" srcId="{FDBAD127-0CFD-44C7-8DDF-A43EC07AB6DD}" destId="{696E1E90-7DD3-4CEC-B55F-3CCF03C7837A}" srcOrd="0" destOrd="0" presId="urn:microsoft.com/office/officeart/2005/8/layout/lProcess3"/>
    <dgm:cxn modelId="{3A53B9BB-D058-4A54-8442-FA2714B50E64}" type="presParOf" srcId="{696E1E90-7DD3-4CEC-B55F-3CCF03C7837A}" destId="{37E734DC-081F-4A35-BB77-13796C15501D}" srcOrd="0" destOrd="0" presId="urn:microsoft.com/office/officeart/2005/8/layout/lProcess3"/>
    <dgm:cxn modelId="{574EDA59-49B7-473D-B654-91BBE52AF4D9}" type="presParOf" srcId="{FDBAD127-0CFD-44C7-8DDF-A43EC07AB6DD}" destId="{131CEE97-9020-44BB-A294-28B545A50EA5}" srcOrd="1" destOrd="0" presId="urn:microsoft.com/office/officeart/2005/8/layout/lProcess3"/>
    <dgm:cxn modelId="{9DD8B1D2-CEF2-40BB-981B-8ADCBE2F574F}" type="presParOf" srcId="{FDBAD127-0CFD-44C7-8DDF-A43EC07AB6DD}" destId="{F11E4FE3-2571-454C-BB10-9CA980F57695}" srcOrd="2" destOrd="0" presId="urn:microsoft.com/office/officeart/2005/8/layout/lProcess3"/>
    <dgm:cxn modelId="{747B7A41-F0CF-41E6-B869-9B0635AF8222}" type="presParOf" srcId="{F11E4FE3-2571-454C-BB10-9CA980F57695}" destId="{F0285D61-B30B-48CB-B5B2-3942F5CBFFFC}" srcOrd="0" destOrd="0" presId="urn:microsoft.com/office/officeart/2005/8/layout/lProcess3"/>
    <dgm:cxn modelId="{4C99B052-5F1C-46C9-87AB-A00E6C56A9D4}" type="presParOf" srcId="{FDBAD127-0CFD-44C7-8DDF-A43EC07AB6DD}" destId="{A2DB8D08-D91B-4C6E-8067-0B2F186A4A55}" srcOrd="3" destOrd="0" presId="urn:microsoft.com/office/officeart/2005/8/layout/lProcess3"/>
    <dgm:cxn modelId="{33E5E9C1-5D4D-449A-BB42-687AF4555DDA}" type="presParOf" srcId="{FDBAD127-0CFD-44C7-8DDF-A43EC07AB6DD}" destId="{09987F39-AE1C-4E9F-A604-381BF816DA2A}" srcOrd="4" destOrd="0" presId="urn:microsoft.com/office/officeart/2005/8/layout/lProcess3"/>
    <dgm:cxn modelId="{8B760D3E-0448-48FA-83DF-B96C1D67578A}" type="presParOf" srcId="{09987F39-AE1C-4E9F-A604-381BF816DA2A}" destId="{0B0AFEDE-D90E-43B0-906C-35D7603B0669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511E96-98F7-4243-AF8F-144DE4F2A16D}">
      <dsp:nvSpPr>
        <dsp:cNvPr id="0" name=""/>
        <dsp:cNvSpPr/>
      </dsp:nvSpPr>
      <dsp:spPr>
        <a:xfrm>
          <a:off x="0" y="356484"/>
          <a:ext cx="8352928" cy="11467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just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- с психологической, которая представляет собой единство психологических процессов, состояний и свойств личности;</a:t>
          </a:r>
          <a:endParaRPr lang="ru-RU" sz="1700" kern="1200" dirty="0"/>
        </a:p>
      </dsp:txBody>
      <dsp:txXfrm>
        <a:off x="55981" y="412465"/>
        <a:ext cx="8240966" cy="1034820"/>
      </dsp:txXfrm>
    </dsp:sp>
    <dsp:sp modelId="{8328A752-3A60-4740-9F93-9370B1F52C3F}">
      <dsp:nvSpPr>
        <dsp:cNvPr id="0" name=""/>
        <dsp:cNvSpPr/>
      </dsp:nvSpPr>
      <dsp:spPr>
        <a:xfrm>
          <a:off x="0" y="1552227"/>
          <a:ext cx="8352928" cy="11467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just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- с социальной, в которой воплощаются общественные отношения, качества, порождаемые принадлежностью студента к определенной социальной группе, национальности и т.д.;</a:t>
          </a:r>
          <a:endParaRPr lang="ru-RU" sz="1700" kern="1200" dirty="0"/>
        </a:p>
      </dsp:txBody>
      <dsp:txXfrm>
        <a:off x="55981" y="1608208"/>
        <a:ext cx="8240966" cy="1034820"/>
      </dsp:txXfrm>
    </dsp:sp>
    <dsp:sp modelId="{0C3AD2C9-DB19-4BF9-B0D6-B6CAF390E20B}">
      <dsp:nvSpPr>
        <dsp:cNvPr id="0" name=""/>
        <dsp:cNvSpPr/>
      </dsp:nvSpPr>
      <dsp:spPr>
        <a:xfrm>
          <a:off x="0" y="2747970"/>
          <a:ext cx="8352928" cy="11467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just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- с биологической, которая включает тип высшей нервной деятельности, строение анализаторов, безусловные рефлексы, инстинкты, физическую силу, телосложение, черты лица, цвет кожи, глаз, рост и т.д. </a:t>
          </a:r>
          <a:endParaRPr lang="ru-RU" sz="1700" kern="1200" dirty="0"/>
        </a:p>
      </dsp:txBody>
      <dsp:txXfrm>
        <a:off x="55981" y="2803951"/>
        <a:ext cx="8240966" cy="10348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D6A9E0-9DC9-4E44-BA50-9E474E59FDA5}">
      <dsp:nvSpPr>
        <dsp:cNvPr id="0" name=""/>
        <dsp:cNvSpPr/>
      </dsp:nvSpPr>
      <dsp:spPr>
        <a:xfrm>
          <a:off x="953658" y="0"/>
          <a:ext cx="4824536" cy="4824536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C59EB0-E6C2-40EC-BE02-A03C1D4B7A7E}">
      <dsp:nvSpPr>
        <dsp:cNvPr id="0" name=""/>
        <dsp:cNvSpPr/>
      </dsp:nvSpPr>
      <dsp:spPr>
        <a:xfrm>
          <a:off x="2252508" y="482924"/>
          <a:ext cx="5362785" cy="1714971"/>
        </a:xfrm>
        <a:prstGeom prst="round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 профессиональную адаптацию, под которой понимается приспособление к характеру, содержанию, условиям и организации учебного процесса, выработка навыков самостоятельности в учебной и научной работе;</a:t>
          </a:r>
          <a:endParaRPr lang="ru-RU" sz="1500" kern="1200" dirty="0"/>
        </a:p>
      </dsp:txBody>
      <dsp:txXfrm>
        <a:off x="2336226" y="566642"/>
        <a:ext cx="5195349" cy="1547535"/>
      </dsp:txXfrm>
    </dsp:sp>
    <dsp:sp modelId="{E7D14950-490A-4BDE-A7A6-D56629775B67}">
      <dsp:nvSpPr>
        <dsp:cNvPr id="0" name=""/>
        <dsp:cNvSpPr/>
      </dsp:nvSpPr>
      <dsp:spPr>
        <a:xfrm>
          <a:off x="2252508" y="2412268"/>
          <a:ext cx="5362785" cy="1714971"/>
        </a:xfrm>
        <a:prstGeom prst="round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социально-психологическую адаптацию - приспособление индивида к группе, взаимоотношениям с ней, выработка собственного стиля поведения.</a:t>
          </a:r>
          <a:endParaRPr lang="ru-RU" sz="1400" kern="1200" dirty="0"/>
        </a:p>
      </dsp:txBody>
      <dsp:txXfrm>
        <a:off x="2336226" y="2495986"/>
        <a:ext cx="5195349" cy="15475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5207C3-47D8-472B-869D-DD33831FE9F4}">
      <dsp:nvSpPr>
        <dsp:cNvPr id="0" name=""/>
        <dsp:cNvSpPr/>
      </dsp:nvSpPr>
      <dsp:spPr>
        <a:xfrm>
          <a:off x="664273" y="0"/>
          <a:ext cx="7528436" cy="516176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B65988-6B76-475C-A37A-95F75ACEEBC7}">
      <dsp:nvSpPr>
        <dsp:cNvPr id="0" name=""/>
        <dsp:cNvSpPr/>
      </dsp:nvSpPr>
      <dsp:spPr>
        <a:xfrm>
          <a:off x="9514" y="1548528"/>
          <a:ext cx="2850841" cy="20647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1) адаптация формальная, касающаяся познавательно-информационного приспособления студентов к новому окружению, к структуре высшей школы, к содержанию обучения в ней, ее требованиям, к своим обязанностям;</a:t>
          </a:r>
          <a:endParaRPr lang="ru-RU" sz="1200" kern="1200"/>
        </a:p>
      </dsp:txBody>
      <dsp:txXfrm>
        <a:off x="110305" y="1649319"/>
        <a:ext cx="2649259" cy="1863122"/>
      </dsp:txXfrm>
    </dsp:sp>
    <dsp:sp modelId="{987F4C8A-E10B-4E68-B32F-404641317DD4}">
      <dsp:nvSpPr>
        <dsp:cNvPr id="0" name=""/>
        <dsp:cNvSpPr/>
      </dsp:nvSpPr>
      <dsp:spPr>
        <a:xfrm>
          <a:off x="3003071" y="1548528"/>
          <a:ext cx="2850841" cy="20647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2) общественная адаптация, т.е. процесс внутренней интеграции (объединения) групп студентов-первокурсников и интеграция этих же групп со студенческим окружением в целом;</a:t>
          </a:r>
          <a:endParaRPr lang="ru-RU" sz="1200" kern="1200"/>
        </a:p>
      </dsp:txBody>
      <dsp:txXfrm>
        <a:off x="3103862" y="1649319"/>
        <a:ext cx="2649259" cy="1863122"/>
      </dsp:txXfrm>
    </dsp:sp>
    <dsp:sp modelId="{EA4DC13A-096E-4C9F-90A1-535BC91484B0}">
      <dsp:nvSpPr>
        <dsp:cNvPr id="0" name=""/>
        <dsp:cNvSpPr/>
      </dsp:nvSpPr>
      <dsp:spPr>
        <a:xfrm>
          <a:off x="5996627" y="1548528"/>
          <a:ext cx="2850841" cy="20647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3) дидактическая адаптация, касающаяся подготовки студентов к новым формам и методам учебной работы в высшей школе.</a:t>
          </a:r>
          <a:endParaRPr lang="ru-RU" sz="1200" kern="1200"/>
        </a:p>
      </dsp:txBody>
      <dsp:txXfrm>
        <a:off x="6097418" y="1649319"/>
        <a:ext cx="2649259" cy="18631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39AF0B-0318-42BD-8AF2-5313535F4C53}">
      <dsp:nvSpPr>
        <dsp:cNvPr id="0" name=""/>
        <dsp:cNvSpPr/>
      </dsp:nvSpPr>
      <dsp:spPr>
        <a:xfrm>
          <a:off x="0" y="1490565"/>
          <a:ext cx="8856984" cy="1987420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9E3F9A-6A28-4102-9DA7-11E439C18638}">
      <dsp:nvSpPr>
        <dsp:cNvPr id="0" name=""/>
        <dsp:cNvSpPr/>
      </dsp:nvSpPr>
      <dsp:spPr>
        <a:xfrm>
          <a:off x="3989" y="0"/>
          <a:ext cx="1918869" cy="198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 укрепляются идейная убежденность, профессиональная направленность, развиваются необходимые способности;</a:t>
          </a:r>
          <a:endParaRPr lang="ru-RU" sz="1200" kern="1200" dirty="0"/>
        </a:p>
      </dsp:txBody>
      <dsp:txXfrm>
        <a:off x="3989" y="0"/>
        <a:ext cx="1918869" cy="1987420"/>
      </dsp:txXfrm>
    </dsp:sp>
    <dsp:sp modelId="{001153D4-F112-436D-BA1D-71393D10AA48}">
      <dsp:nvSpPr>
        <dsp:cNvPr id="0" name=""/>
        <dsp:cNvSpPr/>
      </dsp:nvSpPr>
      <dsp:spPr>
        <a:xfrm>
          <a:off x="714996" y="2235848"/>
          <a:ext cx="496855" cy="4968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9C167B-74C3-40FA-B088-95B61B8DAE6F}">
      <dsp:nvSpPr>
        <dsp:cNvPr id="0" name=""/>
        <dsp:cNvSpPr/>
      </dsp:nvSpPr>
      <dsp:spPr>
        <a:xfrm>
          <a:off x="2018802" y="2981131"/>
          <a:ext cx="1918869" cy="198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- совершенствуются, "профессионализируются" психические процессы, состояния, опыт;</a:t>
          </a:r>
          <a:endParaRPr lang="ru-RU" sz="1200" kern="1200"/>
        </a:p>
      </dsp:txBody>
      <dsp:txXfrm>
        <a:off x="2018802" y="2981131"/>
        <a:ext cx="1918869" cy="1987420"/>
      </dsp:txXfrm>
    </dsp:sp>
    <dsp:sp modelId="{F87C99E5-9CC7-4AD2-8A81-2C00F58D0037}">
      <dsp:nvSpPr>
        <dsp:cNvPr id="0" name=""/>
        <dsp:cNvSpPr/>
      </dsp:nvSpPr>
      <dsp:spPr>
        <a:xfrm>
          <a:off x="2729808" y="2235848"/>
          <a:ext cx="496855" cy="4968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17AD7-310B-4EB8-9F02-745AF59B3C89}">
      <dsp:nvSpPr>
        <dsp:cNvPr id="0" name=""/>
        <dsp:cNvSpPr/>
      </dsp:nvSpPr>
      <dsp:spPr>
        <a:xfrm>
          <a:off x="4033614" y="0"/>
          <a:ext cx="1918869" cy="198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 повышаются чувство долга, ответственность за успех профессиональной деятельности, рельефнее выступает индивидуальность студента;</a:t>
          </a:r>
          <a:endParaRPr lang="ru-RU" sz="1200" kern="1200" dirty="0"/>
        </a:p>
      </dsp:txBody>
      <dsp:txXfrm>
        <a:off x="4033614" y="0"/>
        <a:ext cx="1918869" cy="1987420"/>
      </dsp:txXfrm>
    </dsp:sp>
    <dsp:sp modelId="{2279E7B7-6BB3-4CFE-BD97-29A5F528E0BF}">
      <dsp:nvSpPr>
        <dsp:cNvPr id="0" name=""/>
        <dsp:cNvSpPr/>
      </dsp:nvSpPr>
      <dsp:spPr>
        <a:xfrm>
          <a:off x="4744621" y="2235848"/>
          <a:ext cx="496855" cy="4968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487A5A-9A25-46A2-B939-9C88BE356C6D}">
      <dsp:nvSpPr>
        <dsp:cNvPr id="0" name=""/>
        <dsp:cNvSpPr/>
      </dsp:nvSpPr>
      <dsp:spPr>
        <a:xfrm>
          <a:off x="6048427" y="2952333"/>
          <a:ext cx="1918869" cy="198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- растут притязания личности студента в области своей будущей профессии.</a:t>
          </a:r>
          <a:endParaRPr lang="ru-RU" sz="1200" kern="1200"/>
        </a:p>
      </dsp:txBody>
      <dsp:txXfrm>
        <a:off x="6048427" y="2952333"/>
        <a:ext cx="1918869" cy="1987420"/>
      </dsp:txXfrm>
    </dsp:sp>
    <dsp:sp modelId="{F7A99DF1-8B69-460C-A5A4-285823A833AA}">
      <dsp:nvSpPr>
        <dsp:cNvPr id="0" name=""/>
        <dsp:cNvSpPr/>
      </dsp:nvSpPr>
      <dsp:spPr>
        <a:xfrm>
          <a:off x="6759433" y="2235848"/>
          <a:ext cx="496855" cy="4968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4E2976-3928-48D4-834B-74A044FC35ED}">
      <dsp:nvSpPr>
        <dsp:cNvPr id="0" name=""/>
        <dsp:cNvSpPr/>
      </dsp:nvSpPr>
      <dsp:spPr>
        <a:xfrm>
          <a:off x="0" y="1296144"/>
          <a:ext cx="8784976" cy="1728192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2D54AE-77B1-449D-A3FC-D8DE2476766E}">
      <dsp:nvSpPr>
        <dsp:cNvPr id="0" name=""/>
        <dsp:cNvSpPr/>
      </dsp:nvSpPr>
      <dsp:spPr>
        <a:xfrm>
          <a:off x="3860" y="0"/>
          <a:ext cx="2547986" cy="1728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- на основе интенсивной передачи социального и профессионального опыта и формирования нужных качеств растут общая зрелость и устойчивость личности студента;</a:t>
          </a:r>
          <a:endParaRPr lang="ru-RU" sz="1200" kern="1200"/>
        </a:p>
      </dsp:txBody>
      <dsp:txXfrm>
        <a:off x="3860" y="0"/>
        <a:ext cx="2547986" cy="1728192"/>
      </dsp:txXfrm>
    </dsp:sp>
    <dsp:sp modelId="{49A63FA2-BDEF-4B64-8CC7-6D8172D0BFB2}">
      <dsp:nvSpPr>
        <dsp:cNvPr id="0" name=""/>
        <dsp:cNvSpPr/>
      </dsp:nvSpPr>
      <dsp:spPr>
        <a:xfrm>
          <a:off x="1061829" y="1944216"/>
          <a:ext cx="432048" cy="4320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9A50F3-D5E4-4D55-B51A-552900AACDAA}">
      <dsp:nvSpPr>
        <dsp:cNvPr id="0" name=""/>
        <dsp:cNvSpPr/>
      </dsp:nvSpPr>
      <dsp:spPr>
        <a:xfrm>
          <a:off x="2679246" y="2592288"/>
          <a:ext cx="2547986" cy="1728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- повышается удельный вес самовоспитания студента в формировании качеств, опыта, необходимых ему как будущему специалисту;</a:t>
          </a:r>
          <a:endParaRPr lang="ru-RU" sz="1200" kern="1200"/>
        </a:p>
      </dsp:txBody>
      <dsp:txXfrm>
        <a:off x="2679246" y="2592288"/>
        <a:ext cx="2547986" cy="1728192"/>
      </dsp:txXfrm>
    </dsp:sp>
    <dsp:sp modelId="{AAB01C3E-791E-4FE8-A3CA-3FC2B528EDD7}">
      <dsp:nvSpPr>
        <dsp:cNvPr id="0" name=""/>
        <dsp:cNvSpPr/>
      </dsp:nvSpPr>
      <dsp:spPr>
        <a:xfrm>
          <a:off x="3737215" y="1944216"/>
          <a:ext cx="432048" cy="4320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02A429-B14B-4267-B112-6ACDFB6D2909}">
      <dsp:nvSpPr>
        <dsp:cNvPr id="0" name=""/>
        <dsp:cNvSpPr/>
      </dsp:nvSpPr>
      <dsp:spPr>
        <a:xfrm>
          <a:off x="5354631" y="0"/>
          <a:ext cx="2547986" cy="1728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- крепнут профессиональная самостоятельность и готовность к будущей практической работе.</a:t>
          </a:r>
          <a:endParaRPr lang="ru-RU" sz="1200" kern="1200"/>
        </a:p>
      </dsp:txBody>
      <dsp:txXfrm>
        <a:off x="5354631" y="0"/>
        <a:ext cx="2547986" cy="1728192"/>
      </dsp:txXfrm>
    </dsp:sp>
    <dsp:sp modelId="{0B9CB13E-78E9-4E89-AF4F-7452D2CCF40D}">
      <dsp:nvSpPr>
        <dsp:cNvPr id="0" name=""/>
        <dsp:cNvSpPr/>
      </dsp:nvSpPr>
      <dsp:spPr>
        <a:xfrm>
          <a:off x="6412600" y="1944216"/>
          <a:ext cx="432048" cy="4320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E734DC-081F-4A35-BB77-13796C15501D}">
      <dsp:nvSpPr>
        <dsp:cNvPr id="0" name=""/>
        <dsp:cNvSpPr/>
      </dsp:nvSpPr>
      <dsp:spPr>
        <a:xfrm>
          <a:off x="3172511" y="0"/>
          <a:ext cx="4952342" cy="138260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Факторы, определяющие социально-психологический портрет студента и в немалой степени влияющие на успешность обучения, можно разделить на две категории: </a:t>
          </a:r>
          <a:endParaRPr lang="ru-RU" sz="1400" b="1" kern="1200" dirty="0"/>
        </a:p>
      </dsp:txBody>
      <dsp:txXfrm>
        <a:off x="3863812" y="0"/>
        <a:ext cx="3569740" cy="1382602"/>
      </dsp:txXfrm>
    </dsp:sp>
    <dsp:sp modelId="{F0285D61-B30B-48CB-B5B2-3942F5CBFFFC}">
      <dsp:nvSpPr>
        <dsp:cNvPr id="0" name=""/>
        <dsp:cNvSpPr/>
      </dsp:nvSpPr>
      <dsp:spPr>
        <a:xfrm>
          <a:off x="3172511" y="1575817"/>
          <a:ext cx="4952342" cy="138260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с которыми студент пришел в вуз, - их только можно принимать во внимание;</a:t>
          </a:r>
          <a:endParaRPr lang="ru-RU" sz="1400" kern="1200" dirty="0"/>
        </a:p>
      </dsp:txBody>
      <dsp:txXfrm>
        <a:off x="3863812" y="1575817"/>
        <a:ext cx="3569740" cy="1382602"/>
      </dsp:txXfrm>
    </dsp:sp>
    <dsp:sp modelId="{0B0AFEDE-D90E-43B0-906C-35D7603B0669}">
      <dsp:nvSpPr>
        <dsp:cNvPr id="0" name=""/>
        <dsp:cNvSpPr/>
      </dsp:nvSpPr>
      <dsp:spPr>
        <a:xfrm>
          <a:off x="3172511" y="3151983"/>
          <a:ext cx="4952342" cy="138260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которые появляются в процессе обучения, - ими можно управлять.</a:t>
          </a:r>
          <a:endParaRPr lang="ru-RU" sz="1400" kern="1200" dirty="0"/>
        </a:p>
      </dsp:txBody>
      <dsp:txXfrm>
        <a:off x="3863812" y="3151983"/>
        <a:ext cx="3569740" cy="1382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99490F-F82D-4F3E-A2F8-F2B9D156A460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51BD8-DB20-4BE9-B4A3-CE06D2B8F8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071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501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D2CB8-23EB-48D6-91B1-1AECD425219F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468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5010" y="868468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B1C42-E141-4432-8128-D5BFD8D730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687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EA8F66-F370-44A6-B5F5-FAEDB4C00EBD}" type="datetime1">
              <a:rPr lang="ru-RU" smtClean="0"/>
              <a:t>15.01.2016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24D0F3-236F-465A-8330-75FC02E23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5961D7-2761-4784-8179-943B2CFBBF29}" type="datetime1">
              <a:rPr lang="ru-RU" smtClean="0"/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4D0F3-236F-465A-8330-75FC02E23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CC9E90-E03A-40F9-ADA1-43D85F2F2A98}" type="datetime1">
              <a:rPr lang="ru-RU" smtClean="0"/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4D0F3-236F-465A-8330-75FC02E23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8008DD-8B86-4FB5-8602-DD05DAC43213}" type="datetime1">
              <a:rPr lang="ru-RU" smtClean="0"/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4D0F3-236F-465A-8330-75FC02E23E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9D9B8-90E9-4C7B-8722-05C8A9F33793}" type="datetime1">
              <a:rPr lang="ru-RU" smtClean="0"/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4D0F3-236F-465A-8330-75FC02E23E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1677E8-0F2E-41F9-A517-B133FBD6EAE1}" type="datetime1">
              <a:rPr lang="ru-RU" smtClean="0"/>
              <a:t>15.01.2016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4D0F3-236F-465A-8330-75FC02E23E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79018A-895E-4868-AE21-A51DD6A0DF52}" type="datetime1">
              <a:rPr lang="ru-RU" smtClean="0"/>
              <a:t>15.01.2016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4D0F3-236F-465A-8330-75FC02E23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489071-6278-4F37-A8DD-53C2340DF595}" type="datetime1">
              <a:rPr lang="ru-RU" smtClean="0"/>
              <a:t>15.01.2016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4D0F3-236F-465A-8330-75FC02E23E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648041-FF9D-4BAD-B3DA-5FD0B6BBC38F}" type="datetime1">
              <a:rPr lang="ru-RU" smtClean="0"/>
              <a:t>15.01.2016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4D0F3-236F-465A-8330-75FC02E23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1510BBD-1167-4C1A-A1FD-3E4EF9480351}" type="datetime1">
              <a:rPr lang="ru-RU" smtClean="0"/>
              <a:t>15.01.2016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4D0F3-236F-465A-8330-75FC02E23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AB91F3-710C-4B1A-B062-06B7195B4BAD}" type="datetime1">
              <a:rPr lang="ru-RU" smtClean="0"/>
              <a:t>15.01.2016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24D0F3-236F-465A-8330-75FC02E23E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657D218-80C6-45CA-BAF1-38953B97119E}" type="datetime1">
              <a:rPr lang="ru-RU" smtClean="0"/>
              <a:t>15.01.2016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224D0F3-236F-465A-8330-75FC02E23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754938" cy="6120680"/>
          </a:xfrm>
        </p:spPr>
        <p:txBody>
          <a:bodyPr>
            <a:normAutofit fontScale="92500"/>
          </a:bodyPr>
          <a:lstStyle/>
          <a:p>
            <a:pPr marL="82550" indent="0" algn="ctr">
              <a:buFont typeface="Wingdings 2" pitchFamily="18" charset="2"/>
              <a:buNone/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Слайд-лекция</a:t>
            </a:r>
          </a:p>
          <a:p>
            <a:pPr marL="82550" indent="0" algn="ctr">
              <a:buFont typeface="Wingdings 2" pitchFamily="18" charset="2"/>
              <a:buNone/>
              <a:defRPr/>
            </a:pPr>
            <a:endParaRPr lang="en-US" sz="24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82550" indent="0" algn="ctr">
              <a:buFont typeface="Wingdings 2" pitchFamily="18" charset="2"/>
              <a:buNone/>
              <a:defRPr/>
            </a:pP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Развитие </a:t>
            </a:r>
            <a:r>
              <a:rPr lang="ru-RU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личности и познавательной сферы студента в процессе обучения в </a:t>
            </a: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ВУЗе</a:t>
            </a:r>
          </a:p>
          <a:p>
            <a:pPr marL="82550" indent="0" algn="ctr">
              <a:buFont typeface="Wingdings 2" pitchFamily="18" charset="2"/>
              <a:buNone/>
              <a:defRPr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en-US" sz="26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82550" indent="0" algn="ctr">
              <a:buFont typeface="Wingdings 2" pitchFamily="18" charset="2"/>
              <a:buNone/>
              <a:defRPr/>
            </a:pP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Дисциплина: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Психология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  <a:defRPr/>
            </a:pP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Специальность: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6М012000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Профессиональное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обучение и технические специальности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магистратуры</a:t>
            </a:r>
          </a:p>
          <a:p>
            <a:pPr algn="ctr">
              <a:buFont typeface="Wingdings" pitchFamily="2" charset="2"/>
              <a:buNone/>
              <a:defRPr/>
            </a:pP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Авторы:</a:t>
            </a:r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кандидат педагогических наук, доцент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Ударцева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Светлана Михайловна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algn="ctr">
              <a:buNone/>
              <a:defRPr/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магистр педагогики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Тихонова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Иляна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Борисовна</a:t>
            </a:r>
          </a:p>
          <a:p>
            <a:pPr marL="82550" indent="0" algn="ctr">
              <a:buFont typeface="Wingdings 2" pitchFamily="18" charset="2"/>
              <a:buNone/>
              <a:defRPr/>
            </a:pPr>
            <a:endParaRPr lang="ru-RU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03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320303"/>
              </p:ext>
            </p:extLst>
          </p:nvPr>
        </p:nvGraphicFramePr>
        <p:xfrm>
          <a:off x="179512" y="1700808"/>
          <a:ext cx="8784976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152128"/>
          </a:xfrm>
        </p:spPr>
        <p:txBody>
          <a:bodyPr>
            <a:noAutofit/>
          </a:bodyPr>
          <a:lstStyle/>
          <a:p>
            <a:pPr indent="449263" algn="ctr"/>
            <a:r>
              <a:rPr lang="ru-RU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Развитие личности студента как будущего специалиста с высшим образованием идет направлениям:</a:t>
            </a:r>
            <a:endParaRPr lang="ru-RU" sz="2800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03178"/>
              </p:ext>
            </p:extLst>
          </p:nvPr>
        </p:nvGraphicFramePr>
        <p:xfrm>
          <a:off x="-756592" y="1268760"/>
          <a:ext cx="990059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2 </a:t>
            </a:r>
            <a:r>
              <a:rPr lang="ru-RU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Типология личности студента</a:t>
            </a:r>
            <a:endParaRPr lang="ru-RU" sz="2800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>
            <a:noAutofit/>
          </a:bodyPr>
          <a:lstStyle/>
          <a:p>
            <a:pPr marL="109538" indent="427038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Первый тип личности отличается комплексным подходом к целям и задачам обучения в вузе.</a:t>
            </a:r>
          </a:p>
          <a:p>
            <a:pPr marL="109538" indent="427038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Второй тип личности отличается четкой ориентацией на узкую специализацию. И здесь познавательная деятельность студентов выходит за рамки учебной программы.</a:t>
            </a:r>
          </a:p>
          <a:p>
            <a:pPr marL="109538" indent="427038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Третий тип познавательной деятельности студентов предполагает усвоение знаний и приобретение навыков лишь в границах учебной программы.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066800"/>
          </a:xfrm>
        </p:spPr>
        <p:txBody>
          <a:bodyPr>
            <a:noAutofit/>
          </a:bodyPr>
          <a:lstStyle/>
          <a:p>
            <a:pPr indent="449263" algn="ctr"/>
            <a:r>
              <a:rPr lang="ru-RU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Основные типы деятельности и поведения студентов в сфере обучения и познания:</a:t>
            </a:r>
            <a:endParaRPr lang="ru-RU" sz="2800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4680520"/>
          </a:xfrm>
        </p:spPr>
        <p:txBody>
          <a:bodyPr>
            <a:noAutofit/>
          </a:bodyPr>
          <a:lstStyle/>
          <a:p>
            <a:pPr marL="109538" indent="601663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первой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группе относятся студенты, которые стремятся овладеть знаниями, методами самостоятельной работы, приобрести профессиональные умения и навыки, ищут способы рационализации учебной деятельности</a:t>
            </a:r>
          </a:p>
          <a:p>
            <a:pPr marL="109538" indent="601663" algn="just">
              <a:buNone/>
            </a:pPr>
            <a:endParaRPr lang="ru-RU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09538" indent="601663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 </a:t>
            </a:r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второй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группе относятся студенты, которые стремятся приобрести знания во всех сферах учебной деятельности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6" y="188640"/>
            <a:ext cx="9126474" cy="55269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По отношению к учебе выделяют пять групп:</a:t>
            </a:r>
            <a:endParaRPr lang="ru-RU" sz="2800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217238"/>
          </a:xfrm>
        </p:spPr>
        <p:txBody>
          <a:bodyPr>
            <a:noAutofit/>
          </a:bodyPr>
          <a:lstStyle/>
          <a:p>
            <a:pPr marL="109538" indent="427038" algn="just">
              <a:buNone/>
            </a:pP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третьей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группе относятся студенты, которые проявляют интерес только к своей профессии</a:t>
            </a:r>
          </a:p>
          <a:p>
            <a:pPr marL="109538" indent="427038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четвертой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группе относятся студенты, которые неплохо учатся, но к учебной программе относятся избирательно, проявляют интерес только к тем предметам, которые им нравятся</a:t>
            </a:r>
          </a:p>
          <a:p>
            <a:pPr marL="109538" indent="427038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пятой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группе относятся лодыри и лентяи. В вуз они пришли по настоянию родителей или "за компанию" с товарищем, или для того, чтобы не идти работать и не попасть в армию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5328592"/>
          </a:xfrm>
        </p:spPr>
        <p:txBody>
          <a:bodyPr>
            <a:noAutofit/>
          </a:bodyPr>
          <a:lstStyle/>
          <a:p>
            <a:pPr marL="109538" indent="427038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Среди 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отличников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можно выделить три подтипа: «разносторонний», «профессионал», «универсал». </a:t>
            </a:r>
          </a:p>
          <a:p>
            <a:pPr marL="109538" indent="427038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Среди 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«хорошистов»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два подтипа: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566738" indent="-457200" algn="just">
              <a:buAutoNum type="arabicParenR"/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студенты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хорошими способностями, но недостаточно трудолюбивые. В большинстве случаев они учатся неровно, по профилирующим предметам у них могут быть и отличные оценки, в то время как по общеобразовательным иногда даже "три";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566738" indent="-457200" algn="just">
              <a:buAutoNum type="arabicParenR"/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студенты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 средними способностями, но с большим трудолюбием. Как правило, они учатся ровно по всем предметам. Представители этого подтипа старательно записывают все лекции, но нередко отвечают только по конспектам, учебнику или обязательному первоисточнику.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42984"/>
            <a:ext cx="8712968" cy="5715016"/>
          </a:xfrm>
        </p:spPr>
        <p:txBody>
          <a:bodyPr>
            <a:noAutofit/>
          </a:bodyPr>
          <a:lstStyle/>
          <a:p>
            <a:pPr marL="109538" indent="427038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1) не адаптировавшиеся к специфическим условиям вузовского обучения первокурсники.</a:t>
            </a:r>
          </a:p>
          <a:p>
            <a:pPr marL="109538" indent="427038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2) не способные к восприятию качества или логики изложения предлагаемого материала.</a:t>
            </a:r>
          </a:p>
          <a:p>
            <a:pPr marL="109538" indent="427038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3) допустившие ошибку в выборе профессии, что заставляет думать об улучшении работы по профориентации школьников и отборе поступающих в вузы.</a:t>
            </a:r>
          </a:p>
          <a:p>
            <a:pPr marL="109538" indent="427038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4) недобросовестно относящиеся к учебе. Как правило, это студенты, представляющие свою будущую деятельность (и жизнь) легкой и беззаботной, не требующей особых знаний и умений.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954344"/>
          </a:xfrm>
        </p:spPr>
        <p:txBody>
          <a:bodyPr>
            <a:normAutofit/>
          </a:bodyPr>
          <a:lstStyle/>
          <a:p>
            <a:pPr indent="536575" algn="ctr"/>
            <a:r>
              <a:rPr lang="ru-RU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В зависимости от успеваемости среди троечников выделяют несколько подтипов:</a:t>
            </a:r>
            <a:endParaRPr lang="ru-RU" sz="2800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593122"/>
          </a:xfrm>
        </p:spPr>
        <p:txBody>
          <a:bodyPr>
            <a:noAutofit/>
          </a:bodyPr>
          <a:lstStyle/>
          <a:p>
            <a:pPr marL="109538" indent="339725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Разделение мышления на продуктивное (творческое) и репродуктивное (воспроизводящее) достаточно условно. В любом мыслительном акте существует творческая, порождающая часть, связанная с генерацией гипотез, и исполнительная часть, связанная с их реализацией и проверкой. Эти две указанные составляющие могут быть выделены не только в мышлении, но и в любом познавательном процессе.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0668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3 </a:t>
            </a:r>
            <a:r>
              <a:rPr lang="ru-RU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Развитие творческого мышления студентов в процессе обучения в ВУЗе</a:t>
            </a:r>
            <a:endParaRPr lang="ru-RU" sz="2800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5832648"/>
          </a:xfrm>
        </p:spPr>
        <p:txBody>
          <a:bodyPr>
            <a:normAutofit lnSpcReduction="10000"/>
          </a:bodyPr>
          <a:lstStyle/>
          <a:p>
            <a:pPr marL="109538" indent="514350" algn="just">
              <a:buNone/>
            </a:pPr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Разделение мысли­тельной деятельности на творческую и репродуктивную проводится на основе как объективных, так и субъек­тивных (психологических) </a:t>
            </a:r>
            <a:r>
              <a:rPr lang="ru-RU" sz="2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критериев:</a:t>
            </a:r>
          </a:p>
          <a:p>
            <a:pPr marL="109538" indent="514350" algn="just"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Творческой называется такая деятельность, которая приводит к получению нового результата, нового </a:t>
            </a:r>
            <a:r>
              <a:rPr lang="ru-RU" sz="2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продукта;</a:t>
            </a:r>
            <a:endParaRPr lang="ru-RU" sz="25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09538" indent="514350" algn="just"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2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критерию новизны продукта обычно добавляют критерий новизны процесса, с помощью которого этот продукт был получен (новый метод, прием, способ действия</a:t>
            </a:r>
            <a:r>
              <a:rPr lang="ru-RU" sz="2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);</a:t>
            </a:r>
            <a:endParaRPr lang="ru-RU" sz="25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09538" indent="514350" algn="just"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Процесс или результат мыслительного акта называют творческим только в том случае, если он не мог быть получен в результате простого логического вывода или действия по алгоритму.</a:t>
            </a:r>
            <a:endParaRPr lang="ru-RU" sz="25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476672"/>
            <a:ext cx="8712968" cy="5360114"/>
          </a:xfrm>
        </p:spPr>
        <p:txBody>
          <a:bodyPr>
            <a:normAutofit/>
          </a:bodyPr>
          <a:lstStyle/>
          <a:p>
            <a:pPr marL="109538" indent="427038" algn="just"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Творческое мышление связывают обычно не столько с реше­нием уже поставленной кем-то задачи, сколько со способностью са­мостоятельно увидеть и сформулировать проблему.</a:t>
            </a:r>
          </a:p>
          <a:p>
            <a:pPr marL="109538" indent="427038" algn="just"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Важным психологическим критерием творческого мышления является наличие ярко выраженного эмоционального переживания, предшествующего моменту нахождения решения.</a:t>
            </a:r>
          </a:p>
          <a:p>
            <a:pPr marL="109538" indent="427038" algn="just"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Творческий мыслительный акт обычно требует устойчивой и дли­тельной или более кратковременной, но очень сильной мотивации.</a:t>
            </a:r>
            <a:endParaRPr lang="ru-RU" sz="25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>
            <a:normAutofit/>
          </a:bodyPr>
          <a:lstStyle/>
          <a:p>
            <a:pPr marL="109538" indent="427038" algn="ctr">
              <a:buNone/>
            </a:pP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План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лекции:</a:t>
            </a:r>
            <a:endParaRPr lang="ru-RU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109538" indent="427038">
              <a:buNone/>
            </a:pPr>
            <a:endParaRPr lang="ru-RU" sz="2800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09538" indent="427038" algn="just"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Особенности 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развития личности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студента;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09538" indent="427038" algn="just"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Типология личности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студента;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09538" indent="427038" algn="just"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Развитие творческого мышления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студен-</a:t>
            </a:r>
            <a:r>
              <a:rPr lang="ru-RU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тов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процессе обучения в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ВУЗе.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09538" indent="427038">
              <a:buNone/>
            </a:pP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70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/>
          </a:bodyPr>
          <a:lstStyle/>
          <a:p>
            <a:pPr marL="109538" indent="254000" algn="just"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Анализ процесса решения так называемых малых творческих задач, или задач на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смекалки;</a:t>
            </a:r>
            <a:endParaRPr lang="ru-RU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09538" indent="254000" algn="just"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Использование наводящих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задач;</a:t>
            </a:r>
            <a:endParaRPr lang="ru-RU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09538" indent="254000" algn="just"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Использование «многослойных»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задач;</a:t>
            </a:r>
            <a:endParaRPr lang="ru-RU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09538" indent="254000" algn="just"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Методы экспертных оценок для </a:t>
            </a:r>
            <a:r>
              <a:rPr lang="ru-RU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опре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-деления творчески рабо­тающих людей в той или иной области науки, искусства или прак­тической деятельности.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20190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Методы эмпирического изучение творческого мышления в современной пси­хологии</a:t>
            </a:r>
            <a:endParaRPr lang="ru-RU" sz="2800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1" y="476672"/>
            <a:ext cx="8640960" cy="5288676"/>
          </a:xfrm>
        </p:spPr>
        <p:txBody>
          <a:bodyPr>
            <a:noAutofit/>
          </a:bodyPr>
          <a:lstStyle/>
          <a:p>
            <a:pPr marL="109538" indent="427038" algn="just">
              <a:buNone/>
            </a:pPr>
            <a:r>
              <a:rPr lang="ru-RU" sz="2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Анализ продуктов деятельности для определения степени но­визны и оригинальности.</a:t>
            </a:r>
          </a:p>
          <a:p>
            <a:pPr marL="109538" indent="427038" algn="just">
              <a:buNone/>
            </a:pPr>
            <a:r>
              <a:rPr lang="ru-RU" sz="2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Некоторые шкалы личностных опросников и проективных тес­тов (ММР1, тест </a:t>
            </a:r>
            <a:r>
              <a:rPr lang="ru-RU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Роршаха</a:t>
            </a:r>
            <a:r>
              <a:rPr lang="ru-RU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могут давать информацию о выражен­ности творческого начала в мышлении человек.</a:t>
            </a:r>
          </a:p>
          <a:p>
            <a:pPr marL="109538" indent="427038" algn="just">
              <a:buNone/>
            </a:pPr>
            <a:r>
              <a:rPr lang="ru-RU" sz="2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ru-RU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Специальные тесты </a:t>
            </a:r>
            <a:r>
              <a:rPr lang="ru-RU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креативности</a:t>
            </a:r>
            <a:r>
              <a:rPr lang="ru-RU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творческости</a:t>
            </a:r>
            <a:r>
              <a:rPr lang="ru-RU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), основан­ные на решении задач так называемого открытого типа, т. е. таких, которые не имеют какого-то одного правильного решения и допу­скают неограниченное, как правило, число решений.</a:t>
            </a:r>
            <a:endParaRPr lang="ru-RU" sz="2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Скибицкий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Э.Г., Егоров В.В., </a:t>
            </a:r>
            <a:r>
              <a:rPr lang="ru-RU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Скибицкая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И.Ю. и др. Психология. – Караганда: Изд-во </a:t>
            </a:r>
            <a:r>
              <a:rPr lang="ru-RU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КарГТУ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2014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.;</a:t>
            </a:r>
            <a:endParaRPr lang="ru-RU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Смирнов 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С.Д. Педагогика и психология высшего образования: от деятельности к личности. – М.,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2010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.;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Столяренко 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А.М. Психология и педагогика. – М.,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2009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.;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Психолого-педагогическая 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диагностика/под ред. И.Ю. Левченко, С.Д. </a:t>
            </a:r>
            <a:r>
              <a:rPr lang="ru-RU" sz="2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Забрамовой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– М., 2006.</a:t>
            </a:r>
          </a:p>
          <a:p>
            <a:pPr algn="just"/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70609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Список литературы:</a:t>
            </a:r>
            <a:endParaRPr lang="ru-RU" sz="2800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1400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Составляющие социальной адаптации 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студентов в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вузе;</a:t>
            </a: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Формы адаптации студентов-первокурсников к условиям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вуза;</a:t>
            </a:r>
            <a:endParaRPr lang="ru-RU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Развитие студента на различных курсах имеет некоторые особые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черты;</a:t>
            </a:r>
            <a:endParaRPr lang="ru-RU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Типы 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деятельности и поведения студентов в сфере обучения и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познания;</a:t>
            </a:r>
            <a:endParaRPr lang="ru-RU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Методы 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эмпирического изучение творческого мышления в современной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пси­хологии.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Вопросы для самоконтроля:</a:t>
            </a:r>
            <a:endParaRPr lang="ru-RU" sz="2800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996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844824"/>
            <a:ext cx="8136904" cy="3442387"/>
          </a:xfr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109538" indent="339725" algn="just">
              <a:buNone/>
            </a:pP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09538" indent="339725" algn="just">
              <a:buNone/>
            </a:pP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Термин </a:t>
            </a:r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«студент»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(с латинского) усердно работающий, занимающийся, т.е. овладевающий знаниями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1 Особенности развития личности </a:t>
            </a:r>
            <a:r>
              <a:rPr lang="ru-RU" sz="28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студента</a:t>
            </a:r>
            <a:endParaRPr lang="ru-RU" sz="2800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182757"/>
              </p:ext>
            </p:extLst>
          </p:nvPr>
        </p:nvGraphicFramePr>
        <p:xfrm>
          <a:off x="395536" y="1340768"/>
          <a:ext cx="8352928" cy="4251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080120"/>
          </a:xfrm>
        </p:spPr>
        <p:txBody>
          <a:bodyPr>
            <a:noAutofit/>
          </a:bodyPr>
          <a:lstStyle/>
          <a:p>
            <a:pPr indent="449263" algn="ctr"/>
            <a:r>
              <a:rPr lang="ru-RU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Студент как человек определенного возраста и как личность может характеризоваться </a:t>
            </a:r>
            <a:r>
              <a:rPr lang="ru-RU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с </a:t>
            </a:r>
            <a:r>
              <a:rPr lang="ru-RU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трех сторон:</a:t>
            </a:r>
            <a:endParaRPr lang="ru-RU" sz="2800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2933089"/>
              </p:ext>
            </p:extLst>
          </p:nvPr>
        </p:nvGraphicFramePr>
        <p:xfrm>
          <a:off x="323528" y="1268760"/>
          <a:ext cx="856895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066800"/>
          </a:xfrm>
        </p:spPr>
        <p:txBody>
          <a:bodyPr>
            <a:normAutofit/>
          </a:bodyPr>
          <a:lstStyle/>
          <a:p>
            <a:pPr indent="449263" algn="ctr"/>
            <a:r>
              <a:rPr lang="ru-RU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Социальная адаптация студентов в вузе делится на:</a:t>
            </a:r>
            <a:endParaRPr lang="ru-RU" sz="2800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693272"/>
              </p:ext>
            </p:extLst>
          </p:nvPr>
        </p:nvGraphicFramePr>
        <p:xfrm>
          <a:off x="107504" y="1412776"/>
          <a:ext cx="8856984" cy="5161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234186"/>
          </a:xfrm>
        </p:spPr>
        <p:txBody>
          <a:bodyPr>
            <a:noAutofit/>
          </a:bodyPr>
          <a:lstStyle/>
          <a:p>
            <a:pPr indent="449263" algn="ctr"/>
            <a:r>
              <a:rPr lang="ru-RU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Формы адаптации студентов-первокурсников к условиям вуза:</a:t>
            </a:r>
            <a:endParaRPr lang="ru-RU" sz="2800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4929222"/>
          </a:xfrm>
        </p:spPr>
        <p:txBody>
          <a:bodyPr>
            <a:noAutofit/>
          </a:bodyPr>
          <a:lstStyle/>
          <a:p>
            <a:pPr marL="109538" indent="339725" algn="just"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Первый курс решает задачи приобщения недавнего абитуриента к студенческим формам коллективной жизни. Поведение студентов отличается высокой степенью конформизма; у первокурсников отсутствует дифференцированный подход к своим ролям;</a:t>
            </a:r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09538" indent="339725" algn="just"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Второй курс - период самой напряженной учебной деятельности студентов. В жизни второкурсников интенсивно включены все формы обучения и воспитания. Студенты получают общую подготовку, формируются их широкие культурные запросы и потребности. Процесс адаптации к данной среде в основном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завершен;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066800"/>
          </a:xfrm>
        </p:spPr>
        <p:txBody>
          <a:bodyPr>
            <a:normAutofit/>
          </a:bodyPr>
          <a:lstStyle/>
          <a:p>
            <a:pPr indent="449263" algn="ctr"/>
            <a:r>
              <a:rPr lang="ru-RU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Развитие студента на различных курсах имеет некоторые особые черты</a:t>
            </a:r>
            <a:endParaRPr lang="ru-RU" sz="2800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097864"/>
          </a:xfrm>
        </p:spPr>
        <p:txBody>
          <a:bodyPr>
            <a:noAutofit/>
          </a:bodyPr>
          <a:lstStyle/>
          <a:p>
            <a:pPr marL="109538" indent="339725" algn="just"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Третий курс - начало специализации, укрепление интереса к научной работе как отражение дальнейшего развития и углубления профессиональных интересов студентов. Настоятельная необходимость в специализации зачастую приводит к сужению сферы разносторонних интересов личности. Отныне формы становления личности в вузе в основных чертах определяются фактором специализации;</a:t>
            </a:r>
          </a:p>
          <a:p>
            <a:pPr marL="109538" indent="339725" algn="just"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Четвертый курс - первое реальное знакомство со специальностью в период прохождения учебной практики. Для поведения студентов характерен интенсивный поиск более рациональных путей и форм специальной подготовки, происходит переоценка студентами многих ценностей жизни и культуры.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21556"/>
              </p:ext>
            </p:extLst>
          </p:nvPr>
        </p:nvGraphicFramePr>
        <p:xfrm>
          <a:off x="107504" y="1628800"/>
          <a:ext cx="885698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152128"/>
          </a:xfrm>
        </p:spPr>
        <p:txBody>
          <a:bodyPr>
            <a:noAutofit/>
          </a:bodyPr>
          <a:lstStyle/>
          <a:p>
            <a:pPr indent="449263" algn="ctr"/>
            <a:r>
              <a:rPr lang="ru-RU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Развитие личности студента как будущего специалиста с высшим образованием идет направлениям:</a:t>
            </a:r>
            <a:endParaRPr lang="ru-RU" sz="2800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0F3-236F-465A-8330-75FC02E23EA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237</TotalTime>
  <Words>1572</Words>
  <Application>Microsoft Office PowerPoint</Application>
  <PresentationFormat>Экран (4:3)</PresentationFormat>
  <Paragraphs>120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Открытая</vt:lpstr>
      <vt:lpstr>Презентация PowerPoint</vt:lpstr>
      <vt:lpstr>Презентация PowerPoint</vt:lpstr>
      <vt:lpstr>1 Особенности развития личности студента</vt:lpstr>
      <vt:lpstr>Студент как человек определенного возраста и как личность может характеризоваться  с трех сторон:</vt:lpstr>
      <vt:lpstr>Социальная адаптация студентов в вузе делится на:</vt:lpstr>
      <vt:lpstr>Формы адаптации студентов-первокурсников к условиям вуза:</vt:lpstr>
      <vt:lpstr>Развитие студента на различных курсах имеет некоторые особые черты</vt:lpstr>
      <vt:lpstr>Презентация PowerPoint</vt:lpstr>
      <vt:lpstr>Развитие личности студента как будущего специалиста с высшим образованием идет направлениям:</vt:lpstr>
      <vt:lpstr>Развитие личности студента как будущего специалиста с высшим образованием идет направлениям:</vt:lpstr>
      <vt:lpstr>2 Типология личности студента</vt:lpstr>
      <vt:lpstr>Основные типы деятельности и поведения студентов в сфере обучения и познания:</vt:lpstr>
      <vt:lpstr>По отношению к учебе выделяют пять групп:</vt:lpstr>
      <vt:lpstr>Презентация PowerPoint</vt:lpstr>
      <vt:lpstr>Презентация PowerPoint</vt:lpstr>
      <vt:lpstr>В зависимости от успеваемости среди троечников выделяют несколько подтипов:</vt:lpstr>
      <vt:lpstr>3 Развитие творческого мышления студентов в процессе обучения в ВУЗе</vt:lpstr>
      <vt:lpstr>Презентация PowerPoint</vt:lpstr>
      <vt:lpstr>Презентация PowerPoint</vt:lpstr>
      <vt:lpstr>Методы эмпирического изучение творческого мышления в современной пси­хологии</vt:lpstr>
      <vt:lpstr>Презентация PowerPoint</vt:lpstr>
      <vt:lpstr>Список литературы:</vt:lpstr>
      <vt:lpstr>Вопросы для самоконтроля: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№2</dc:title>
  <dc:creator>SamLab.ws</dc:creator>
  <cp:lastModifiedBy>User</cp:lastModifiedBy>
  <cp:revision>23</cp:revision>
  <cp:lastPrinted>2015-09-21T11:47:06Z</cp:lastPrinted>
  <dcterms:created xsi:type="dcterms:W3CDTF">2011-12-04T10:30:54Z</dcterms:created>
  <dcterms:modified xsi:type="dcterms:W3CDTF">2016-01-15T08:59:23Z</dcterms:modified>
</cp:coreProperties>
</file>