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0" r:id="rId5"/>
    <p:sldId id="272" r:id="rId6"/>
    <p:sldId id="291" r:id="rId7"/>
    <p:sldId id="273" r:id="rId8"/>
    <p:sldId id="285" r:id="rId9"/>
    <p:sldId id="287" r:id="rId10"/>
    <p:sldId id="293" r:id="rId11"/>
    <p:sldId id="292" r:id="rId12"/>
    <p:sldId id="288" r:id="rId13"/>
    <p:sldId id="289" r:id="rId14"/>
    <p:sldId id="294" r:id="rId15"/>
    <p:sldId id="274" r:id="rId16"/>
    <p:sldId id="295" r:id="rId17"/>
    <p:sldId id="275" r:id="rId18"/>
    <p:sldId id="276" r:id="rId19"/>
    <p:sldId id="296" r:id="rId20"/>
    <p:sldId id="297" r:id="rId21"/>
    <p:sldId id="286" r:id="rId22"/>
    <p:sldId id="277" r:id="rId23"/>
    <p:sldId id="278" r:id="rId24"/>
    <p:sldId id="279" r:id="rId25"/>
    <p:sldId id="280" r:id="rId26"/>
    <p:sldId id="281" r:id="rId27"/>
    <p:sldId id="298" r:id="rId28"/>
    <p:sldId id="282" r:id="rId29"/>
    <p:sldId id="299" r:id="rId30"/>
    <p:sldId id="283" r:id="rId31"/>
    <p:sldId id="300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0631" y="413956"/>
            <a:ext cx="7851648" cy="258299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Слайд-лекция  по дисциплине:</a:t>
            </a:r>
            <a:br>
              <a:rPr lang="ru-RU" sz="4400" dirty="0" smtClean="0"/>
            </a:br>
            <a:r>
              <a:rPr lang="ru-RU" sz="4400" dirty="0" smtClean="0"/>
              <a:t>«Геодезические </a:t>
            </a:r>
            <a:r>
              <a:rPr lang="ru-RU" sz="4400" dirty="0"/>
              <a:t>исследования геодинамических процессов</a:t>
            </a:r>
            <a:r>
              <a:rPr lang="ru-RU" sz="4400" dirty="0" smtClean="0"/>
              <a:t>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107" y="3140968"/>
            <a:ext cx="7854696" cy="5760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На тему :«Предмет и задачи геодинамики»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4462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Карагандинский государственный технический университет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433897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979" y="4338970"/>
            <a:ext cx="8568952" cy="207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dirty="0">
                <a:solidFill>
                  <a:schemeClr val="bg1"/>
                </a:solidFill>
                <a:cs typeface="Arial" pitchFamily="34" charset="0"/>
              </a:rPr>
              <a:t>для студентов специальности </a:t>
            </a:r>
            <a:br>
              <a:rPr lang="ru-RU" sz="3200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3200" dirty="0" smtClean="0">
                <a:solidFill>
                  <a:schemeClr val="bg1"/>
                </a:solidFill>
                <a:cs typeface="Arial" pitchFamily="34" charset="0"/>
              </a:rPr>
              <a:t>6М071100 </a:t>
            </a:r>
            <a:r>
              <a:rPr lang="ru-RU" sz="3200" dirty="0">
                <a:solidFill>
                  <a:schemeClr val="bg1"/>
                </a:solidFill>
                <a:cs typeface="Arial" pitchFamily="34" charset="0"/>
              </a:rPr>
              <a:t>«</a:t>
            </a:r>
            <a:r>
              <a:rPr lang="ru-RU" sz="3200" dirty="0" smtClean="0">
                <a:solidFill>
                  <a:schemeClr val="bg1"/>
                </a:solidFill>
                <a:cs typeface="Arial" pitchFamily="34" charset="0"/>
              </a:rPr>
              <a:t>Геодезия»</a:t>
            </a:r>
            <a:r>
              <a:rPr lang="ru-RU" sz="3200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200" dirty="0" smtClean="0">
                <a:solidFill>
                  <a:schemeClr val="bg1"/>
                </a:solidFill>
                <a:cs typeface="Arial" charset="0"/>
              </a:rPr>
              <a:t>Разработана</a:t>
            </a:r>
            <a:r>
              <a:rPr lang="ru-RU" sz="3200" dirty="0">
                <a:solidFill>
                  <a:schemeClr val="bg1"/>
                </a:solidFill>
                <a:cs typeface="Arial" charset="0"/>
              </a:rPr>
              <a:t>:</a:t>
            </a:r>
            <a:br>
              <a:rPr lang="ru-RU" sz="3200" dirty="0">
                <a:solidFill>
                  <a:schemeClr val="bg1"/>
                </a:solidFill>
                <a:cs typeface="Arial" charset="0"/>
              </a:rPr>
            </a:br>
            <a:r>
              <a:rPr lang="ru-RU" sz="3200" dirty="0">
                <a:solidFill>
                  <a:schemeClr val="bg1"/>
                </a:solidFill>
                <a:cs typeface="Arial" charset="0"/>
              </a:rPr>
              <a:t>- ст. преподавателем </a:t>
            </a:r>
            <a:r>
              <a:rPr lang="ru-RU" sz="3200" dirty="0" smtClean="0">
                <a:solidFill>
                  <a:schemeClr val="bg1"/>
                </a:solidFill>
                <a:cs typeface="Arial" charset="0"/>
              </a:rPr>
              <a:t>Бесимбаевой </a:t>
            </a:r>
            <a:r>
              <a:rPr lang="ru-RU" sz="3200" dirty="0">
                <a:solidFill>
                  <a:schemeClr val="bg1"/>
                </a:solidFill>
                <a:cs typeface="Arial" charset="0"/>
              </a:rPr>
              <a:t>О.Г.</a:t>
            </a:r>
            <a:br>
              <a:rPr lang="ru-RU" sz="3200" dirty="0">
                <a:solidFill>
                  <a:schemeClr val="bg1"/>
                </a:solidFill>
                <a:cs typeface="Arial" charset="0"/>
              </a:rPr>
            </a:br>
            <a:r>
              <a:rPr lang="ru-RU" sz="3200" dirty="0">
                <a:solidFill>
                  <a:schemeClr val="bg1"/>
                </a:solidFill>
                <a:cs typeface="Arial" charset="0"/>
              </a:rPr>
              <a:t>- ст. преподавателем Хмыровой </a:t>
            </a:r>
            <a:r>
              <a:rPr lang="ru-RU" sz="3200" dirty="0" smtClean="0">
                <a:solidFill>
                  <a:schemeClr val="bg1"/>
                </a:solidFill>
                <a:cs typeface="Arial" charset="0"/>
              </a:rPr>
              <a:t>Е.Н</a:t>
            </a:r>
            <a:r>
              <a:rPr lang="ru-RU" sz="3200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Спутниковые </a:t>
            </a:r>
            <a:r>
              <a:rPr lang="ru-RU" sz="3200" dirty="0"/>
              <a:t>технологии благодаря своей высокой производительности позволили с высокой периодичностью получать информацию о деформациях земной поверхности на базах от первых метров до нескольких десятков километров, что было затруднительным при использовании традиционных методик измерений и, что очень важно, для  обеспечения безопасности и эффективности горного производства. </a:t>
            </a:r>
          </a:p>
        </p:txBody>
      </p:sp>
    </p:spTree>
    <p:extLst>
      <p:ext uri="{BB962C8B-B14F-4D97-AF65-F5344CB8AC3E}">
        <p14:creationId xmlns:p14="http://schemas.microsoft.com/office/powerpoint/2010/main" val="1060520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Для </a:t>
            </a:r>
            <a:r>
              <a:rPr lang="ru-RU" sz="3200" dirty="0"/>
              <a:t>проведения спутниковых геодезических измерений используется большой парк одно- и двухчастотной аппаратуры, состоящий из 12 GPS-приемников геодезического класса фирм "</a:t>
            </a:r>
            <a:r>
              <a:rPr lang="ru-RU" sz="3200" dirty="0" err="1"/>
              <a:t>Trimble</a:t>
            </a:r>
            <a:r>
              <a:rPr lang="ru-RU" sz="3200" dirty="0"/>
              <a:t>" и "</a:t>
            </a:r>
            <a:r>
              <a:rPr lang="ru-RU" sz="3200" dirty="0" err="1"/>
              <a:t>Sokkia</a:t>
            </a:r>
            <a:r>
              <a:rPr lang="ru-RU" sz="3200" dirty="0"/>
              <a:t>". С 1996 года и по сегодняшний день проводится </a:t>
            </a:r>
            <a:r>
              <a:rPr lang="ru-RU" sz="3200" dirty="0" err="1" smtClean="0"/>
              <a:t>геодези-ческий</a:t>
            </a:r>
            <a:r>
              <a:rPr lang="ru-RU" sz="3200" dirty="0" smtClean="0"/>
              <a:t> </a:t>
            </a:r>
            <a:r>
              <a:rPr lang="ru-RU" sz="3200" dirty="0"/>
              <a:t>мониторинг смещений и деформаций земной поверхности с использованием GPS-технологий более чем на десяти  месторождениях Урала, Сибири, Казахстана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5450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en.coolreferat.com/ref-0_1108890194-11863.cool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2656"/>
            <a:ext cx="3744416" cy="45441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3812" y="5085184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Упрощенная (каркасная) схема деформационной сети  шахты "</a:t>
            </a:r>
            <a:r>
              <a:rPr lang="ru-RU" sz="3200" dirty="0" err="1" smtClean="0"/>
              <a:t>Сарановская-Рудная</a:t>
            </a:r>
            <a:r>
              <a:rPr lang="ru-RU" sz="3200" dirty="0" smtClean="0"/>
              <a:t>"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8072"/>
            <a:ext cx="8748464" cy="6117312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en-US" dirty="0" smtClean="0"/>
              <a:t>		</a:t>
            </a:r>
            <a:r>
              <a:rPr lang="ru-RU" dirty="0" smtClean="0"/>
              <a:t> </a:t>
            </a:r>
            <a:r>
              <a:rPr lang="ru-RU" sz="3200" dirty="0" smtClean="0"/>
              <a:t>Определения величин смещений и деформаций производятся путем </a:t>
            </a:r>
            <a:r>
              <a:rPr lang="ru-RU" sz="3200" dirty="0" smtClean="0"/>
              <a:t>много-кратных </a:t>
            </a:r>
            <a:r>
              <a:rPr lang="ru-RU" sz="3200" dirty="0" smtClean="0"/>
              <a:t>переопределений координат реперов и геометрических элементов - длин и превышений специально оборудуемых наблюдательных станций. Тип, </a:t>
            </a:r>
            <a:r>
              <a:rPr lang="ru-RU" sz="3200" dirty="0" err="1" smtClean="0"/>
              <a:t>конструк-ция</a:t>
            </a:r>
            <a:r>
              <a:rPr lang="ru-RU" sz="3200" dirty="0" smtClean="0"/>
              <a:t>, размеры и плотность реперов наблюдательной станции выбираются в зависимости от горно-геологических условий исследуемых объектов и поставленных задач фундаментальных и прикладных исследований. </a:t>
            </a:r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Репера </a:t>
            </a:r>
            <a:r>
              <a:rPr lang="ru-RU" sz="3200" dirty="0"/>
              <a:t>наблюдательных станций закладываются согласно соответствующим инструктивным материалам как в области влияния горных разработок, размеры которых достигают первых километров, так и далеко за ее пределами, где репера меньше всего подвержены влиянию техногенных деформационных процессов, в результате чего становится возможным суммарное поле деформаций разложить на поля естественных и техногенных деформаций.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104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553128" cy="5184576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ru-RU" dirty="0" smtClean="0"/>
              <a:t>		</a:t>
            </a:r>
            <a:r>
              <a:rPr lang="ru-RU" sz="3200" dirty="0" smtClean="0"/>
              <a:t>Исходным материалом для изучения динамики Земли служат данные о фигуре (физической, гравитационной и </a:t>
            </a:r>
            <a:r>
              <a:rPr lang="ru-RU" sz="3200" dirty="0" smtClean="0"/>
              <a:t>динами-ческой</a:t>
            </a:r>
            <a:r>
              <a:rPr lang="ru-RU" sz="3200" dirty="0" smtClean="0"/>
              <a:t>), внутреннем строении, литосфере, гидросфере, атмосфере Земли, солнечно-земные и лунно-земные связи, </a:t>
            </a:r>
            <a:r>
              <a:rPr lang="ru-RU" sz="3200" dirty="0" err="1" smtClean="0"/>
              <a:t>геогравитационное</a:t>
            </a:r>
            <a:r>
              <a:rPr lang="ru-RU" sz="3200" dirty="0" smtClean="0"/>
              <a:t>, геомагнитное, </a:t>
            </a:r>
            <a:r>
              <a:rPr lang="ru-RU" sz="3200" dirty="0" err="1" smtClean="0"/>
              <a:t>геотер-мическое</a:t>
            </a:r>
            <a:r>
              <a:rPr lang="ru-RU" sz="3200" dirty="0" smtClean="0"/>
              <a:t> </a:t>
            </a:r>
            <a:r>
              <a:rPr lang="ru-RU" sz="3200" dirty="0" smtClean="0"/>
              <a:t>и другие силовые поля, суточное вращение и годовое движение Земли.</a:t>
            </a: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Земной эллипсоид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fidel-kastro.ru/nature/vivovoco.nns.ru/VV/JOURNAL/NATURE/01_02/XAIN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0831" y="1700808"/>
            <a:ext cx="4596991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0724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892480" cy="5760640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ru-RU" dirty="0" smtClean="0"/>
              <a:t>		</a:t>
            </a:r>
            <a:r>
              <a:rPr lang="ru-RU" sz="3200" dirty="0" smtClean="0"/>
              <a:t>Общим для всех движений Земли является то, что они реализуются в протяженном деформируемом теле с внутренней структурой. Это тело взаимодействует с другими аналогичными телами в соответствии с законом тяготения. Задача геодинамики состоит в описании взаимосвязи всех движений Земли. В силу сложности объекта исследования, для решения этой задачи используются различные модели Земли.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676456" cy="4896544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ru-RU" dirty="0" smtClean="0"/>
              <a:t>		</a:t>
            </a:r>
            <a:r>
              <a:rPr lang="ru-RU" sz="3200" dirty="0" smtClean="0"/>
              <a:t>Эволюция земной коры на протяжении длительного времени (с раннего протерозоя, а по некоторым оценкам архея) контролируется механизмом </a:t>
            </a:r>
            <a:r>
              <a:rPr lang="ru-RU" sz="3200" dirty="0" err="1" smtClean="0"/>
              <a:t>плитной</a:t>
            </a:r>
            <a:r>
              <a:rPr lang="ru-RU" sz="3200" dirty="0" smtClean="0"/>
              <a:t> тектоники. Этот механизм обуславливает создание коры океанического типа в зонах </a:t>
            </a:r>
            <a:r>
              <a:rPr lang="ru-RU" sz="3200" dirty="0" err="1" smtClean="0"/>
              <a:t>спрединга</a:t>
            </a:r>
            <a:r>
              <a:rPr lang="ru-RU" sz="3200" dirty="0" smtClean="0"/>
              <a:t>, накопления в ней продуктов денудации континентов, уничтожения этой коры в зонах </a:t>
            </a:r>
            <a:r>
              <a:rPr lang="ru-RU" sz="3200" dirty="0" err="1" smtClean="0"/>
              <a:t>субдукции</a:t>
            </a:r>
            <a:r>
              <a:rPr lang="ru-RU" sz="3200" dirty="0" smtClean="0"/>
              <a:t>. </a:t>
            </a:r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/>
              <a:t>	При </a:t>
            </a:r>
            <a:r>
              <a:rPr lang="ru-RU" sz="3200" dirty="0"/>
              <a:t>этом, в результате </a:t>
            </a:r>
            <a:r>
              <a:rPr lang="ru-RU" sz="3200" dirty="0" err="1"/>
              <a:t>переплавления</a:t>
            </a:r>
            <a:r>
              <a:rPr lang="ru-RU" sz="3200" dirty="0"/>
              <a:t> океанической коры вместе с </a:t>
            </a:r>
            <a:r>
              <a:rPr lang="ru-RU" sz="3200" dirty="0" smtClean="0"/>
              <a:t>покрываю-</a:t>
            </a:r>
            <a:r>
              <a:rPr lang="ru-RU" sz="3200" dirty="0" err="1" smtClean="0"/>
              <a:t>щими</a:t>
            </a:r>
            <a:r>
              <a:rPr lang="ru-RU" sz="3200" dirty="0" smtClean="0"/>
              <a:t> </a:t>
            </a:r>
            <a:r>
              <a:rPr lang="ru-RU" sz="3200" dirty="0"/>
              <a:t>ее осадочными отложениями генерируются средние и кислые расплавы, участвующие в приращении (</a:t>
            </a:r>
            <a:r>
              <a:rPr lang="ru-RU" sz="3200" dirty="0" err="1"/>
              <a:t>аккреции</a:t>
            </a:r>
            <a:r>
              <a:rPr lang="ru-RU" sz="3200" dirty="0"/>
              <a:t>) континентальной коры, которая, в свою очередь, подвергаясь денудационному разрушению, обеспечивает своеобразный круговорот вещества в литосфере Земли. </a:t>
            </a:r>
          </a:p>
        </p:txBody>
      </p:sp>
    </p:spTree>
    <p:extLst>
      <p:ext uri="{BB962C8B-B14F-4D97-AF65-F5344CB8AC3E}">
        <p14:creationId xmlns:p14="http://schemas.microsoft.com/office/powerpoint/2010/main" val="22768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024336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Constantia" pitchFamily="18" charset="0"/>
                <a:cs typeface="Times New Roman" pitchFamily="18" charset="0"/>
              </a:rPr>
              <a:t>	План лекции</a:t>
            </a:r>
            <a:r>
              <a:rPr lang="ru-RU" sz="3600" dirty="0" smtClean="0">
                <a:latin typeface="Constantia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3200" dirty="0" smtClean="0">
                <a:latin typeface="Constantia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Constantia" pitchFamily="18" charset="0"/>
              <a:cs typeface="Times New Roman" pitchFamily="18" charset="0"/>
            </a:endParaRPr>
          </a:p>
          <a:p>
            <a:pPr marL="628650" indent="-355600" algn="just">
              <a:buNone/>
            </a:pPr>
            <a:r>
              <a:rPr lang="ru-RU" sz="3200" dirty="0" smtClean="0">
                <a:latin typeface="Constantia" pitchFamily="18" charset="0"/>
                <a:cs typeface="Times New Roman" pitchFamily="18" charset="0"/>
              </a:rPr>
              <a:t>1. Предмет геодинамики;</a:t>
            </a:r>
          </a:p>
          <a:p>
            <a:pPr marL="628650" indent="-355600" algn="just">
              <a:buNone/>
            </a:pPr>
            <a:r>
              <a:rPr lang="ru-RU" sz="3200" dirty="0" smtClean="0">
                <a:latin typeface="Constantia" pitchFamily="18" charset="0"/>
                <a:cs typeface="Times New Roman" pitchFamily="18" charset="0"/>
              </a:rPr>
              <a:t>2. Задачи геодинамики;</a:t>
            </a:r>
          </a:p>
          <a:p>
            <a:pPr marL="628650" indent="-355600" algn="just">
              <a:buNone/>
            </a:pPr>
            <a:r>
              <a:rPr lang="ru-RU" sz="3200" dirty="0" smtClean="0">
                <a:latin typeface="Constantia" pitchFamily="18" charset="0"/>
                <a:cs typeface="Times New Roman" pitchFamily="18" charset="0"/>
              </a:rPr>
              <a:t>3. Структурно вещественный комплекс.</a:t>
            </a:r>
          </a:p>
          <a:p>
            <a:pPr algn="just">
              <a:buNone/>
            </a:pPr>
            <a:endParaRPr lang="ru-RU" sz="3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651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Он </a:t>
            </a:r>
            <a:r>
              <a:rPr lang="ru-RU" sz="3200" dirty="0"/>
              <a:t>усиливается периодическими перестройками структурного плана литосферы, расколом континентов и зарождением новых океанов. В истории Земли этот круговорот приводит к общей сепарации вещества за счет постоянного выноса и обеднения верхней мантии рядом элементов (кальция, натрия, калия, алюминия, редкоземельных элементов) и накопления их в коре континентов. </a:t>
            </a:r>
          </a:p>
        </p:txBody>
      </p:sp>
    </p:spTree>
    <p:extLst>
      <p:ext uri="{BB962C8B-B14F-4D97-AF65-F5344CB8AC3E}">
        <p14:creationId xmlns:p14="http://schemas.microsoft.com/office/powerpoint/2010/main" val="412796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le:Plate Tectonics r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43508"/>
            <a:ext cx="7362825" cy="4457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5570076"/>
            <a:ext cx="7668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Геотектонические процессы согласно концепции тектонике плит</a:t>
            </a:r>
            <a:endParaRPr lang="ru-R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4896544"/>
          </a:xfrm>
        </p:spPr>
        <p:txBody>
          <a:bodyPr>
            <a:noAutofit/>
          </a:bodyPr>
          <a:lstStyle/>
          <a:p>
            <a:pPr marL="273050" indent="-4763" algn="just">
              <a:buNone/>
            </a:pPr>
            <a:r>
              <a:rPr lang="ru-RU" sz="3400" dirty="0" smtClean="0"/>
              <a:t>		Тектоника </a:t>
            </a:r>
            <a:r>
              <a:rPr lang="ru-RU" sz="3400" dirty="0" err="1" smtClean="0"/>
              <a:t>литосферных</a:t>
            </a:r>
            <a:r>
              <a:rPr lang="ru-RU" sz="3400" dirty="0" smtClean="0"/>
              <a:t> плит, подвергнув кардинальному пересмотру многие постулаты геосинклинальной теории, обусловила необходимость разработки для своего практического применения новых методических приемов, существенного изменения понятийной базы. </a:t>
            </a:r>
          </a:p>
          <a:p>
            <a:pPr marL="273050" indent="-4763" algn="just">
              <a:buNone/>
            </a:pPr>
            <a:endParaRPr lang="ru-RU" sz="3400" dirty="0" smtClean="0"/>
          </a:p>
          <a:p>
            <a:pPr marL="273050" indent="-4763" algn="just">
              <a:buNone/>
            </a:pPr>
            <a:endParaRPr lang="ru-RU" sz="3400" dirty="0" smtClean="0"/>
          </a:p>
          <a:p>
            <a:pPr marL="273050" indent="-4763" algn="just">
              <a:buNone/>
            </a:pPr>
            <a:endParaRPr lang="ru-RU" sz="3400" dirty="0" smtClean="0"/>
          </a:p>
          <a:p>
            <a:pPr marL="273050" indent="-4763" algn="just">
              <a:buNone/>
            </a:pPr>
            <a:endParaRPr lang="ru-RU" sz="3400" dirty="0" smtClean="0"/>
          </a:p>
          <a:p>
            <a:pPr marL="273050" indent="-4763" algn="just">
              <a:buNone/>
            </a:pPr>
            <a:endParaRPr lang="ru-RU" sz="3400" dirty="0" smtClean="0"/>
          </a:p>
          <a:p>
            <a:pPr marL="273050" indent="-4763" algn="just">
              <a:buNone/>
            </a:pPr>
            <a:endParaRPr lang="ru-RU" sz="3400" dirty="0" smtClean="0"/>
          </a:p>
          <a:p>
            <a:pPr>
              <a:buNone/>
            </a:pP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748464" cy="5400600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ru-RU" dirty="0" smtClean="0"/>
              <a:t>		</a:t>
            </a:r>
            <a:r>
              <a:rPr lang="ru-RU" sz="3200" dirty="0" smtClean="0"/>
              <a:t>Большой вклад в разработку и внедрение геодинамического анализа в практику региональных работ принадлежит Л. П. </a:t>
            </a:r>
            <a:r>
              <a:rPr lang="ru-RU" sz="3200" dirty="0" err="1" smtClean="0"/>
              <a:t>Зоненшайну</a:t>
            </a:r>
            <a:r>
              <a:rPr lang="ru-RU" sz="3200" dirty="0" smtClean="0"/>
              <a:t>, Л. М. Баталову, Н. В. </a:t>
            </a:r>
            <a:r>
              <a:rPr lang="ru-RU" sz="3200" dirty="0" err="1" smtClean="0"/>
              <a:t>Межеловскому</a:t>
            </a:r>
            <a:r>
              <a:rPr lang="ru-RU" sz="3200" dirty="0" smtClean="0"/>
              <a:t>, Г. С. Гусеву. Основные определения, предложенные ими, </a:t>
            </a:r>
            <a:r>
              <a:rPr lang="ru-RU" sz="3200" dirty="0" smtClean="0"/>
              <a:t>состав-</a:t>
            </a:r>
            <a:r>
              <a:rPr lang="ru-RU" sz="3200" dirty="0" err="1" smtClean="0"/>
              <a:t>ляют</a:t>
            </a:r>
            <a:r>
              <a:rPr lang="ru-RU" sz="3200" dirty="0" smtClean="0"/>
              <a:t> </a:t>
            </a:r>
            <a:r>
              <a:rPr lang="ru-RU" sz="3200" dirty="0" smtClean="0"/>
              <a:t>понятийную базу геодинамического анализа территорий и могут быть охарактеризованы следующим образом. </a:t>
            </a:r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/>
          </a:bodyPr>
          <a:lstStyle/>
          <a:p>
            <a:pPr marL="0" indent="628650" algn="just">
              <a:buNone/>
            </a:pPr>
            <a:r>
              <a:rPr lang="ru-RU" sz="3200" dirty="0" smtClean="0"/>
              <a:t>Геодинамический </a:t>
            </a:r>
            <a:r>
              <a:rPr lang="ru-RU" sz="3200" dirty="0" smtClean="0"/>
              <a:t>анализ </a:t>
            </a:r>
            <a:r>
              <a:rPr lang="ru-RU" sz="3200" dirty="0" smtClean="0"/>
              <a:t>– </a:t>
            </a:r>
            <a:r>
              <a:rPr lang="ru-RU" sz="3200" dirty="0" err="1" smtClean="0"/>
              <a:t>последова</a:t>
            </a:r>
            <a:r>
              <a:rPr lang="ru-RU" sz="3200" dirty="0" smtClean="0"/>
              <a:t>-тельная </a:t>
            </a:r>
            <a:r>
              <a:rPr lang="ru-RU" sz="3200" dirty="0" smtClean="0"/>
              <a:t>система исследований, состоящая из: </a:t>
            </a:r>
          </a:p>
          <a:p>
            <a:pPr marL="0" indent="628650" algn="just">
              <a:buNone/>
            </a:pPr>
            <a:r>
              <a:rPr lang="ru-RU" sz="3200" dirty="0" smtClean="0"/>
              <a:t>– определения геодинамических </a:t>
            </a:r>
            <a:r>
              <a:rPr lang="ru-RU" sz="3200" dirty="0" err="1" smtClean="0"/>
              <a:t>обста-новок</a:t>
            </a:r>
            <a:r>
              <a:rPr lang="ru-RU" sz="3200" dirty="0" smtClean="0"/>
              <a:t> </a:t>
            </a:r>
            <a:r>
              <a:rPr lang="ru-RU" sz="3200" dirty="0" smtClean="0"/>
              <a:t>формирования геологических тел и выделения геодинамических комплексов; </a:t>
            </a:r>
          </a:p>
          <a:p>
            <a:pPr marL="0" indent="628650" algn="just">
              <a:buNone/>
            </a:pPr>
            <a:r>
              <a:rPr lang="ru-RU" sz="3200" dirty="0" smtClean="0"/>
              <a:t>– проведения </a:t>
            </a:r>
            <a:r>
              <a:rPr lang="ru-RU" sz="3200" dirty="0" err="1" smtClean="0"/>
              <a:t>палинспастических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палео</a:t>
            </a:r>
            <a:r>
              <a:rPr lang="ru-RU" sz="3200" dirty="0" smtClean="0"/>
              <a:t>-геодинамических </a:t>
            </a:r>
            <a:r>
              <a:rPr lang="ru-RU" sz="3200" dirty="0" smtClean="0"/>
              <a:t>реконструкций; </a:t>
            </a:r>
          </a:p>
          <a:p>
            <a:pPr marL="0" indent="628650" algn="just">
              <a:buNone/>
            </a:pPr>
            <a:r>
              <a:rPr lang="ru-RU" sz="3200" dirty="0" smtClean="0"/>
              <a:t>– разработки геодинамической модели формирования геологических тел.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008" y="1100728"/>
            <a:ext cx="8748464" cy="5352608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en-US" dirty="0" smtClean="0"/>
              <a:t>		</a:t>
            </a:r>
            <a:r>
              <a:rPr lang="ru-RU" sz="3200" dirty="0" smtClean="0"/>
              <a:t>Геодинамические исследования - комплексные геологические, геохимические и геофизические исследования </a:t>
            </a:r>
            <a:r>
              <a:rPr lang="ru-RU" sz="3200" dirty="0" err="1" smtClean="0"/>
              <a:t>геоло-гических</a:t>
            </a:r>
            <a:r>
              <a:rPr lang="ru-RU" sz="3200" dirty="0" smtClean="0"/>
              <a:t> </a:t>
            </a:r>
            <a:r>
              <a:rPr lang="ru-RU" sz="3200" dirty="0" smtClean="0"/>
              <a:t>тел, глубинных и поверхностных процессов и явлений, то есть всей совокупности физико-химических </a:t>
            </a:r>
            <a:r>
              <a:rPr lang="ru-RU" sz="3200" dirty="0" err="1" smtClean="0"/>
              <a:t>преобра-зований</a:t>
            </a:r>
            <a:r>
              <a:rPr lang="ru-RU" sz="3200" dirty="0" smtClean="0"/>
              <a:t> </a:t>
            </a:r>
            <a:r>
              <a:rPr lang="ru-RU" sz="3200" dirty="0" smtClean="0"/>
              <a:t>в земной коре и мантии в связи с движениями и деформациями литосферных плит. </a:t>
            </a: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 marL="273050" indent="-4763"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24536"/>
          </a:xfrm>
        </p:spPr>
        <p:txBody>
          <a:bodyPr>
            <a:normAutofit/>
          </a:bodyPr>
          <a:lstStyle/>
          <a:p>
            <a:pPr marL="273050" indent="534988" algn="just">
              <a:buNone/>
            </a:pPr>
            <a:r>
              <a:rPr lang="ru-RU" sz="3400" dirty="0" smtClean="0"/>
              <a:t>Геодинамическая </a:t>
            </a:r>
            <a:r>
              <a:rPr lang="ru-RU" sz="3400" dirty="0" smtClean="0"/>
              <a:t>обстановка - совокупность глубинных и </a:t>
            </a:r>
            <a:r>
              <a:rPr lang="ru-RU" sz="3400" dirty="0" smtClean="0"/>
              <a:t>поверх-</a:t>
            </a:r>
            <a:r>
              <a:rPr lang="ru-RU" sz="3400" dirty="0" err="1" smtClean="0"/>
              <a:t>ностных</a:t>
            </a:r>
            <a:r>
              <a:rPr lang="ru-RU" sz="3400" dirty="0" smtClean="0"/>
              <a:t> </a:t>
            </a:r>
            <a:r>
              <a:rPr lang="ru-RU" sz="3400" dirty="0" smtClean="0"/>
              <a:t>геологических процессов (магматических, </a:t>
            </a:r>
            <a:r>
              <a:rPr lang="ru-RU" sz="3400" dirty="0" err="1" smtClean="0"/>
              <a:t>седиментологических</a:t>
            </a:r>
            <a:r>
              <a:rPr lang="ru-RU" sz="3400" dirty="0" smtClean="0"/>
              <a:t>, структурообразующих и других), обусловленных: </a:t>
            </a:r>
          </a:p>
          <a:p>
            <a:pPr marL="273050" indent="534988" algn="just">
              <a:buNone/>
            </a:pPr>
            <a:r>
              <a:rPr lang="ru-RU" sz="3400" dirty="0" smtClean="0"/>
              <a:t>- латеральными и вертикальными движениями литосферных плит</a:t>
            </a:r>
            <a:r>
              <a:rPr lang="ru-RU" sz="3400" dirty="0"/>
              <a:t>;</a:t>
            </a:r>
            <a:r>
              <a:rPr lang="ru-RU" sz="3400" dirty="0" smtClean="0"/>
              <a:t> 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0" indent="628650" algn="just">
              <a:buNone/>
            </a:pPr>
            <a:r>
              <a:rPr lang="ru-RU" sz="3200" dirty="0" smtClean="0"/>
              <a:t>- </a:t>
            </a:r>
            <a:r>
              <a:rPr lang="ru-RU" sz="3200" dirty="0" err="1" smtClean="0"/>
              <a:t>микроплит</a:t>
            </a:r>
            <a:r>
              <a:rPr lang="ru-RU" sz="3200" dirty="0"/>
              <a:t>, блоков, </a:t>
            </a:r>
            <a:r>
              <a:rPr lang="ru-RU" sz="3200" dirty="0" smtClean="0"/>
              <a:t>пластин;</a:t>
            </a:r>
          </a:p>
          <a:p>
            <a:pPr marL="0" indent="628650" algn="just">
              <a:buNone/>
            </a:pPr>
            <a:r>
              <a:rPr lang="ru-RU" sz="3200" dirty="0" smtClean="0"/>
              <a:t>- </a:t>
            </a:r>
            <a:r>
              <a:rPr lang="ru-RU" sz="3200" dirty="0" smtClean="0"/>
              <a:t>потоков </a:t>
            </a:r>
            <a:r>
              <a:rPr lang="ru-RU" sz="3200" dirty="0"/>
              <a:t>вещества и энергии в условиях глобальной системы силовых полей, определяющих взаимодействие литосферных плит и, в свою очередь, зависящих от особенностей процессов на границах и внутренних частях плит, </a:t>
            </a:r>
            <a:r>
              <a:rPr lang="ru-RU" sz="3200" dirty="0" err="1"/>
              <a:t>микроплит</a:t>
            </a:r>
            <a:r>
              <a:rPr lang="ru-RU" sz="3200" dirty="0"/>
              <a:t>, блоков, пластин. </a:t>
            </a:r>
          </a:p>
          <a:p>
            <a:pPr marL="0" indent="62865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590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748464" cy="3744416"/>
          </a:xfrm>
        </p:spPr>
        <p:txBody>
          <a:bodyPr>
            <a:noAutofit/>
          </a:bodyPr>
          <a:lstStyle/>
          <a:p>
            <a:pPr marL="273050" indent="-4763" algn="just">
              <a:buNone/>
            </a:pPr>
            <a:r>
              <a:rPr lang="en-US" sz="2800" dirty="0" smtClean="0"/>
              <a:t>		</a:t>
            </a:r>
            <a:r>
              <a:rPr lang="ru-RU" sz="3600" dirty="0" smtClean="0"/>
              <a:t>Структурно вещественный </a:t>
            </a:r>
            <a:r>
              <a:rPr lang="ru-RU" sz="3600" dirty="0" smtClean="0"/>
              <a:t>комп-</a:t>
            </a:r>
            <a:r>
              <a:rPr lang="ru-RU" sz="3600" dirty="0" err="1" smtClean="0"/>
              <a:t>лекс</a:t>
            </a:r>
            <a:r>
              <a:rPr lang="ru-RU" sz="3600" dirty="0" smtClean="0"/>
              <a:t> </a:t>
            </a:r>
            <a:r>
              <a:rPr lang="ru-RU" sz="3600" dirty="0" smtClean="0"/>
              <a:t>(СВК) - комплекс минеральных масс, крупное геологическое тело, отличающееся от смежных с ним тел значениями вещественных и структурных характеристик. </a:t>
            </a: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pPr marL="0" indent="534988" algn="just">
              <a:buNone/>
            </a:pPr>
            <a:r>
              <a:rPr lang="ru-RU" sz="3400" dirty="0" smtClean="0"/>
              <a:t>Под </a:t>
            </a:r>
            <a:r>
              <a:rPr lang="ru-RU" sz="3400" dirty="0"/>
              <a:t>структурными характеристиками понимается </a:t>
            </a:r>
            <a:r>
              <a:rPr lang="ru-RU" sz="3400" dirty="0" err="1"/>
              <a:t>дислоцированность</a:t>
            </a:r>
            <a:r>
              <a:rPr lang="ru-RU" sz="3400" dirty="0"/>
              <a:t> </a:t>
            </a:r>
            <a:r>
              <a:rPr lang="ru-RU" sz="3400" dirty="0" smtClean="0"/>
              <a:t>слоев. </a:t>
            </a:r>
          </a:p>
          <a:p>
            <a:pPr marL="0" indent="534988" algn="just">
              <a:buNone/>
            </a:pPr>
            <a:r>
              <a:rPr lang="ru-RU" sz="3400" dirty="0"/>
              <a:t>П</a:t>
            </a:r>
            <a:r>
              <a:rPr lang="ru-RU" sz="3400" dirty="0" smtClean="0"/>
              <a:t>од </a:t>
            </a:r>
            <a:r>
              <a:rPr lang="ru-RU" sz="3400" dirty="0"/>
              <a:t>вещественными </a:t>
            </a:r>
            <a:r>
              <a:rPr lang="ru-RU" sz="3400" dirty="0" smtClean="0"/>
              <a:t>характеристика-ми </a:t>
            </a:r>
            <a:r>
              <a:rPr lang="ru-RU" sz="3400" dirty="0"/>
              <a:t>понимается </a:t>
            </a:r>
            <a:r>
              <a:rPr lang="ru-RU" sz="3400" dirty="0" smtClean="0"/>
              <a:t>состав </a:t>
            </a:r>
            <a:r>
              <a:rPr lang="ru-RU" sz="3400" dirty="0"/>
              <a:t>пород, особенности строения разрезов (способ чередования, количественные </a:t>
            </a:r>
            <a:r>
              <a:rPr lang="ru-RU" sz="3400" dirty="0" err="1" smtClean="0"/>
              <a:t>соотно-шения</a:t>
            </a:r>
            <a:r>
              <a:rPr lang="ru-RU" sz="3400" dirty="0" smtClean="0"/>
              <a:t> компонентов</a:t>
            </a:r>
            <a:r>
              <a:rPr lang="ru-RU" sz="3400" dirty="0"/>
              <a:t>) и отчасти геометрические особенности тел (форма, размеры и т. п.). </a:t>
            </a:r>
          </a:p>
          <a:p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30328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7344" y="1124744"/>
            <a:ext cx="8553128" cy="5400600"/>
          </a:xfrm>
        </p:spPr>
        <p:txBody>
          <a:bodyPr>
            <a:normAutofit/>
          </a:bodyPr>
          <a:lstStyle/>
          <a:p>
            <a:pPr marL="0" indent="534988" algn="just">
              <a:buNone/>
            </a:pPr>
            <a:r>
              <a:rPr lang="ru-RU" sz="3200" dirty="0" smtClean="0"/>
              <a:t>Геодинамика </a:t>
            </a:r>
            <a:r>
              <a:rPr lang="ru-RU" sz="3200" dirty="0" smtClean="0"/>
              <a:t>– отрасль геологии, </a:t>
            </a:r>
            <a:r>
              <a:rPr lang="ru-RU" sz="3200" dirty="0" smtClean="0"/>
              <a:t>изучаю-</a:t>
            </a:r>
            <a:r>
              <a:rPr lang="ru-RU" sz="3200" dirty="0" err="1" smtClean="0"/>
              <a:t>щая</a:t>
            </a:r>
            <a:r>
              <a:rPr lang="ru-RU" sz="3200" dirty="0" smtClean="0"/>
              <a:t> </a:t>
            </a:r>
            <a:r>
              <a:rPr lang="ru-RU" sz="3200" dirty="0" smtClean="0"/>
              <a:t>силы и процессы в коре, мантии и ядре Земли, обусловливающие глубинные и поверхностные движения масс во времени и пространстве. Геодинамика использует магнитометрические, сейсмометрические, гравиметрические и другие данные, а также геологическое моделирование и </a:t>
            </a:r>
            <a:r>
              <a:rPr lang="ru-RU" sz="3200" dirty="0" err="1" smtClean="0"/>
              <a:t>геохими-ческие</a:t>
            </a:r>
            <a:r>
              <a:rPr lang="ru-RU" sz="3200" dirty="0" smtClean="0"/>
              <a:t> </a:t>
            </a:r>
            <a:r>
              <a:rPr lang="ru-RU" sz="3200" dirty="0" smtClean="0"/>
              <a:t>характеристики.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76664"/>
          </a:xfrm>
        </p:spPr>
        <p:txBody>
          <a:bodyPr>
            <a:normAutofit fontScale="92500" lnSpcReduction="10000"/>
          </a:bodyPr>
          <a:lstStyle/>
          <a:p>
            <a:pPr marL="0" indent="-4763" algn="just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ru-RU" sz="3200" dirty="0" smtClean="0"/>
              <a:t>Полную циклическую </a:t>
            </a:r>
            <a:r>
              <a:rPr lang="ru-RU" sz="3200" dirty="0" smtClean="0"/>
              <a:t>последователь-</a:t>
            </a:r>
            <a:r>
              <a:rPr lang="ru-RU" sz="3200" dirty="0" err="1" smtClean="0"/>
              <a:t>ность</a:t>
            </a:r>
            <a:r>
              <a:rPr lang="ru-RU" sz="3200" dirty="0" smtClean="0"/>
              <a:t> </a:t>
            </a:r>
            <a:r>
              <a:rPr lang="ru-RU" sz="3200" dirty="0" smtClean="0"/>
              <a:t>тектонических событий от раскола континентальной литосферы через раскрытие океанических бассейнов и формирование новой океанической коры, далее через уничтожение океанической коры в результате её погружения в мантию в зонах </a:t>
            </a:r>
            <a:r>
              <a:rPr lang="ru-RU" sz="3200" dirty="0" err="1" smtClean="0"/>
              <a:t>субдукции</a:t>
            </a:r>
            <a:r>
              <a:rPr lang="ru-RU" sz="3200" dirty="0" smtClean="0"/>
              <a:t>, сопровождающееся созданием новой континентальной коры и до формирования новых крупных </a:t>
            </a:r>
            <a:r>
              <a:rPr lang="ru-RU" sz="3200" dirty="0" err="1" smtClean="0"/>
              <a:t>континен-тальных</a:t>
            </a:r>
            <a:r>
              <a:rPr lang="ru-RU" sz="3200" dirty="0" smtClean="0"/>
              <a:t> </a:t>
            </a:r>
            <a:r>
              <a:rPr lang="ru-RU" sz="3200" dirty="0" smtClean="0"/>
              <a:t>массивов за счет объединения континентальных плит при их столкновении (коллизия) принято называть циклом Вильсона. </a:t>
            </a: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-4763" algn="just">
              <a:spcBef>
                <a:spcPts val="0"/>
              </a:spcBef>
              <a:buNone/>
            </a:pPr>
            <a:endParaRPr lang="ru-RU" dirty="0" smtClean="0"/>
          </a:p>
          <a:p>
            <a:pPr marL="0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6309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dirty="0" smtClean="0"/>
              <a:t>Рекомендуемая </a:t>
            </a:r>
            <a:r>
              <a:rPr lang="ru-RU" sz="3600" dirty="0" smtClean="0"/>
              <a:t>литература</a:t>
            </a:r>
            <a:endParaRPr lang="ru-RU" sz="3600" dirty="0"/>
          </a:p>
          <a:p>
            <a:pPr marL="0" indent="0" algn="ctr">
              <a:buNone/>
            </a:pPr>
            <a:endParaRPr lang="ru-RU" sz="3200" dirty="0" smtClean="0"/>
          </a:p>
          <a:p>
            <a:pPr marL="0" indent="534988" algn="just">
              <a:buNone/>
            </a:pPr>
            <a:r>
              <a:rPr lang="ru-RU" sz="3200" dirty="0"/>
              <a:t>1. Хаин В.Е., </a:t>
            </a:r>
            <a:r>
              <a:rPr lang="ru-RU" sz="3200" dirty="0" err="1"/>
              <a:t>Ломизе</a:t>
            </a:r>
            <a:r>
              <a:rPr lang="ru-RU" sz="3200" dirty="0"/>
              <a:t> М.Г. Геотектоника с основами геодинамики. – М.: МГУ, переработан и издан в 2011 </a:t>
            </a:r>
            <a:r>
              <a:rPr lang="ru-RU" sz="3200" dirty="0" smtClean="0"/>
              <a:t>году;</a:t>
            </a:r>
            <a:endParaRPr lang="ru-RU" sz="3200" dirty="0"/>
          </a:p>
          <a:p>
            <a:pPr marL="0" indent="534988" algn="just">
              <a:buNone/>
            </a:pPr>
            <a:r>
              <a:rPr lang="ru-RU" sz="3200" dirty="0"/>
              <a:t>2.</a:t>
            </a:r>
            <a:r>
              <a:rPr lang="ru-RU" sz="3200" i="1" dirty="0"/>
              <a:t> </a:t>
            </a:r>
            <a:r>
              <a:rPr lang="ru-RU" sz="3200" dirty="0"/>
              <a:t>Иванов И.П., </a:t>
            </a:r>
            <a:r>
              <a:rPr lang="ru-RU" sz="3200" dirty="0" err="1"/>
              <a:t>Тржцинский</a:t>
            </a:r>
            <a:r>
              <a:rPr lang="ru-RU" sz="3200" dirty="0"/>
              <a:t> Ю.Б. Инженерная геодинамика. – СПб: Наука, </a:t>
            </a:r>
            <a:r>
              <a:rPr lang="ru-RU" sz="3200" dirty="0" smtClean="0"/>
              <a:t>2001г.;</a:t>
            </a:r>
            <a:endParaRPr lang="ru-RU" sz="3200" dirty="0"/>
          </a:p>
          <a:p>
            <a:pPr marL="0" indent="534988" algn="just">
              <a:buNone/>
            </a:pPr>
            <a:r>
              <a:rPr lang="ru-RU" sz="3200" dirty="0"/>
              <a:t>3. Антонович К.М. Использование спутниковых радионавигационных систем в геодезии. Том 1 - М: ФГУП «</a:t>
            </a:r>
            <a:r>
              <a:rPr lang="ru-RU" sz="3200" dirty="0" err="1"/>
              <a:t>Картгеоцентр</a:t>
            </a:r>
            <a:r>
              <a:rPr lang="ru-RU" sz="3200" dirty="0"/>
              <a:t>», </a:t>
            </a:r>
            <a:r>
              <a:rPr lang="ru-RU" sz="3200" dirty="0" smtClean="0"/>
              <a:t>2006г.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626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36724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/>
              <a:t>Контрольные </a:t>
            </a:r>
            <a:r>
              <a:rPr lang="ru-RU" sz="3600" dirty="0"/>
              <a:t>задания для </a:t>
            </a:r>
            <a:r>
              <a:rPr lang="ru-RU" sz="3600" dirty="0" smtClean="0"/>
              <a:t>СРМ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534988" algn="just">
              <a:buNone/>
            </a:pPr>
            <a:r>
              <a:rPr lang="ru-RU" sz="3600" dirty="0" smtClean="0"/>
              <a:t>1. Изучить </a:t>
            </a:r>
            <a:r>
              <a:rPr lang="ru-RU" sz="3600" dirty="0"/>
              <a:t>понятие </a:t>
            </a:r>
            <a:r>
              <a:rPr lang="ru-RU" sz="3600" dirty="0" smtClean="0"/>
              <a:t>геодинамики;</a:t>
            </a:r>
            <a:endParaRPr lang="ru-RU" sz="3600" dirty="0"/>
          </a:p>
          <a:p>
            <a:pPr marL="0" lvl="0" indent="534988" algn="just">
              <a:buNone/>
            </a:pPr>
            <a:r>
              <a:rPr lang="ru-RU" sz="3600" dirty="0" smtClean="0"/>
              <a:t>2. Изучить </a:t>
            </a:r>
            <a:r>
              <a:rPr lang="ru-RU" sz="3600" dirty="0"/>
              <a:t>задачи геодинамики.</a:t>
            </a:r>
          </a:p>
          <a:p>
            <a:pPr marL="0" lvl="0" indent="534988" algn="just">
              <a:buNone/>
            </a:pPr>
            <a:r>
              <a:rPr lang="ru-RU" sz="3600" dirty="0" smtClean="0"/>
              <a:t>3. Рассмотреть </a:t>
            </a:r>
            <a:r>
              <a:rPr lang="ru-RU" sz="3600" dirty="0"/>
              <a:t>вопросы, связанные со </a:t>
            </a:r>
            <a:r>
              <a:rPr lang="ru-RU" sz="3600" dirty="0" smtClean="0"/>
              <a:t>структурно-вещественным комп-</a:t>
            </a:r>
            <a:r>
              <a:rPr lang="ru-RU" sz="3600" dirty="0" err="1" smtClean="0"/>
              <a:t>лексом</a:t>
            </a:r>
            <a:r>
              <a:rPr lang="ru-RU" sz="3600" dirty="0" smtClean="0"/>
              <a:t>.</a:t>
            </a: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1124744"/>
            <a:ext cx="8373616" cy="43891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/>
              <a:t>	</a:t>
            </a:r>
            <a:r>
              <a:rPr lang="ru-RU" sz="3600" dirty="0" smtClean="0"/>
              <a:t>Геодинамика </a:t>
            </a:r>
            <a:r>
              <a:rPr lang="ru-RU" sz="3600" dirty="0"/>
              <a:t>лежит в основе тектоники литосферных плит. Нелинейная геодинамика изучает явления и процессы, связанные как с нерегулярными, хаотическими и другими импульсами в земных глубинах, так и с воздействиями внеземных факторов (движение комет, падение метеоритов и др</a:t>
            </a:r>
            <a:r>
              <a:rPr lang="ru-RU" sz="3600" dirty="0" smtClean="0"/>
              <a:t>.).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057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24744"/>
            <a:ext cx="8640960" cy="4893176"/>
          </a:xfrm>
        </p:spPr>
        <p:txBody>
          <a:bodyPr>
            <a:noAutofit/>
          </a:bodyPr>
          <a:lstStyle/>
          <a:p>
            <a:pPr marL="273050" indent="-4763" algn="just">
              <a:buNone/>
            </a:pPr>
            <a:r>
              <a:rPr lang="ru-RU" sz="3400" dirty="0" smtClean="0"/>
              <a:t>		Геодинамика – научная дисциплина о динамических процессах, происходящих в системе «планета Земля», и о силовых полях, обуславливающих эти процессы. Основная теоретическая задача геодинамики состоит в том, чтобы, зная силовые поля, определить характер динамических процессов, происходящих под их воздействием, в теле, литосфере и атмосфере Земли.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 smtClean="0"/>
              <a:t>	Геодинамика</a:t>
            </a:r>
            <a:r>
              <a:rPr lang="ru-RU" sz="3600" dirty="0"/>
              <a:t>, изучая динамику Земли, отчасти решает задачу определения характера силовых полей и изменений их во времени</a:t>
            </a:r>
            <a:r>
              <a:rPr lang="ru-RU" sz="3600" dirty="0" smtClean="0"/>
              <a:t>.</a:t>
            </a:r>
            <a:r>
              <a:rPr lang="ru-RU" sz="3600" dirty="0"/>
              <a:t> Геодинамика как самостоятельная научная дисциплина развивается на стыке астрометрии, геодезии, геологии, геофизики, океанологии и других наук о Земле. </a:t>
            </a:r>
          </a:p>
        </p:txBody>
      </p:sp>
    </p:spTree>
    <p:extLst>
      <p:ext uri="{BB962C8B-B14F-4D97-AF65-F5344CB8AC3E}">
        <p14:creationId xmlns:p14="http://schemas.microsoft.com/office/powerpoint/2010/main" val="115282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748464" cy="5976664"/>
          </a:xfrm>
        </p:spPr>
        <p:txBody>
          <a:bodyPr>
            <a:normAutofit/>
          </a:bodyPr>
          <a:lstStyle/>
          <a:p>
            <a:pPr marL="273050" indent="-4763" algn="just">
              <a:buNone/>
            </a:pPr>
            <a:r>
              <a:rPr lang="ru-RU" dirty="0" smtClean="0"/>
              <a:t>		</a:t>
            </a:r>
            <a:r>
              <a:rPr lang="ru-RU" sz="3200" dirty="0" smtClean="0"/>
              <a:t>Последнее время в геодинамике начинается использование высокоточной GPS-аппаратуры как наиболее приемлемого решения задачи о привязке результатов измерений к единой глобальной системе координат</a:t>
            </a:r>
            <a:r>
              <a:rPr lang="ru-RU" sz="3200" dirty="0"/>
              <a:t>. На протяжении уже нескольких десятилетий исследуются вопросы, связанные с изучением смещений и деформаций горных пород</a:t>
            </a:r>
            <a:r>
              <a:rPr lang="ru-RU" sz="3200" dirty="0" smtClean="0"/>
              <a:t>, как </a:t>
            </a:r>
            <a:r>
              <a:rPr lang="ru-RU" sz="3200" dirty="0" err="1" smtClean="0"/>
              <a:t>естест</a:t>
            </a:r>
            <a:r>
              <a:rPr lang="ru-RU" sz="3200" dirty="0" smtClean="0"/>
              <a:t>-венной </a:t>
            </a:r>
            <a:r>
              <a:rPr lang="ru-RU" sz="3200" dirty="0"/>
              <a:t>природы, так и возникающих  при открытой и подземной разработке полезных ископаемых.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geodinamika.ru/_userfiles/images/News/2012/12_2012/13122012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58974"/>
            <a:ext cx="5715000" cy="4286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5786100"/>
            <a:ext cx="7668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Использование </a:t>
            </a:r>
            <a:r>
              <a:rPr lang="en-US" sz="2800" dirty="0" smtClean="0"/>
              <a:t>GPS-</a:t>
            </a:r>
            <a:r>
              <a:rPr lang="ru-RU" sz="2800" dirty="0" smtClean="0"/>
              <a:t>системы в геодинамике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769152" cy="3600400"/>
          </a:xfrm>
        </p:spPr>
        <p:txBody>
          <a:bodyPr>
            <a:noAutofit/>
          </a:bodyPr>
          <a:lstStyle/>
          <a:p>
            <a:pPr marL="273050" indent="-4763" algn="just">
              <a:buNone/>
            </a:pPr>
            <a:r>
              <a:rPr lang="en-US" sz="2800" dirty="0" smtClean="0"/>
              <a:t>		</a:t>
            </a:r>
            <a:r>
              <a:rPr lang="ru-RU" sz="3600" dirty="0" smtClean="0"/>
              <a:t> В последние несколько лет наряду с традиционными геодезическими наблюдениями используются методы спутниковой геодезии. </a:t>
            </a:r>
            <a:endParaRPr lang="ru-RU" sz="3600" dirty="0" smtClean="0"/>
          </a:p>
          <a:p>
            <a:pPr marL="273050" indent="712788" algn="just">
              <a:buNone/>
            </a:pPr>
            <a:r>
              <a:rPr lang="ru-RU" sz="3600" dirty="0" smtClean="0"/>
              <a:t>Комбинирование </a:t>
            </a:r>
            <a:r>
              <a:rPr lang="ru-RU" sz="3600" dirty="0" smtClean="0"/>
              <a:t>традиционных наземных и спутниковых измерений позволяет достаточно успешно решать поставленные задачи. </a:t>
            </a:r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 marL="273050" indent="-4763" algn="just"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554</TotalTime>
  <Words>329</Words>
  <Application>Microsoft Office PowerPoint</Application>
  <PresentationFormat>Экран (4:3)</PresentationFormat>
  <Paragraphs>96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Поток</vt:lpstr>
      <vt:lpstr>Слайд-лекция  по дисциплине: «Геодезические исследования геодинамических процессов»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Земной эллипсоид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Вика</cp:lastModifiedBy>
  <cp:revision>65</cp:revision>
  <dcterms:created xsi:type="dcterms:W3CDTF">2012-10-20T08:53:52Z</dcterms:created>
  <dcterms:modified xsi:type="dcterms:W3CDTF">2015-01-26T04:22:10Z</dcterms:modified>
</cp:coreProperties>
</file>