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Default Extension="jpg" ContentType="image/jpeg"/>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2" r:id="rId3"/>
    <p:sldId id="264" r:id="rId4"/>
    <p:sldId id="257" r:id="rId5"/>
    <p:sldId id="259" r:id="rId6"/>
    <p:sldId id="260" r:id="rId7"/>
    <p:sldId id="261" r:id="rId8"/>
    <p:sldId id="262" r:id="rId9"/>
    <p:sldId id="263" r:id="rId10"/>
    <p:sldId id="265" r:id="rId11"/>
    <p:sldId id="266" r:id="rId12"/>
    <p:sldId id="267" r:id="rId13"/>
    <p:sldId id="268" r:id="rId14"/>
    <p:sldId id="269" r:id="rId15"/>
    <p:sldId id="273" r:id="rId16"/>
    <p:sldId id="271" r:id="rId17"/>
    <p:sldId id="270"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E020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868" autoAdjust="0"/>
    <p:restoredTop sz="94660"/>
  </p:normalViewPr>
  <p:slideViewPr>
    <p:cSldViewPr snapToGrid="0">
      <p:cViewPr>
        <p:scale>
          <a:sx n="80" d="100"/>
          <a:sy n="80" d="100"/>
        </p:scale>
        <p:origin x="-42" y="-57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image" Target="../media/image3.jpg"/></Relationships>
</file>

<file path=ppt/diagrams/_rels/drawing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image" Target="../media/image10.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A4D00D-E9F6-48BF-855B-668308A74425}" type="doc">
      <dgm:prSet loTypeId="urn:microsoft.com/office/officeart/2005/8/layout/pList2#1" loCatId="list" qsTypeId="urn:microsoft.com/office/officeart/2005/8/quickstyle/simple1" qsCatId="simple" csTypeId="urn:microsoft.com/office/officeart/2005/8/colors/accent1_2" csCatId="accent1" phldr="1"/>
      <dgm:spPr/>
    </dgm:pt>
    <dgm:pt modelId="{1840ED78-35FA-4624-87E2-881C6CB235F3}">
      <dgm:prSet phldrT="[Текст]" custT="1"/>
      <dgm:spPr/>
      <dgm:t>
        <a:bodyPr/>
        <a:lstStyle/>
        <a:p>
          <a:r>
            <a:rPr lang="kk-KZ" sz="2600" dirty="0" smtClean="0">
              <a:latin typeface="+mn-lt"/>
            </a:rPr>
            <a:t>Ақпараттың ашылуы (жасырын-дылығының жоғалуы)</a:t>
          </a:r>
          <a:endParaRPr lang="ru-RU" sz="2600" dirty="0">
            <a:latin typeface="+mn-lt"/>
          </a:endParaRPr>
        </a:p>
      </dgm:t>
    </dgm:pt>
    <dgm:pt modelId="{5370DBFD-1FF3-4F43-9B94-A31635B99A46}" type="parTrans" cxnId="{29F30500-74B2-4440-A701-1D70FCD75B4E}">
      <dgm:prSet/>
      <dgm:spPr/>
      <dgm:t>
        <a:bodyPr/>
        <a:lstStyle/>
        <a:p>
          <a:endParaRPr lang="ru-RU" sz="2600">
            <a:latin typeface="+mn-lt"/>
          </a:endParaRPr>
        </a:p>
      </dgm:t>
    </dgm:pt>
    <dgm:pt modelId="{4F2E46B6-08E9-40B0-9994-588FB3841F53}" type="sibTrans" cxnId="{29F30500-74B2-4440-A701-1D70FCD75B4E}">
      <dgm:prSet/>
      <dgm:spPr/>
      <dgm:t>
        <a:bodyPr/>
        <a:lstStyle/>
        <a:p>
          <a:endParaRPr lang="ru-RU" sz="2600">
            <a:latin typeface="+mn-lt"/>
          </a:endParaRPr>
        </a:p>
      </dgm:t>
    </dgm:pt>
    <dgm:pt modelId="{928461C4-12AE-49E1-B939-A3D34A390824}">
      <dgm:prSet phldrT="[Текст]" custT="1"/>
      <dgm:spPr/>
      <dgm:t>
        <a:bodyPr/>
        <a:lstStyle/>
        <a:p>
          <a:r>
            <a:rPr lang="kk-KZ" sz="2600" dirty="0" smtClean="0">
              <a:latin typeface="+mn-lt"/>
            </a:rPr>
            <a:t>Авторизация-сыз өзгертуі (тұтастықтың жойылуы) </a:t>
          </a:r>
          <a:endParaRPr lang="ru-RU" sz="2600" dirty="0">
            <a:latin typeface="+mn-lt"/>
          </a:endParaRPr>
        </a:p>
      </dgm:t>
    </dgm:pt>
    <dgm:pt modelId="{875129C3-88AB-4BFA-B7FA-97287892976F}" type="parTrans" cxnId="{E51CFB07-F5D4-4D6D-9675-88609CC5498F}">
      <dgm:prSet/>
      <dgm:spPr/>
      <dgm:t>
        <a:bodyPr/>
        <a:lstStyle/>
        <a:p>
          <a:endParaRPr lang="ru-RU" sz="2600">
            <a:latin typeface="+mn-lt"/>
          </a:endParaRPr>
        </a:p>
      </dgm:t>
    </dgm:pt>
    <dgm:pt modelId="{4CE91A1D-5D0F-4369-9E74-B00471B541C6}" type="sibTrans" cxnId="{E51CFB07-F5D4-4D6D-9675-88609CC5498F}">
      <dgm:prSet/>
      <dgm:spPr/>
      <dgm:t>
        <a:bodyPr/>
        <a:lstStyle/>
        <a:p>
          <a:endParaRPr lang="ru-RU" sz="2600">
            <a:latin typeface="+mn-lt"/>
          </a:endParaRPr>
        </a:p>
      </dgm:t>
    </dgm:pt>
    <dgm:pt modelId="{FCD48433-68E4-43D7-A162-63754AC4C32C}">
      <dgm:prSet phldrT="[Текст]" custT="1"/>
      <dgm:spPr/>
      <dgm:t>
        <a:bodyPr/>
        <a:lstStyle/>
        <a:p>
          <a:r>
            <a:rPr lang="kk-KZ" sz="2600" dirty="0" smtClean="0">
              <a:latin typeface="+mn-lt"/>
            </a:rPr>
            <a:t>Құндылықтарға авторизация-сыз қол жетімділікті жоғалту (қол жетімділік) </a:t>
          </a:r>
          <a:endParaRPr lang="ru-RU" sz="2600" dirty="0">
            <a:latin typeface="+mn-lt"/>
          </a:endParaRPr>
        </a:p>
      </dgm:t>
    </dgm:pt>
    <dgm:pt modelId="{803D5F1D-75B0-4BA6-B0AC-6E1CB00535FD}" type="parTrans" cxnId="{701E5569-044B-4236-A5AF-C569FC41F57E}">
      <dgm:prSet/>
      <dgm:spPr/>
      <dgm:t>
        <a:bodyPr/>
        <a:lstStyle/>
        <a:p>
          <a:endParaRPr lang="ru-RU" sz="2600">
            <a:latin typeface="+mn-lt"/>
          </a:endParaRPr>
        </a:p>
      </dgm:t>
    </dgm:pt>
    <dgm:pt modelId="{6824061C-3A49-4105-AA6E-B1B0D6CE640D}" type="sibTrans" cxnId="{701E5569-044B-4236-A5AF-C569FC41F57E}">
      <dgm:prSet/>
      <dgm:spPr/>
      <dgm:t>
        <a:bodyPr/>
        <a:lstStyle/>
        <a:p>
          <a:endParaRPr lang="ru-RU" sz="2600">
            <a:latin typeface="+mn-lt"/>
          </a:endParaRPr>
        </a:p>
      </dgm:t>
    </dgm:pt>
    <dgm:pt modelId="{4D10E821-EBC1-42E0-AD8B-D69544714F32}" type="pres">
      <dgm:prSet presAssocID="{ABA4D00D-E9F6-48BF-855B-668308A74425}" presName="Name0" presStyleCnt="0">
        <dgm:presLayoutVars>
          <dgm:dir/>
          <dgm:resizeHandles val="exact"/>
        </dgm:presLayoutVars>
      </dgm:prSet>
      <dgm:spPr/>
    </dgm:pt>
    <dgm:pt modelId="{5B2F4504-CD88-4834-9E8E-65154A27377D}" type="pres">
      <dgm:prSet presAssocID="{ABA4D00D-E9F6-48BF-855B-668308A74425}" presName="bkgdShp" presStyleLbl="alignAccFollowNode1" presStyleIdx="0" presStyleCnt="1"/>
      <dgm:spPr/>
    </dgm:pt>
    <dgm:pt modelId="{1E67D005-F69B-4A5A-882D-7BAC2D048701}" type="pres">
      <dgm:prSet presAssocID="{ABA4D00D-E9F6-48BF-855B-668308A74425}" presName="linComp" presStyleCnt="0"/>
      <dgm:spPr/>
    </dgm:pt>
    <dgm:pt modelId="{3BF57E3D-C16A-4BD7-9964-212916E9224C}" type="pres">
      <dgm:prSet presAssocID="{1840ED78-35FA-4624-87E2-881C6CB235F3}" presName="compNode" presStyleCnt="0"/>
      <dgm:spPr/>
    </dgm:pt>
    <dgm:pt modelId="{896C73BC-607D-44DD-8296-453F595107F0}" type="pres">
      <dgm:prSet presAssocID="{1840ED78-35FA-4624-87E2-881C6CB235F3}" presName="node" presStyleLbl="node1" presStyleIdx="0" presStyleCnt="3">
        <dgm:presLayoutVars>
          <dgm:bulletEnabled val="1"/>
        </dgm:presLayoutVars>
      </dgm:prSet>
      <dgm:spPr/>
      <dgm:t>
        <a:bodyPr/>
        <a:lstStyle/>
        <a:p>
          <a:endParaRPr lang="ru-RU"/>
        </a:p>
      </dgm:t>
    </dgm:pt>
    <dgm:pt modelId="{33C52D41-B9B0-49B1-B210-B5417814B1C8}" type="pres">
      <dgm:prSet presAssocID="{1840ED78-35FA-4624-87E2-881C6CB235F3}" presName="invisiNode" presStyleLbl="node1" presStyleIdx="0" presStyleCnt="3"/>
      <dgm:spPr/>
    </dgm:pt>
    <dgm:pt modelId="{C78D7566-50CE-4D21-8611-5612F9AEE93E}" type="pres">
      <dgm:prSet presAssocID="{1840ED78-35FA-4624-87E2-881C6CB235F3}"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a:stretch>
        </a:blipFill>
      </dgm:spPr>
    </dgm:pt>
    <dgm:pt modelId="{0F2D38D5-0A51-498B-8DC5-83B63098792D}" type="pres">
      <dgm:prSet presAssocID="{4F2E46B6-08E9-40B0-9994-588FB3841F53}" presName="sibTrans" presStyleLbl="sibTrans2D1" presStyleIdx="0" presStyleCnt="0"/>
      <dgm:spPr/>
      <dgm:t>
        <a:bodyPr/>
        <a:lstStyle/>
        <a:p>
          <a:endParaRPr lang="ru-RU"/>
        </a:p>
      </dgm:t>
    </dgm:pt>
    <dgm:pt modelId="{47C25046-B968-4E15-B379-617AC45B1231}" type="pres">
      <dgm:prSet presAssocID="{928461C4-12AE-49E1-B939-A3D34A390824}" presName="compNode" presStyleCnt="0"/>
      <dgm:spPr/>
    </dgm:pt>
    <dgm:pt modelId="{BDAECD88-2734-432B-8415-D77596FEA3CE}" type="pres">
      <dgm:prSet presAssocID="{928461C4-12AE-49E1-B939-A3D34A390824}" presName="node" presStyleLbl="node1" presStyleIdx="1" presStyleCnt="3">
        <dgm:presLayoutVars>
          <dgm:bulletEnabled val="1"/>
        </dgm:presLayoutVars>
      </dgm:prSet>
      <dgm:spPr/>
      <dgm:t>
        <a:bodyPr/>
        <a:lstStyle/>
        <a:p>
          <a:endParaRPr lang="ru-RU"/>
        </a:p>
      </dgm:t>
    </dgm:pt>
    <dgm:pt modelId="{AAD342BF-17C5-4CE0-BC46-00B2AE2E3CD9}" type="pres">
      <dgm:prSet presAssocID="{928461C4-12AE-49E1-B939-A3D34A390824}" presName="invisiNode" presStyleLbl="node1" presStyleIdx="1" presStyleCnt="3"/>
      <dgm:spPr/>
    </dgm:pt>
    <dgm:pt modelId="{2561DBB8-1BF6-4091-8C5A-119EC4FC5649}" type="pres">
      <dgm:prSet presAssocID="{928461C4-12AE-49E1-B939-A3D34A390824}"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xmlns="" val="0"/>
              </a:ext>
            </a:extLst>
          </a:blip>
          <a:srcRect/>
          <a:stretch>
            <a:fillRect t="-30000" b="-30000"/>
          </a:stretch>
        </a:blipFill>
      </dgm:spPr>
    </dgm:pt>
    <dgm:pt modelId="{009FBBD2-A1CA-4373-BBF4-9FE133164A84}" type="pres">
      <dgm:prSet presAssocID="{4CE91A1D-5D0F-4369-9E74-B00471B541C6}" presName="sibTrans" presStyleLbl="sibTrans2D1" presStyleIdx="0" presStyleCnt="0"/>
      <dgm:spPr/>
      <dgm:t>
        <a:bodyPr/>
        <a:lstStyle/>
        <a:p>
          <a:endParaRPr lang="ru-RU"/>
        </a:p>
      </dgm:t>
    </dgm:pt>
    <dgm:pt modelId="{FA2D57D4-CA60-48B6-AE86-EFB78510485A}" type="pres">
      <dgm:prSet presAssocID="{FCD48433-68E4-43D7-A162-63754AC4C32C}" presName="compNode" presStyleCnt="0"/>
      <dgm:spPr/>
    </dgm:pt>
    <dgm:pt modelId="{AB8BC046-DD52-4EBE-8571-66E4B74AE59A}" type="pres">
      <dgm:prSet presAssocID="{FCD48433-68E4-43D7-A162-63754AC4C32C}" presName="node" presStyleLbl="node1" presStyleIdx="2" presStyleCnt="3">
        <dgm:presLayoutVars>
          <dgm:bulletEnabled val="1"/>
        </dgm:presLayoutVars>
      </dgm:prSet>
      <dgm:spPr/>
      <dgm:t>
        <a:bodyPr/>
        <a:lstStyle/>
        <a:p>
          <a:endParaRPr lang="ru-RU"/>
        </a:p>
      </dgm:t>
    </dgm:pt>
    <dgm:pt modelId="{EDB35CB9-720A-4A7E-8F28-A1454B3C29FE}" type="pres">
      <dgm:prSet presAssocID="{FCD48433-68E4-43D7-A162-63754AC4C32C}" presName="invisiNode" presStyleLbl="node1" presStyleIdx="2" presStyleCnt="3"/>
      <dgm:spPr/>
    </dgm:pt>
    <dgm:pt modelId="{000988BB-7ADB-4980-887B-77FD161402F1}" type="pres">
      <dgm:prSet presAssocID="{FCD48433-68E4-43D7-A162-63754AC4C32C}" presName="imagNode" presStyleLbl="fgImgPlace1" presStyleIdx="2"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t="-8000" b="-8000"/>
          </a:stretch>
        </a:blipFill>
      </dgm:spPr>
    </dgm:pt>
  </dgm:ptLst>
  <dgm:cxnLst>
    <dgm:cxn modelId="{89A7CBD8-EFE6-4589-83CB-25C574EF6B39}" type="presOf" srcId="{ABA4D00D-E9F6-48BF-855B-668308A74425}" destId="{4D10E821-EBC1-42E0-AD8B-D69544714F32}" srcOrd="0" destOrd="0" presId="urn:microsoft.com/office/officeart/2005/8/layout/pList2#1"/>
    <dgm:cxn modelId="{5E3FFA22-E2B7-4D4F-A41E-027A203118E1}" type="presOf" srcId="{4F2E46B6-08E9-40B0-9994-588FB3841F53}" destId="{0F2D38D5-0A51-498B-8DC5-83B63098792D}" srcOrd="0" destOrd="0" presId="urn:microsoft.com/office/officeart/2005/8/layout/pList2#1"/>
    <dgm:cxn modelId="{E7F724F4-DACB-424C-8A1C-9496874B860B}" type="presOf" srcId="{1840ED78-35FA-4624-87E2-881C6CB235F3}" destId="{896C73BC-607D-44DD-8296-453F595107F0}" srcOrd="0" destOrd="0" presId="urn:microsoft.com/office/officeart/2005/8/layout/pList2#1"/>
    <dgm:cxn modelId="{1477D6BE-99A2-4864-8C70-E9BCDC8A2FD9}" type="presOf" srcId="{FCD48433-68E4-43D7-A162-63754AC4C32C}" destId="{AB8BC046-DD52-4EBE-8571-66E4B74AE59A}" srcOrd="0" destOrd="0" presId="urn:microsoft.com/office/officeart/2005/8/layout/pList2#1"/>
    <dgm:cxn modelId="{51BDABA3-5CA9-4C7C-BBEB-C0AA93249139}" type="presOf" srcId="{928461C4-12AE-49E1-B939-A3D34A390824}" destId="{BDAECD88-2734-432B-8415-D77596FEA3CE}" srcOrd="0" destOrd="0" presId="urn:microsoft.com/office/officeart/2005/8/layout/pList2#1"/>
    <dgm:cxn modelId="{9ED54A32-7127-4518-81D5-1C6225D8F351}" type="presOf" srcId="{4CE91A1D-5D0F-4369-9E74-B00471B541C6}" destId="{009FBBD2-A1CA-4373-BBF4-9FE133164A84}" srcOrd="0" destOrd="0" presId="urn:microsoft.com/office/officeart/2005/8/layout/pList2#1"/>
    <dgm:cxn modelId="{E51CFB07-F5D4-4D6D-9675-88609CC5498F}" srcId="{ABA4D00D-E9F6-48BF-855B-668308A74425}" destId="{928461C4-12AE-49E1-B939-A3D34A390824}" srcOrd="1" destOrd="0" parTransId="{875129C3-88AB-4BFA-B7FA-97287892976F}" sibTransId="{4CE91A1D-5D0F-4369-9E74-B00471B541C6}"/>
    <dgm:cxn modelId="{29F30500-74B2-4440-A701-1D70FCD75B4E}" srcId="{ABA4D00D-E9F6-48BF-855B-668308A74425}" destId="{1840ED78-35FA-4624-87E2-881C6CB235F3}" srcOrd="0" destOrd="0" parTransId="{5370DBFD-1FF3-4F43-9B94-A31635B99A46}" sibTransId="{4F2E46B6-08E9-40B0-9994-588FB3841F53}"/>
    <dgm:cxn modelId="{701E5569-044B-4236-A5AF-C569FC41F57E}" srcId="{ABA4D00D-E9F6-48BF-855B-668308A74425}" destId="{FCD48433-68E4-43D7-A162-63754AC4C32C}" srcOrd="2" destOrd="0" parTransId="{803D5F1D-75B0-4BA6-B0AC-6E1CB00535FD}" sibTransId="{6824061C-3A49-4105-AA6E-B1B0D6CE640D}"/>
    <dgm:cxn modelId="{CB765B0F-4430-4763-86F4-1FBC60FDC487}" type="presParOf" srcId="{4D10E821-EBC1-42E0-AD8B-D69544714F32}" destId="{5B2F4504-CD88-4834-9E8E-65154A27377D}" srcOrd="0" destOrd="0" presId="urn:microsoft.com/office/officeart/2005/8/layout/pList2#1"/>
    <dgm:cxn modelId="{2CB0823B-C294-4938-9D82-FB92AF7F0D2C}" type="presParOf" srcId="{4D10E821-EBC1-42E0-AD8B-D69544714F32}" destId="{1E67D005-F69B-4A5A-882D-7BAC2D048701}" srcOrd="1" destOrd="0" presId="urn:microsoft.com/office/officeart/2005/8/layout/pList2#1"/>
    <dgm:cxn modelId="{7AE8F903-C86F-4BD4-A2AD-F6F73B963A48}" type="presParOf" srcId="{1E67D005-F69B-4A5A-882D-7BAC2D048701}" destId="{3BF57E3D-C16A-4BD7-9964-212916E9224C}" srcOrd="0" destOrd="0" presId="urn:microsoft.com/office/officeart/2005/8/layout/pList2#1"/>
    <dgm:cxn modelId="{2A2E6380-033F-4D53-AB56-04B07D3D849B}" type="presParOf" srcId="{3BF57E3D-C16A-4BD7-9964-212916E9224C}" destId="{896C73BC-607D-44DD-8296-453F595107F0}" srcOrd="0" destOrd="0" presId="urn:microsoft.com/office/officeart/2005/8/layout/pList2#1"/>
    <dgm:cxn modelId="{01539604-1D21-4D81-A6D4-13CFD1C83359}" type="presParOf" srcId="{3BF57E3D-C16A-4BD7-9964-212916E9224C}" destId="{33C52D41-B9B0-49B1-B210-B5417814B1C8}" srcOrd="1" destOrd="0" presId="urn:microsoft.com/office/officeart/2005/8/layout/pList2#1"/>
    <dgm:cxn modelId="{5EA5AF0E-1A19-4B28-B012-1CD8BDCA1912}" type="presParOf" srcId="{3BF57E3D-C16A-4BD7-9964-212916E9224C}" destId="{C78D7566-50CE-4D21-8611-5612F9AEE93E}" srcOrd="2" destOrd="0" presId="urn:microsoft.com/office/officeart/2005/8/layout/pList2#1"/>
    <dgm:cxn modelId="{589A187A-D460-4CB3-8B58-6CFF917794BB}" type="presParOf" srcId="{1E67D005-F69B-4A5A-882D-7BAC2D048701}" destId="{0F2D38D5-0A51-498B-8DC5-83B63098792D}" srcOrd="1" destOrd="0" presId="urn:microsoft.com/office/officeart/2005/8/layout/pList2#1"/>
    <dgm:cxn modelId="{F7C4F9BB-3DBD-4716-B7DE-3582729B4C9B}" type="presParOf" srcId="{1E67D005-F69B-4A5A-882D-7BAC2D048701}" destId="{47C25046-B968-4E15-B379-617AC45B1231}" srcOrd="2" destOrd="0" presId="urn:microsoft.com/office/officeart/2005/8/layout/pList2#1"/>
    <dgm:cxn modelId="{F81B6559-62B0-48B0-A2F8-DFCBE4EEABAB}" type="presParOf" srcId="{47C25046-B968-4E15-B379-617AC45B1231}" destId="{BDAECD88-2734-432B-8415-D77596FEA3CE}" srcOrd="0" destOrd="0" presId="urn:microsoft.com/office/officeart/2005/8/layout/pList2#1"/>
    <dgm:cxn modelId="{F99DE01B-5D60-4EDD-9645-44DFA99D6732}" type="presParOf" srcId="{47C25046-B968-4E15-B379-617AC45B1231}" destId="{AAD342BF-17C5-4CE0-BC46-00B2AE2E3CD9}" srcOrd="1" destOrd="0" presId="urn:microsoft.com/office/officeart/2005/8/layout/pList2#1"/>
    <dgm:cxn modelId="{6C615F68-536D-4F73-9781-D1A3AEFEED68}" type="presParOf" srcId="{47C25046-B968-4E15-B379-617AC45B1231}" destId="{2561DBB8-1BF6-4091-8C5A-119EC4FC5649}" srcOrd="2" destOrd="0" presId="urn:microsoft.com/office/officeart/2005/8/layout/pList2#1"/>
    <dgm:cxn modelId="{959A9457-5518-48E3-8D98-3DF09E1756DB}" type="presParOf" srcId="{1E67D005-F69B-4A5A-882D-7BAC2D048701}" destId="{009FBBD2-A1CA-4373-BBF4-9FE133164A84}" srcOrd="3" destOrd="0" presId="urn:microsoft.com/office/officeart/2005/8/layout/pList2#1"/>
    <dgm:cxn modelId="{26C55FA6-46DD-4A69-BCE2-297F4DF7D303}" type="presParOf" srcId="{1E67D005-F69B-4A5A-882D-7BAC2D048701}" destId="{FA2D57D4-CA60-48B6-AE86-EFB78510485A}" srcOrd="4" destOrd="0" presId="urn:microsoft.com/office/officeart/2005/8/layout/pList2#1"/>
    <dgm:cxn modelId="{B2984765-5F6F-4AB4-A2F0-485A5AC203B1}" type="presParOf" srcId="{FA2D57D4-CA60-48B6-AE86-EFB78510485A}" destId="{AB8BC046-DD52-4EBE-8571-66E4B74AE59A}" srcOrd="0" destOrd="0" presId="urn:microsoft.com/office/officeart/2005/8/layout/pList2#1"/>
    <dgm:cxn modelId="{866E3566-6890-4F6E-9CB1-E201186E09AC}" type="presParOf" srcId="{FA2D57D4-CA60-48B6-AE86-EFB78510485A}" destId="{EDB35CB9-720A-4A7E-8F28-A1454B3C29FE}" srcOrd="1" destOrd="0" presId="urn:microsoft.com/office/officeart/2005/8/layout/pList2#1"/>
    <dgm:cxn modelId="{8ED7AADE-5EE9-421F-B79E-69B975341865}" type="presParOf" srcId="{FA2D57D4-CA60-48B6-AE86-EFB78510485A}" destId="{000988BB-7ADB-4980-887B-77FD161402F1}" srcOrd="2" destOrd="0" presId="urn:microsoft.com/office/officeart/2005/8/layout/pList2#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6E7FAD-4C07-4ECB-B75A-28217BC387AE}"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ru-RU"/>
        </a:p>
      </dgm:t>
    </dgm:pt>
    <dgm:pt modelId="{D8B8326D-3698-4E39-B45D-FF6EAF4AE3EF}">
      <dgm:prSet phldrT="[Текст]" custT="1"/>
      <dgm:spPr/>
      <dgm:t>
        <a:bodyPr/>
        <a:lstStyle/>
        <a:p>
          <a:pPr algn="just"/>
          <a:r>
            <a:rPr lang="kk-KZ" sz="1900" b="1" i="1" dirty="0" smtClean="0">
              <a:solidFill>
                <a:srgbClr val="8E0202"/>
              </a:solidFill>
              <a:latin typeface="+mn-lt"/>
            </a:rPr>
            <a:t>Осалдық</a:t>
          </a:r>
          <a:r>
            <a:rPr lang="kk-KZ" sz="1900" dirty="0" smtClean="0">
              <a:latin typeface="+mn-lt"/>
            </a:rPr>
            <a:t>–жүйе ішіндегі шабуыл жасауға қолайлы, шабуылға төзімсіз жер.</a:t>
          </a:r>
          <a:endParaRPr lang="ru-RU" sz="1900" dirty="0">
            <a:latin typeface="+mn-lt"/>
          </a:endParaRPr>
        </a:p>
      </dgm:t>
    </dgm:pt>
    <dgm:pt modelId="{07DCA9B4-A715-41B7-BDA7-FEFF9205B0D5}" type="parTrans" cxnId="{72BC6107-2FC8-4566-A12D-D5599B0CA86F}">
      <dgm:prSet/>
      <dgm:spPr/>
      <dgm:t>
        <a:bodyPr/>
        <a:lstStyle/>
        <a:p>
          <a:pPr algn="just"/>
          <a:endParaRPr lang="ru-RU" sz="1900">
            <a:solidFill>
              <a:schemeClr val="bg1"/>
            </a:solidFill>
            <a:latin typeface="+mn-lt"/>
          </a:endParaRPr>
        </a:p>
      </dgm:t>
    </dgm:pt>
    <dgm:pt modelId="{7C6CE364-D1CA-4748-A716-5D8ADEB7495B}" type="sibTrans" cxnId="{72BC6107-2FC8-4566-A12D-D5599B0CA86F}">
      <dgm:prSet/>
      <dgm:spPr/>
      <dgm:t>
        <a:bodyPr/>
        <a:lstStyle/>
        <a:p>
          <a:pPr algn="just"/>
          <a:endParaRPr lang="ru-RU" sz="1900">
            <a:solidFill>
              <a:schemeClr val="bg1"/>
            </a:solidFill>
            <a:latin typeface="+mn-lt"/>
          </a:endParaRPr>
        </a:p>
      </dgm:t>
    </dgm:pt>
    <dgm:pt modelId="{F8D090FD-F629-4200-8A2C-BC07831D43D6}">
      <dgm:prSet phldrT="[Текст]" custT="1"/>
      <dgm:spPr/>
      <dgm:t>
        <a:bodyPr/>
        <a:lstStyle/>
        <a:p>
          <a:pPr algn="just"/>
          <a:r>
            <a:rPr lang="kk-KZ" sz="1900" b="1" i="1" dirty="0" smtClean="0">
              <a:solidFill>
                <a:srgbClr val="8E0202"/>
              </a:solidFill>
              <a:latin typeface="+mn-lt"/>
            </a:rPr>
            <a:t>Тәуекел </a:t>
          </a:r>
          <a:r>
            <a:rPr lang="kk-KZ" sz="1900" dirty="0" smtClean="0">
              <a:latin typeface="+mn-lt"/>
            </a:rPr>
            <a:t>–нақты осалдықты пайдаланып нақты шабуыл жасалады деген ықтималдық. Осының бәрін ескере келе, әрбір мекеме өзінің қаншалықты тәуекелде екенін шешу керек. Бұл шешім мекемемен қабылданған қауіпсіздік саясаты ішінде орын табу қажет.</a:t>
          </a:r>
          <a:endParaRPr lang="ru-RU" sz="1900" dirty="0">
            <a:latin typeface="+mn-lt"/>
          </a:endParaRPr>
        </a:p>
      </dgm:t>
    </dgm:pt>
    <dgm:pt modelId="{6F679804-A83D-437A-9B41-23ECB75A9463}" type="parTrans" cxnId="{5CF2DEF1-A8FC-4DFF-BE37-063209D1B7FF}">
      <dgm:prSet/>
      <dgm:spPr/>
      <dgm:t>
        <a:bodyPr/>
        <a:lstStyle/>
        <a:p>
          <a:pPr algn="just"/>
          <a:endParaRPr lang="ru-RU" sz="1900">
            <a:solidFill>
              <a:schemeClr val="bg1"/>
            </a:solidFill>
            <a:latin typeface="+mn-lt"/>
          </a:endParaRPr>
        </a:p>
      </dgm:t>
    </dgm:pt>
    <dgm:pt modelId="{C1451F05-7875-4A19-BBCE-CE92BEDE2AEE}" type="sibTrans" cxnId="{5CF2DEF1-A8FC-4DFF-BE37-063209D1B7FF}">
      <dgm:prSet/>
      <dgm:spPr/>
      <dgm:t>
        <a:bodyPr/>
        <a:lstStyle/>
        <a:p>
          <a:pPr algn="just"/>
          <a:endParaRPr lang="ru-RU" sz="1900">
            <a:solidFill>
              <a:schemeClr val="bg1"/>
            </a:solidFill>
            <a:latin typeface="+mn-lt"/>
          </a:endParaRPr>
        </a:p>
      </dgm:t>
    </dgm:pt>
    <dgm:pt modelId="{89B8E1D8-480F-4B93-8684-BF2FD8F0D68E}">
      <dgm:prSet phldrT="[Текст]" custT="1"/>
      <dgm:spPr/>
      <dgm:t>
        <a:bodyPr/>
        <a:lstStyle/>
        <a:p>
          <a:pPr algn="just"/>
          <a:r>
            <a:rPr lang="kk-KZ" sz="1900" b="1" i="1" dirty="0" smtClean="0">
              <a:solidFill>
                <a:srgbClr val="8E0202"/>
              </a:solidFill>
              <a:latin typeface="+mn-lt"/>
            </a:rPr>
            <a:t>Қауіпсіздік саясаты </a:t>
          </a:r>
          <a:r>
            <a:rPr lang="kk-KZ" sz="1900" dirty="0" smtClean="0">
              <a:latin typeface="+mn-lt"/>
            </a:rPr>
            <a:t>– ақпараттық құндылықтар қалай өңделетінін, қорғалатынын және  мекеме ішіндегі ақпараттық жүйелер арасында таратылатынын анықтайтын ережелер, директивалар және қабілеттер; қауіпсіздік сервистерін қолдануға берілетін критерийлер жиынтығы.</a:t>
          </a:r>
          <a:endParaRPr lang="ru-RU" sz="1900" dirty="0">
            <a:latin typeface="+mn-lt"/>
          </a:endParaRPr>
        </a:p>
      </dgm:t>
    </dgm:pt>
    <dgm:pt modelId="{D77313FA-E88B-453C-9ACB-7171AC994B41}" type="parTrans" cxnId="{7A3AE1D5-0C20-4D1C-9850-7FD65C9ADF28}">
      <dgm:prSet/>
      <dgm:spPr/>
      <dgm:t>
        <a:bodyPr/>
        <a:lstStyle/>
        <a:p>
          <a:pPr algn="just"/>
          <a:endParaRPr lang="ru-RU" sz="1900">
            <a:solidFill>
              <a:schemeClr val="bg1"/>
            </a:solidFill>
            <a:latin typeface="+mn-lt"/>
          </a:endParaRPr>
        </a:p>
      </dgm:t>
    </dgm:pt>
    <dgm:pt modelId="{FC8C9BB4-CE0B-4E99-9A24-0222406D2B3F}" type="sibTrans" cxnId="{7A3AE1D5-0C20-4D1C-9850-7FD65C9ADF28}">
      <dgm:prSet/>
      <dgm:spPr/>
      <dgm:t>
        <a:bodyPr/>
        <a:lstStyle/>
        <a:p>
          <a:pPr algn="just"/>
          <a:endParaRPr lang="ru-RU" sz="1900">
            <a:solidFill>
              <a:schemeClr val="bg1"/>
            </a:solidFill>
            <a:latin typeface="+mn-lt"/>
          </a:endParaRPr>
        </a:p>
      </dgm:t>
    </dgm:pt>
    <dgm:pt modelId="{71627EFE-6916-480C-9C5D-1334F740D68E}">
      <dgm:prSet phldrT="[Текст]" custT="1"/>
      <dgm:spPr/>
      <dgm:t>
        <a:bodyPr/>
        <a:lstStyle/>
        <a:p>
          <a:pPr algn="just"/>
          <a:r>
            <a:rPr lang="kk-KZ" sz="1900" b="1" i="1" dirty="0" smtClean="0">
              <a:solidFill>
                <a:srgbClr val="8E0202"/>
              </a:solidFill>
              <a:latin typeface="+mn-lt"/>
            </a:rPr>
            <a:t>Шабуыл </a:t>
          </a:r>
          <a:r>
            <a:rPr lang="kk-KZ" sz="1900" dirty="0" smtClean="0">
              <a:solidFill>
                <a:schemeClr val="bg1"/>
              </a:solidFill>
              <a:latin typeface="+mn-lt"/>
            </a:rPr>
            <a:t>– Ақпараттық </a:t>
          </a:r>
          <a:r>
            <a:rPr lang="kk-KZ" sz="1900" dirty="0" smtClean="0">
              <a:latin typeface="+mn-lt"/>
            </a:rPr>
            <a:t>жүйенің қауіпсіздігін бұзатын кез-келген іс-әрекет. Басқаша айтқанда осалдықтарды қолдана отырып, қауіпсіздік саясатынының бұзылуына әкеп соғатын іс-әрекеттер немесе бір-бірімен байланысқан іс-әрекеттер тізбегі.</a:t>
          </a:r>
          <a:endParaRPr lang="ru-RU" sz="1900" dirty="0">
            <a:latin typeface="+mn-lt"/>
          </a:endParaRPr>
        </a:p>
      </dgm:t>
    </dgm:pt>
    <dgm:pt modelId="{3CE98D89-772C-42E2-AECC-CCD3C6621976}" type="parTrans" cxnId="{90F4AFE1-8CA0-4B17-A755-A15A36B3D581}">
      <dgm:prSet/>
      <dgm:spPr/>
      <dgm:t>
        <a:bodyPr/>
        <a:lstStyle/>
        <a:p>
          <a:pPr algn="just"/>
          <a:endParaRPr lang="ru-RU" sz="1900">
            <a:solidFill>
              <a:schemeClr val="bg1"/>
            </a:solidFill>
            <a:latin typeface="+mn-lt"/>
          </a:endParaRPr>
        </a:p>
      </dgm:t>
    </dgm:pt>
    <dgm:pt modelId="{A17D6B68-D376-496C-8389-61C91CA56DBD}" type="sibTrans" cxnId="{90F4AFE1-8CA0-4B17-A755-A15A36B3D581}">
      <dgm:prSet/>
      <dgm:spPr/>
      <dgm:t>
        <a:bodyPr/>
        <a:lstStyle/>
        <a:p>
          <a:pPr algn="just"/>
          <a:endParaRPr lang="ru-RU" sz="1900">
            <a:solidFill>
              <a:schemeClr val="bg1"/>
            </a:solidFill>
            <a:latin typeface="+mn-lt"/>
          </a:endParaRPr>
        </a:p>
      </dgm:t>
    </dgm:pt>
    <dgm:pt modelId="{4E3EB91C-ED4C-49FF-B5A3-538EB7DECFCC}" type="pres">
      <dgm:prSet presAssocID="{AB6E7FAD-4C07-4ECB-B75A-28217BC387AE}" presName="Name0" presStyleCnt="0">
        <dgm:presLayoutVars>
          <dgm:chMax val="7"/>
          <dgm:chPref val="7"/>
          <dgm:dir/>
        </dgm:presLayoutVars>
      </dgm:prSet>
      <dgm:spPr/>
      <dgm:t>
        <a:bodyPr/>
        <a:lstStyle/>
        <a:p>
          <a:endParaRPr lang="ru-RU"/>
        </a:p>
      </dgm:t>
    </dgm:pt>
    <dgm:pt modelId="{41B83331-727B-43BB-B619-BB5A638C04C1}" type="pres">
      <dgm:prSet presAssocID="{AB6E7FAD-4C07-4ECB-B75A-28217BC387AE}" presName="Name1" presStyleCnt="0"/>
      <dgm:spPr/>
    </dgm:pt>
    <dgm:pt modelId="{CD9BF9BF-8137-4C59-B070-710F1C834055}" type="pres">
      <dgm:prSet presAssocID="{AB6E7FAD-4C07-4ECB-B75A-28217BC387AE}" presName="cycle" presStyleCnt="0"/>
      <dgm:spPr/>
    </dgm:pt>
    <dgm:pt modelId="{2804D566-CE8C-4A18-B758-0D98161942C2}" type="pres">
      <dgm:prSet presAssocID="{AB6E7FAD-4C07-4ECB-B75A-28217BC387AE}" presName="srcNode" presStyleLbl="node1" presStyleIdx="0" presStyleCnt="4"/>
      <dgm:spPr/>
    </dgm:pt>
    <dgm:pt modelId="{1F7CACF8-6FD3-4891-AC33-B05AA7A87460}" type="pres">
      <dgm:prSet presAssocID="{AB6E7FAD-4C07-4ECB-B75A-28217BC387AE}" presName="conn" presStyleLbl="parChTrans1D2" presStyleIdx="0" presStyleCnt="1"/>
      <dgm:spPr/>
      <dgm:t>
        <a:bodyPr/>
        <a:lstStyle/>
        <a:p>
          <a:endParaRPr lang="ru-RU"/>
        </a:p>
      </dgm:t>
    </dgm:pt>
    <dgm:pt modelId="{271BA22C-0C5B-4BB3-91A7-E534CA96E253}" type="pres">
      <dgm:prSet presAssocID="{AB6E7FAD-4C07-4ECB-B75A-28217BC387AE}" presName="extraNode" presStyleLbl="node1" presStyleIdx="0" presStyleCnt="4"/>
      <dgm:spPr/>
    </dgm:pt>
    <dgm:pt modelId="{9877AA76-05CF-468B-BE29-95538E954AE9}" type="pres">
      <dgm:prSet presAssocID="{AB6E7FAD-4C07-4ECB-B75A-28217BC387AE}" presName="dstNode" presStyleLbl="node1" presStyleIdx="0" presStyleCnt="4"/>
      <dgm:spPr/>
    </dgm:pt>
    <dgm:pt modelId="{0E91C27C-D672-4A5D-86BD-B2B5C68C334E}" type="pres">
      <dgm:prSet presAssocID="{D8B8326D-3698-4E39-B45D-FF6EAF4AE3EF}" presName="text_1" presStyleLbl="node1" presStyleIdx="0" presStyleCnt="4">
        <dgm:presLayoutVars>
          <dgm:bulletEnabled val="1"/>
        </dgm:presLayoutVars>
      </dgm:prSet>
      <dgm:spPr/>
      <dgm:t>
        <a:bodyPr/>
        <a:lstStyle/>
        <a:p>
          <a:endParaRPr lang="ru-RU"/>
        </a:p>
      </dgm:t>
    </dgm:pt>
    <dgm:pt modelId="{EFD67F47-34A8-45F3-AC36-84F9C25E9D66}" type="pres">
      <dgm:prSet presAssocID="{D8B8326D-3698-4E39-B45D-FF6EAF4AE3EF}" presName="accent_1" presStyleCnt="0"/>
      <dgm:spPr/>
    </dgm:pt>
    <dgm:pt modelId="{4273001B-BDF8-436C-AF51-889AFDEAF05D}" type="pres">
      <dgm:prSet presAssocID="{D8B8326D-3698-4E39-B45D-FF6EAF4AE3EF}" presName="accentRepeatNode" presStyleLbl="solidFgAcc1" presStyleIdx="0" presStyleCnt="4"/>
      <dgm:spPr/>
    </dgm:pt>
    <dgm:pt modelId="{1371A183-E6A3-480A-8355-67A2CDE71E71}" type="pres">
      <dgm:prSet presAssocID="{F8D090FD-F629-4200-8A2C-BC07831D43D6}" presName="text_2" presStyleLbl="node1" presStyleIdx="1" presStyleCnt="4">
        <dgm:presLayoutVars>
          <dgm:bulletEnabled val="1"/>
        </dgm:presLayoutVars>
      </dgm:prSet>
      <dgm:spPr/>
      <dgm:t>
        <a:bodyPr/>
        <a:lstStyle/>
        <a:p>
          <a:endParaRPr lang="ru-RU"/>
        </a:p>
      </dgm:t>
    </dgm:pt>
    <dgm:pt modelId="{1B0B7F68-D4E3-4384-9DA3-632CF4DB0C7C}" type="pres">
      <dgm:prSet presAssocID="{F8D090FD-F629-4200-8A2C-BC07831D43D6}" presName="accent_2" presStyleCnt="0"/>
      <dgm:spPr/>
    </dgm:pt>
    <dgm:pt modelId="{ACF6FA6B-7765-4EDD-8E96-707749FC5969}" type="pres">
      <dgm:prSet presAssocID="{F8D090FD-F629-4200-8A2C-BC07831D43D6}" presName="accentRepeatNode" presStyleLbl="solidFgAcc1" presStyleIdx="1" presStyleCnt="4"/>
      <dgm:spPr/>
    </dgm:pt>
    <dgm:pt modelId="{ECF931AA-6FAD-41E8-8775-75FE075B92D1}" type="pres">
      <dgm:prSet presAssocID="{89B8E1D8-480F-4B93-8684-BF2FD8F0D68E}" presName="text_3" presStyleLbl="node1" presStyleIdx="2" presStyleCnt="4" custScaleY="136464">
        <dgm:presLayoutVars>
          <dgm:bulletEnabled val="1"/>
        </dgm:presLayoutVars>
      </dgm:prSet>
      <dgm:spPr/>
      <dgm:t>
        <a:bodyPr/>
        <a:lstStyle/>
        <a:p>
          <a:endParaRPr lang="ru-RU"/>
        </a:p>
      </dgm:t>
    </dgm:pt>
    <dgm:pt modelId="{BC622453-3218-484D-BBD0-357D5AF606CC}" type="pres">
      <dgm:prSet presAssocID="{89B8E1D8-480F-4B93-8684-BF2FD8F0D68E}" presName="accent_3" presStyleCnt="0"/>
      <dgm:spPr/>
    </dgm:pt>
    <dgm:pt modelId="{F339C019-184C-4D05-AAF4-5C0B8431A30F}" type="pres">
      <dgm:prSet presAssocID="{89B8E1D8-480F-4B93-8684-BF2FD8F0D68E}" presName="accentRepeatNode" presStyleLbl="solidFgAcc1" presStyleIdx="2" presStyleCnt="4"/>
      <dgm:spPr/>
    </dgm:pt>
    <dgm:pt modelId="{9D334EDA-ACAC-4BD4-BD40-F290543F9AFA}" type="pres">
      <dgm:prSet presAssocID="{71627EFE-6916-480C-9C5D-1334F740D68E}" presName="text_4" presStyleLbl="node1" presStyleIdx="3" presStyleCnt="4">
        <dgm:presLayoutVars>
          <dgm:bulletEnabled val="1"/>
        </dgm:presLayoutVars>
      </dgm:prSet>
      <dgm:spPr/>
      <dgm:t>
        <a:bodyPr/>
        <a:lstStyle/>
        <a:p>
          <a:endParaRPr lang="ru-RU"/>
        </a:p>
      </dgm:t>
    </dgm:pt>
    <dgm:pt modelId="{9B2C35D5-5AF9-4BBF-ACFF-5C21E856013A}" type="pres">
      <dgm:prSet presAssocID="{71627EFE-6916-480C-9C5D-1334F740D68E}" presName="accent_4" presStyleCnt="0"/>
      <dgm:spPr/>
    </dgm:pt>
    <dgm:pt modelId="{83776096-5E69-4708-9925-2770B8572597}" type="pres">
      <dgm:prSet presAssocID="{71627EFE-6916-480C-9C5D-1334F740D68E}" presName="accentRepeatNode" presStyleLbl="solidFgAcc1" presStyleIdx="3" presStyleCnt="4"/>
      <dgm:spPr/>
    </dgm:pt>
  </dgm:ptLst>
  <dgm:cxnLst>
    <dgm:cxn modelId="{7A3AE1D5-0C20-4D1C-9850-7FD65C9ADF28}" srcId="{AB6E7FAD-4C07-4ECB-B75A-28217BC387AE}" destId="{89B8E1D8-480F-4B93-8684-BF2FD8F0D68E}" srcOrd="2" destOrd="0" parTransId="{D77313FA-E88B-453C-9ACB-7171AC994B41}" sibTransId="{FC8C9BB4-CE0B-4E99-9A24-0222406D2B3F}"/>
    <dgm:cxn modelId="{5CF2DEF1-A8FC-4DFF-BE37-063209D1B7FF}" srcId="{AB6E7FAD-4C07-4ECB-B75A-28217BC387AE}" destId="{F8D090FD-F629-4200-8A2C-BC07831D43D6}" srcOrd="1" destOrd="0" parTransId="{6F679804-A83D-437A-9B41-23ECB75A9463}" sibTransId="{C1451F05-7875-4A19-BBCE-CE92BEDE2AEE}"/>
    <dgm:cxn modelId="{90F4AFE1-8CA0-4B17-A755-A15A36B3D581}" srcId="{AB6E7FAD-4C07-4ECB-B75A-28217BC387AE}" destId="{71627EFE-6916-480C-9C5D-1334F740D68E}" srcOrd="3" destOrd="0" parTransId="{3CE98D89-772C-42E2-AECC-CCD3C6621976}" sibTransId="{A17D6B68-D376-496C-8389-61C91CA56DBD}"/>
    <dgm:cxn modelId="{96E82ACD-1699-4CC5-AFE0-2DD68CCCFD7E}" type="presOf" srcId="{7C6CE364-D1CA-4748-A716-5D8ADEB7495B}" destId="{1F7CACF8-6FD3-4891-AC33-B05AA7A87460}" srcOrd="0" destOrd="0" presId="urn:microsoft.com/office/officeart/2008/layout/VerticalCurvedList"/>
    <dgm:cxn modelId="{B877F0F8-E099-451B-9968-528E9E801C25}" type="presOf" srcId="{89B8E1D8-480F-4B93-8684-BF2FD8F0D68E}" destId="{ECF931AA-6FAD-41E8-8775-75FE075B92D1}" srcOrd="0" destOrd="0" presId="urn:microsoft.com/office/officeart/2008/layout/VerticalCurvedList"/>
    <dgm:cxn modelId="{8682E20C-9750-4B1A-A2FA-3977D1094597}" type="presOf" srcId="{F8D090FD-F629-4200-8A2C-BC07831D43D6}" destId="{1371A183-E6A3-480A-8355-67A2CDE71E71}" srcOrd="0" destOrd="0" presId="urn:microsoft.com/office/officeart/2008/layout/VerticalCurvedList"/>
    <dgm:cxn modelId="{D73B8190-C0D6-4FF5-BC86-014A3B467795}" type="presOf" srcId="{AB6E7FAD-4C07-4ECB-B75A-28217BC387AE}" destId="{4E3EB91C-ED4C-49FF-B5A3-538EB7DECFCC}" srcOrd="0" destOrd="0" presId="urn:microsoft.com/office/officeart/2008/layout/VerticalCurvedList"/>
    <dgm:cxn modelId="{72BC6107-2FC8-4566-A12D-D5599B0CA86F}" srcId="{AB6E7FAD-4C07-4ECB-B75A-28217BC387AE}" destId="{D8B8326D-3698-4E39-B45D-FF6EAF4AE3EF}" srcOrd="0" destOrd="0" parTransId="{07DCA9B4-A715-41B7-BDA7-FEFF9205B0D5}" sibTransId="{7C6CE364-D1CA-4748-A716-5D8ADEB7495B}"/>
    <dgm:cxn modelId="{88112A2F-073F-4247-97D3-2B89827A76D8}" type="presOf" srcId="{71627EFE-6916-480C-9C5D-1334F740D68E}" destId="{9D334EDA-ACAC-4BD4-BD40-F290543F9AFA}" srcOrd="0" destOrd="0" presId="urn:microsoft.com/office/officeart/2008/layout/VerticalCurvedList"/>
    <dgm:cxn modelId="{1B1B428E-C04C-422D-A13C-AA31D112D1E2}" type="presOf" srcId="{D8B8326D-3698-4E39-B45D-FF6EAF4AE3EF}" destId="{0E91C27C-D672-4A5D-86BD-B2B5C68C334E}" srcOrd="0" destOrd="0" presId="urn:microsoft.com/office/officeart/2008/layout/VerticalCurvedList"/>
    <dgm:cxn modelId="{4EA9494E-BC69-4465-9FD9-C1D677F89A96}" type="presParOf" srcId="{4E3EB91C-ED4C-49FF-B5A3-538EB7DECFCC}" destId="{41B83331-727B-43BB-B619-BB5A638C04C1}" srcOrd="0" destOrd="0" presId="urn:microsoft.com/office/officeart/2008/layout/VerticalCurvedList"/>
    <dgm:cxn modelId="{668685BD-B0C7-4986-94BF-6DFA26761381}" type="presParOf" srcId="{41B83331-727B-43BB-B619-BB5A638C04C1}" destId="{CD9BF9BF-8137-4C59-B070-710F1C834055}" srcOrd="0" destOrd="0" presId="urn:microsoft.com/office/officeart/2008/layout/VerticalCurvedList"/>
    <dgm:cxn modelId="{BD124177-2C4A-4A10-8A53-85256F78081A}" type="presParOf" srcId="{CD9BF9BF-8137-4C59-B070-710F1C834055}" destId="{2804D566-CE8C-4A18-B758-0D98161942C2}" srcOrd="0" destOrd="0" presId="urn:microsoft.com/office/officeart/2008/layout/VerticalCurvedList"/>
    <dgm:cxn modelId="{971EC999-5FDC-44BE-BA49-82BB4B0AB920}" type="presParOf" srcId="{CD9BF9BF-8137-4C59-B070-710F1C834055}" destId="{1F7CACF8-6FD3-4891-AC33-B05AA7A87460}" srcOrd="1" destOrd="0" presId="urn:microsoft.com/office/officeart/2008/layout/VerticalCurvedList"/>
    <dgm:cxn modelId="{1892D656-3C7A-4755-BFDA-4107059D51D2}" type="presParOf" srcId="{CD9BF9BF-8137-4C59-B070-710F1C834055}" destId="{271BA22C-0C5B-4BB3-91A7-E534CA96E253}" srcOrd="2" destOrd="0" presId="urn:microsoft.com/office/officeart/2008/layout/VerticalCurvedList"/>
    <dgm:cxn modelId="{1ED6D019-BF5E-46A4-83B8-E4E3F58ED392}" type="presParOf" srcId="{CD9BF9BF-8137-4C59-B070-710F1C834055}" destId="{9877AA76-05CF-468B-BE29-95538E954AE9}" srcOrd="3" destOrd="0" presId="urn:microsoft.com/office/officeart/2008/layout/VerticalCurvedList"/>
    <dgm:cxn modelId="{633475CB-C70A-4814-8507-FD0C7A142B15}" type="presParOf" srcId="{41B83331-727B-43BB-B619-BB5A638C04C1}" destId="{0E91C27C-D672-4A5D-86BD-B2B5C68C334E}" srcOrd="1" destOrd="0" presId="urn:microsoft.com/office/officeart/2008/layout/VerticalCurvedList"/>
    <dgm:cxn modelId="{02C0BDD3-262E-4EC2-AF63-E550619502CE}" type="presParOf" srcId="{41B83331-727B-43BB-B619-BB5A638C04C1}" destId="{EFD67F47-34A8-45F3-AC36-84F9C25E9D66}" srcOrd="2" destOrd="0" presId="urn:microsoft.com/office/officeart/2008/layout/VerticalCurvedList"/>
    <dgm:cxn modelId="{C8398406-4878-4E55-B545-CACAE98617D8}" type="presParOf" srcId="{EFD67F47-34A8-45F3-AC36-84F9C25E9D66}" destId="{4273001B-BDF8-436C-AF51-889AFDEAF05D}" srcOrd="0" destOrd="0" presId="urn:microsoft.com/office/officeart/2008/layout/VerticalCurvedList"/>
    <dgm:cxn modelId="{53581986-EBF8-4937-832C-FCEF750E891B}" type="presParOf" srcId="{41B83331-727B-43BB-B619-BB5A638C04C1}" destId="{1371A183-E6A3-480A-8355-67A2CDE71E71}" srcOrd="3" destOrd="0" presId="urn:microsoft.com/office/officeart/2008/layout/VerticalCurvedList"/>
    <dgm:cxn modelId="{5FD55D04-837E-4E39-A349-1CA6224CE9BE}" type="presParOf" srcId="{41B83331-727B-43BB-B619-BB5A638C04C1}" destId="{1B0B7F68-D4E3-4384-9DA3-632CF4DB0C7C}" srcOrd="4" destOrd="0" presId="urn:microsoft.com/office/officeart/2008/layout/VerticalCurvedList"/>
    <dgm:cxn modelId="{5662D9CD-AA0B-4126-BDAF-DC0078D25354}" type="presParOf" srcId="{1B0B7F68-D4E3-4384-9DA3-632CF4DB0C7C}" destId="{ACF6FA6B-7765-4EDD-8E96-707749FC5969}" srcOrd="0" destOrd="0" presId="urn:microsoft.com/office/officeart/2008/layout/VerticalCurvedList"/>
    <dgm:cxn modelId="{625EB915-2E4D-4967-B397-42823A4730C1}" type="presParOf" srcId="{41B83331-727B-43BB-B619-BB5A638C04C1}" destId="{ECF931AA-6FAD-41E8-8775-75FE075B92D1}" srcOrd="5" destOrd="0" presId="urn:microsoft.com/office/officeart/2008/layout/VerticalCurvedList"/>
    <dgm:cxn modelId="{65A7C1BE-F61D-4B8B-A2BD-88B1400E58B4}" type="presParOf" srcId="{41B83331-727B-43BB-B619-BB5A638C04C1}" destId="{BC622453-3218-484D-BBD0-357D5AF606CC}" srcOrd="6" destOrd="0" presId="urn:microsoft.com/office/officeart/2008/layout/VerticalCurvedList"/>
    <dgm:cxn modelId="{AF953443-EF65-4C8D-B289-A9F355A6393F}" type="presParOf" srcId="{BC622453-3218-484D-BBD0-357D5AF606CC}" destId="{F339C019-184C-4D05-AAF4-5C0B8431A30F}" srcOrd="0" destOrd="0" presId="urn:microsoft.com/office/officeart/2008/layout/VerticalCurvedList"/>
    <dgm:cxn modelId="{86E955A5-9DF8-4DF3-8183-BFA3AE1F4143}" type="presParOf" srcId="{41B83331-727B-43BB-B619-BB5A638C04C1}" destId="{9D334EDA-ACAC-4BD4-BD40-F290543F9AFA}" srcOrd="7" destOrd="0" presId="urn:microsoft.com/office/officeart/2008/layout/VerticalCurvedList"/>
    <dgm:cxn modelId="{95A13B34-BE79-4D23-89FB-6EACB9CD93BF}" type="presParOf" srcId="{41B83331-727B-43BB-B619-BB5A638C04C1}" destId="{9B2C35D5-5AF9-4BBF-ACFF-5C21E856013A}" srcOrd="8" destOrd="0" presId="urn:microsoft.com/office/officeart/2008/layout/VerticalCurvedList"/>
    <dgm:cxn modelId="{DF2E2499-7321-416D-AA91-298188C3A542}" type="presParOf" srcId="{9B2C35D5-5AF9-4BBF-ACFF-5C21E856013A}" destId="{83776096-5E69-4708-9925-2770B8572597}"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F81CFB-F595-41C5-8538-A4172101C423}" type="doc">
      <dgm:prSet loTypeId="urn:microsoft.com/office/officeart/2005/8/layout/default#1" loCatId="list" qsTypeId="urn:microsoft.com/office/officeart/2005/8/quickstyle/3d2" qsCatId="3D" csTypeId="urn:microsoft.com/office/officeart/2005/8/colors/accent1_2" csCatId="accent1" phldr="1"/>
      <dgm:spPr/>
      <dgm:t>
        <a:bodyPr/>
        <a:lstStyle/>
        <a:p>
          <a:endParaRPr lang="ru-RU"/>
        </a:p>
      </dgm:t>
    </dgm:pt>
    <dgm:pt modelId="{32A1E565-6222-4D1D-93FA-6681D4E4DF02}">
      <dgm:prSet phldrT="[Текст]" custT="1"/>
      <dgm:spPr/>
      <dgm:t>
        <a:bodyPr/>
        <a:lstStyle/>
        <a:p>
          <a:r>
            <a:rPr lang="kk-KZ" sz="2400" b="1" i="0" dirty="0" smtClean="0">
              <a:solidFill>
                <a:srgbClr val="8E0202"/>
              </a:solidFill>
              <a:latin typeface="+mn-lt"/>
            </a:rPr>
            <a:t>Жасырындылық–</a:t>
          </a:r>
          <a:r>
            <a:rPr lang="kk-KZ" sz="2400" i="0" dirty="0" smtClean="0">
              <a:latin typeface="+mn-lt"/>
            </a:rPr>
            <a:t>жіберіліп отырған немесе сақталып отырған мәліметтерді пассивті шабуылдардан қорғау</a:t>
          </a:r>
          <a:endParaRPr lang="ru-RU" sz="2400" i="0" dirty="0">
            <a:latin typeface="+mn-lt"/>
          </a:endParaRPr>
        </a:p>
      </dgm:t>
    </dgm:pt>
    <dgm:pt modelId="{18D6BCFF-13FE-458E-A0EB-8CEB61E91A65}" type="parTrans" cxnId="{C85A460F-B8D3-4172-9F05-6A72CD96FA6D}">
      <dgm:prSet/>
      <dgm:spPr/>
      <dgm:t>
        <a:bodyPr/>
        <a:lstStyle/>
        <a:p>
          <a:endParaRPr lang="ru-RU" sz="2400" i="0">
            <a:latin typeface="+mn-lt"/>
          </a:endParaRPr>
        </a:p>
      </dgm:t>
    </dgm:pt>
    <dgm:pt modelId="{6DB97766-949D-4FA2-8FD9-9DA67D4E6178}" type="sibTrans" cxnId="{C85A460F-B8D3-4172-9F05-6A72CD96FA6D}">
      <dgm:prSet/>
      <dgm:spPr/>
      <dgm:t>
        <a:bodyPr/>
        <a:lstStyle/>
        <a:p>
          <a:endParaRPr lang="ru-RU" sz="2400" i="0">
            <a:latin typeface="+mn-lt"/>
          </a:endParaRPr>
        </a:p>
      </dgm:t>
    </dgm:pt>
    <dgm:pt modelId="{21C750E2-3FB4-47BC-92E1-5B1B9FC4F4A9}">
      <dgm:prSet phldrT="[Текст]" custT="1"/>
      <dgm:spPr/>
      <dgm:t>
        <a:bodyPr/>
        <a:lstStyle/>
        <a:p>
          <a:r>
            <a:rPr lang="kk-KZ" sz="2400" b="1" i="0" dirty="0" smtClean="0">
              <a:solidFill>
                <a:srgbClr val="8E0202"/>
              </a:solidFill>
              <a:latin typeface="+mn-lt"/>
            </a:rPr>
            <a:t>Аутентификация–</a:t>
          </a:r>
          <a:r>
            <a:rPr lang="kk-KZ" sz="2400" b="1" i="0" dirty="0" smtClean="0">
              <a:latin typeface="+mn-lt"/>
            </a:rPr>
            <a:t>а</a:t>
          </a:r>
          <a:r>
            <a:rPr lang="kk-KZ" sz="2400" dirty="0" smtClean="0">
              <a:latin typeface="+mn-lt"/>
            </a:rPr>
            <a:t>қпараттың заңды пайдаланушыдан келуінің немесе кабылдап алушының нақты сол өзі екенінің расталуы </a:t>
          </a:r>
          <a:endParaRPr lang="ru-RU" sz="2400" i="0" dirty="0">
            <a:latin typeface="+mn-lt"/>
          </a:endParaRPr>
        </a:p>
      </dgm:t>
    </dgm:pt>
    <dgm:pt modelId="{B2802FBB-B373-438F-B624-E057BCFF7055}" type="parTrans" cxnId="{B6999488-C63D-4397-A99F-39486583ECF0}">
      <dgm:prSet/>
      <dgm:spPr/>
      <dgm:t>
        <a:bodyPr/>
        <a:lstStyle/>
        <a:p>
          <a:endParaRPr lang="ru-RU" sz="2400" i="0">
            <a:latin typeface="+mn-lt"/>
          </a:endParaRPr>
        </a:p>
      </dgm:t>
    </dgm:pt>
    <dgm:pt modelId="{F9C61077-4589-4030-8A94-F3C543683C99}" type="sibTrans" cxnId="{B6999488-C63D-4397-A99F-39486583ECF0}">
      <dgm:prSet/>
      <dgm:spPr/>
      <dgm:t>
        <a:bodyPr/>
        <a:lstStyle/>
        <a:p>
          <a:endParaRPr lang="ru-RU" sz="2400" i="0">
            <a:latin typeface="+mn-lt"/>
          </a:endParaRPr>
        </a:p>
      </dgm:t>
    </dgm:pt>
    <dgm:pt modelId="{777622DA-F656-4BF9-B406-39B2B55DE758}">
      <dgm:prSet phldrT="[Текст]" custT="1"/>
      <dgm:spPr/>
      <dgm:t>
        <a:bodyPr/>
        <a:lstStyle/>
        <a:p>
          <a:r>
            <a:rPr lang="kk-KZ" sz="2400" b="1" i="0" dirty="0" smtClean="0">
              <a:solidFill>
                <a:srgbClr val="8E0202"/>
              </a:solidFill>
              <a:latin typeface="+mn-lt"/>
            </a:rPr>
            <a:t>Тұтастық  </a:t>
          </a:r>
          <a:r>
            <a:rPr lang="kk-KZ" sz="2400" dirty="0" smtClean="0">
              <a:solidFill>
                <a:srgbClr val="8E0202"/>
              </a:solidFill>
              <a:latin typeface="+mn-lt"/>
            </a:rPr>
            <a:t>-</a:t>
          </a:r>
          <a:r>
            <a:rPr lang="kk-KZ" sz="2400" dirty="0" smtClean="0">
              <a:latin typeface="+mn-lt"/>
            </a:rPr>
            <a:t> ақпарат сақталу немесе жеткізілу барысында  өзгермегеніне кепілдік беретін сервис </a:t>
          </a:r>
          <a:endParaRPr lang="ru-RU" sz="2400" i="0" dirty="0">
            <a:latin typeface="+mn-lt"/>
          </a:endParaRPr>
        </a:p>
      </dgm:t>
    </dgm:pt>
    <dgm:pt modelId="{29C30981-48C5-4A5D-B2A0-B1BD8A554920}" type="parTrans" cxnId="{3E30251F-E52B-4016-98C1-45CA122D1FBE}">
      <dgm:prSet/>
      <dgm:spPr/>
      <dgm:t>
        <a:bodyPr/>
        <a:lstStyle/>
        <a:p>
          <a:endParaRPr lang="ru-RU" sz="2400" i="0">
            <a:latin typeface="+mn-lt"/>
          </a:endParaRPr>
        </a:p>
      </dgm:t>
    </dgm:pt>
    <dgm:pt modelId="{0CEE7C45-DA1B-4A5A-8163-2956837B87D7}" type="sibTrans" cxnId="{3E30251F-E52B-4016-98C1-45CA122D1FBE}">
      <dgm:prSet/>
      <dgm:spPr/>
      <dgm:t>
        <a:bodyPr/>
        <a:lstStyle/>
        <a:p>
          <a:endParaRPr lang="ru-RU" sz="2400" i="0">
            <a:latin typeface="+mn-lt"/>
          </a:endParaRPr>
        </a:p>
      </dgm:t>
    </dgm:pt>
    <dgm:pt modelId="{BADD2F49-EA0C-4660-96DD-CD9DF9630470}">
      <dgm:prSet phldrT="[Текст]" custT="1"/>
      <dgm:spPr/>
      <dgm:t>
        <a:bodyPr/>
        <a:lstStyle/>
        <a:p>
          <a:r>
            <a:rPr lang="kk-KZ" sz="2400" b="1" i="0" dirty="0" smtClean="0">
              <a:solidFill>
                <a:srgbClr val="8E0202"/>
              </a:solidFill>
              <a:latin typeface="+mn-lt"/>
            </a:rPr>
            <a:t>Қабылдамаудың жоқтығы</a:t>
          </a:r>
          <a:r>
            <a:rPr lang="kk-KZ" sz="2400" dirty="0" smtClean="0">
              <a:latin typeface="+mn-lt"/>
            </a:rPr>
            <a:t>–қабылдау алушы мен жіберуші үшін де жіберу фактісінен құтыла алмаушылығы </a:t>
          </a:r>
          <a:endParaRPr lang="ru-RU" sz="2400" i="0" dirty="0">
            <a:latin typeface="+mn-lt"/>
          </a:endParaRPr>
        </a:p>
      </dgm:t>
    </dgm:pt>
    <dgm:pt modelId="{7B45085A-BBE6-4852-BF84-5A0D5DC18182}" type="parTrans" cxnId="{48CBC0E3-7FF1-42B9-BD0C-FEBE44A5897F}">
      <dgm:prSet/>
      <dgm:spPr/>
      <dgm:t>
        <a:bodyPr/>
        <a:lstStyle/>
        <a:p>
          <a:endParaRPr lang="ru-RU" sz="2400" i="0">
            <a:latin typeface="+mn-lt"/>
          </a:endParaRPr>
        </a:p>
      </dgm:t>
    </dgm:pt>
    <dgm:pt modelId="{757E9E5F-3175-4F89-8EC9-BB704542FEC2}" type="sibTrans" cxnId="{48CBC0E3-7FF1-42B9-BD0C-FEBE44A5897F}">
      <dgm:prSet/>
      <dgm:spPr/>
      <dgm:t>
        <a:bodyPr/>
        <a:lstStyle/>
        <a:p>
          <a:endParaRPr lang="ru-RU" sz="2400" i="0">
            <a:latin typeface="+mn-lt"/>
          </a:endParaRPr>
        </a:p>
      </dgm:t>
    </dgm:pt>
    <dgm:pt modelId="{FB771A20-36D6-4CFD-984E-35D235058273}">
      <dgm:prSet phldrT="[Текст]" custT="1"/>
      <dgm:spPr/>
      <dgm:t>
        <a:bodyPr/>
        <a:lstStyle/>
        <a:p>
          <a:r>
            <a:rPr lang="kk-KZ" sz="2400" b="1" i="0" dirty="0" smtClean="0">
              <a:solidFill>
                <a:srgbClr val="8E0202"/>
              </a:solidFill>
              <a:latin typeface="+mn-lt"/>
            </a:rPr>
            <a:t>Рұқсат алуды басқару –</a:t>
          </a:r>
          <a:r>
            <a:rPr lang="kk-KZ" sz="2400" dirty="0" smtClean="0">
              <a:latin typeface="+mn-lt"/>
            </a:rPr>
            <a:t>коммуникациялық желілер арқылы жүйелер мен бағдарламаға рұқсат алуды шектеу және басқару мүмкіндігі</a:t>
          </a:r>
          <a:endParaRPr lang="ru-RU" sz="2400" i="0" dirty="0">
            <a:latin typeface="+mn-lt"/>
          </a:endParaRPr>
        </a:p>
      </dgm:t>
    </dgm:pt>
    <dgm:pt modelId="{05577633-0E63-48ED-92AE-29F5F6BC2FA0}" type="parTrans" cxnId="{AE6005B2-953B-44AF-9332-0445987417C5}">
      <dgm:prSet/>
      <dgm:spPr/>
      <dgm:t>
        <a:bodyPr/>
        <a:lstStyle/>
        <a:p>
          <a:endParaRPr lang="ru-RU" sz="2400" i="0">
            <a:latin typeface="+mn-lt"/>
          </a:endParaRPr>
        </a:p>
      </dgm:t>
    </dgm:pt>
    <dgm:pt modelId="{A2F3C861-50C8-410A-A517-76E6B47DEEA0}" type="sibTrans" cxnId="{AE6005B2-953B-44AF-9332-0445987417C5}">
      <dgm:prSet/>
      <dgm:spPr/>
      <dgm:t>
        <a:bodyPr/>
        <a:lstStyle/>
        <a:p>
          <a:endParaRPr lang="ru-RU" sz="2400" i="0">
            <a:latin typeface="+mn-lt"/>
          </a:endParaRPr>
        </a:p>
      </dgm:t>
    </dgm:pt>
    <dgm:pt modelId="{1E47CB19-18E7-4E16-BB5F-A240300E180A}">
      <dgm:prSet phldrT="[Текст]" custT="1"/>
      <dgm:spPr/>
      <dgm:t>
        <a:bodyPr/>
        <a:lstStyle/>
        <a:p>
          <a:r>
            <a:rPr lang="kk-KZ" sz="2400" b="1" i="0" dirty="0" smtClean="0">
              <a:solidFill>
                <a:srgbClr val="8E0202"/>
              </a:solidFill>
              <a:latin typeface="+mn-lt"/>
            </a:rPr>
            <a:t>Қол жетімділік –</a:t>
          </a:r>
          <a:r>
            <a:rPr lang="kk-KZ" sz="2400" dirty="0" smtClean="0">
              <a:latin typeface="+mn-lt"/>
            </a:rPr>
            <a:t>шабуылдар нәтижесінде бір немесе бірнеше сервистің қол жетімділігі төмендеуі немесе жұмыстан шығуы</a:t>
          </a:r>
          <a:endParaRPr lang="ru-RU" sz="2400" i="0" dirty="0">
            <a:latin typeface="+mn-lt"/>
          </a:endParaRPr>
        </a:p>
      </dgm:t>
    </dgm:pt>
    <dgm:pt modelId="{1D9614B8-68B8-4D63-97AE-C9C202A52A6C}" type="parTrans" cxnId="{332F0254-93E3-4BED-BC99-3B7022723120}">
      <dgm:prSet/>
      <dgm:spPr/>
      <dgm:t>
        <a:bodyPr/>
        <a:lstStyle/>
        <a:p>
          <a:endParaRPr lang="ru-RU" sz="2400" i="0">
            <a:latin typeface="+mn-lt"/>
          </a:endParaRPr>
        </a:p>
      </dgm:t>
    </dgm:pt>
    <dgm:pt modelId="{F839FC64-D1B0-4FBC-B41E-1C54A2F65992}" type="sibTrans" cxnId="{332F0254-93E3-4BED-BC99-3B7022723120}">
      <dgm:prSet/>
      <dgm:spPr/>
      <dgm:t>
        <a:bodyPr/>
        <a:lstStyle/>
        <a:p>
          <a:endParaRPr lang="ru-RU" sz="2400" i="0">
            <a:latin typeface="+mn-lt"/>
          </a:endParaRPr>
        </a:p>
      </dgm:t>
    </dgm:pt>
    <dgm:pt modelId="{C21BF867-2C00-4CA6-AFD0-2C3B40C6E8A6}" type="pres">
      <dgm:prSet presAssocID="{19F81CFB-F595-41C5-8538-A4172101C423}" presName="diagram" presStyleCnt="0">
        <dgm:presLayoutVars>
          <dgm:dir/>
          <dgm:resizeHandles val="exact"/>
        </dgm:presLayoutVars>
      </dgm:prSet>
      <dgm:spPr/>
      <dgm:t>
        <a:bodyPr/>
        <a:lstStyle/>
        <a:p>
          <a:endParaRPr lang="ru-RU"/>
        </a:p>
      </dgm:t>
    </dgm:pt>
    <dgm:pt modelId="{E1703866-D829-48B8-9DF2-5F9CEABC42F9}" type="pres">
      <dgm:prSet presAssocID="{32A1E565-6222-4D1D-93FA-6681D4E4DF02}" presName="node" presStyleLbl="node1" presStyleIdx="0" presStyleCnt="6">
        <dgm:presLayoutVars>
          <dgm:bulletEnabled val="1"/>
        </dgm:presLayoutVars>
      </dgm:prSet>
      <dgm:spPr/>
      <dgm:t>
        <a:bodyPr/>
        <a:lstStyle/>
        <a:p>
          <a:endParaRPr lang="ru-RU"/>
        </a:p>
      </dgm:t>
    </dgm:pt>
    <dgm:pt modelId="{BFBE65BD-694B-4852-8443-30198C10E924}" type="pres">
      <dgm:prSet presAssocID="{6DB97766-949D-4FA2-8FD9-9DA67D4E6178}" presName="sibTrans" presStyleCnt="0"/>
      <dgm:spPr/>
    </dgm:pt>
    <dgm:pt modelId="{77A03DF2-3E16-4338-9F64-B5EDBA43B350}" type="pres">
      <dgm:prSet presAssocID="{21C750E2-3FB4-47BC-92E1-5B1B9FC4F4A9}" presName="node" presStyleLbl="node1" presStyleIdx="1" presStyleCnt="6">
        <dgm:presLayoutVars>
          <dgm:bulletEnabled val="1"/>
        </dgm:presLayoutVars>
      </dgm:prSet>
      <dgm:spPr/>
      <dgm:t>
        <a:bodyPr/>
        <a:lstStyle/>
        <a:p>
          <a:endParaRPr lang="ru-RU"/>
        </a:p>
      </dgm:t>
    </dgm:pt>
    <dgm:pt modelId="{FA23057E-77ED-4461-BFCD-F9875F00BD67}" type="pres">
      <dgm:prSet presAssocID="{F9C61077-4589-4030-8A94-F3C543683C99}" presName="sibTrans" presStyleCnt="0"/>
      <dgm:spPr/>
    </dgm:pt>
    <dgm:pt modelId="{449A1138-FDC1-4C54-9ED5-03D6E584A957}" type="pres">
      <dgm:prSet presAssocID="{777622DA-F656-4BF9-B406-39B2B55DE758}" presName="node" presStyleLbl="node1" presStyleIdx="2" presStyleCnt="6">
        <dgm:presLayoutVars>
          <dgm:bulletEnabled val="1"/>
        </dgm:presLayoutVars>
      </dgm:prSet>
      <dgm:spPr/>
      <dgm:t>
        <a:bodyPr/>
        <a:lstStyle/>
        <a:p>
          <a:endParaRPr lang="ru-RU"/>
        </a:p>
      </dgm:t>
    </dgm:pt>
    <dgm:pt modelId="{42176BDE-6A98-49AA-8520-FE8E26805AE0}" type="pres">
      <dgm:prSet presAssocID="{0CEE7C45-DA1B-4A5A-8163-2956837B87D7}" presName="sibTrans" presStyleCnt="0"/>
      <dgm:spPr/>
    </dgm:pt>
    <dgm:pt modelId="{5CD26AC7-34BA-4C59-A0EF-5B1FA231382D}" type="pres">
      <dgm:prSet presAssocID="{BADD2F49-EA0C-4660-96DD-CD9DF9630470}" presName="node" presStyleLbl="node1" presStyleIdx="3" presStyleCnt="6">
        <dgm:presLayoutVars>
          <dgm:bulletEnabled val="1"/>
        </dgm:presLayoutVars>
      </dgm:prSet>
      <dgm:spPr/>
      <dgm:t>
        <a:bodyPr/>
        <a:lstStyle/>
        <a:p>
          <a:endParaRPr lang="ru-RU"/>
        </a:p>
      </dgm:t>
    </dgm:pt>
    <dgm:pt modelId="{0E902DE8-5A38-4AF0-A60C-C9F7CFDA7B72}" type="pres">
      <dgm:prSet presAssocID="{757E9E5F-3175-4F89-8EC9-BB704542FEC2}" presName="sibTrans" presStyleCnt="0"/>
      <dgm:spPr/>
    </dgm:pt>
    <dgm:pt modelId="{7310195F-D34D-4CB3-A603-27D7640222E0}" type="pres">
      <dgm:prSet presAssocID="{FB771A20-36D6-4CFD-984E-35D235058273}" presName="node" presStyleLbl="node1" presStyleIdx="4" presStyleCnt="6">
        <dgm:presLayoutVars>
          <dgm:bulletEnabled val="1"/>
        </dgm:presLayoutVars>
      </dgm:prSet>
      <dgm:spPr/>
      <dgm:t>
        <a:bodyPr/>
        <a:lstStyle/>
        <a:p>
          <a:endParaRPr lang="ru-RU"/>
        </a:p>
      </dgm:t>
    </dgm:pt>
    <dgm:pt modelId="{84BDD4BE-853E-4B87-99B2-4E60B0A1F65D}" type="pres">
      <dgm:prSet presAssocID="{A2F3C861-50C8-410A-A517-76E6B47DEEA0}" presName="sibTrans" presStyleCnt="0"/>
      <dgm:spPr/>
    </dgm:pt>
    <dgm:pt modelId="{8748D7C1-CD70-4244-AF66-AA5C93FB6CFC}" type="pres">
      <dgm:prSet presAssocID="{1E47CB19-18E7-4E16-BB5F-A240300E180A}" presName="node" presStyleLbl="node1" presStyleIdx="5" presStyleCnt="6">
        <dgm:presLayoutVars>
          <dgm:bulletEnabled val="1"/>
        </dgm:presLayoutVars>
      </dgm:prSet>
      <dgm:spPr/>
      <dgm:t>
        <a:bodyPr/>
        <a:lstStyle/>
        <a:p>
          <a:endParaRPr lang="ru-RU"/>
        </a:p>
      </dgm:t>
    </dgm:pt>
  </dgm:ptLst>
  <dgm:cxnLst>
    <dgm:cxn modelId="{290D5FC2-1994-42C1-AE38-A750797AB9E7}" type="presOf" srcId="{21C750E2-3FB4-47BC-92E1-5B1B9FC4F4A9}" destId="{77A03DF2-3E16-4338-9F64-B5EDBA43B350}" srcOrd="0" destOrd="0" presId="urn:microsoft.com/office/officeart/2005/8/layout/default#1"/>
    <dgm:cxn modelId="{8F8681A2-4F10-45F4-AC4A-07AF80E04B72}" type="presOf" srcId="{BADD2F49-EA0C-4660-96DD-CD9DF9630470}" destId="{5CD26AC7-34BA-4C59-A0EF-5B1FA231382D}" srcOrd="0" destOrd="0" presId="urn:microsoft.com/office/officeart/2005/8/layout/default#1"/>
    <dgm:cxn modelId="{332F0254-93E3-4BED-BC99-3B7022723120}" srcId="{19F81CFB-F595-41C5-8538-A4172101C423}" destId="{1E47CB19-18E7-4E16-BB5F-A240300E180A}" srcOrd="5" destOrd="0" parTransId="{1D9614B8-68B8-4D63-97AE-C9C202A52A6C}" sibTransId="{F839FC64-D1B0-4FBC-B41E-1C54A2F65992}"/>
    <dgm:cxn modelId="{AE6005B2-953B-44AF-9332-0445987417C5}" srcId="{19F81CFB-F595-41C5-8538-A4172101C423}" destId="{FB771A20-36D6-4CFD-984E-35D235058273}" srcOrd="4" destOrd="0" parTransId="{05577633-0E63-48ED-92AE-29F5F6BC2FA0}" sibTransId="{A2F3C861-50C8-410A-A517-76E6B47DEEA0}"/>
    <dgm:cxn modelId="{191F80A5-2DF0-41AB-9A13-8282B2546E6A}" type="presOf" srcId="{1E47CB19-18E7-4E16-BB5F-A240300E180A}" destId="{8748D7C1-CD70-4244-AF66-AA5C93FB6CFC}" srcOrd="0" destOrd="0" presId="urn:microsoft.com/office/officeart/2005/8/layout/default#1"/>
    <dgm:cxn modelId="{9F660C63-89DE-4311-A742-57359417FACA}" type="presOf" srcId="{FB771A20-36D6-4CFD-984E-35D235058273}" destId="{7310195F-D34D-4CB3-A603-27D7640222E0}" srcOrd="0" destOrd="0" presId="urn:microsoft.com/office/officeart/2005/8/layout/default#1"/>
    <dgm:cxn modelId="{3FD9FC15-FC9C-47D6-886A-9306EB8247F4}" type="presOf" srcId="{19F81CFB-F595-41C5-8538-A4172101C423}" destId="{C21BF867-2C00-4CA6-AFD0-2C3B40C6E8A6}" srcOrd="0" destOrd="0" presId="urn:microsoft.com/office/officeart/2005/8/layout/default#1"/>
    <dgm:cxn modelId="{D40CF20E-0586-4656-A988-A6BE0F101091}" type="presOf" srcId="{32A1E565-6222-4D1D-93FA-6681D4E4DF02}" destId="{E1703866-D829-48B8-9DF2-5F9CEABC42F9}" srcOrd="0" destOrd="0" presId="urn:microsoft.com/office/officeart/2005/8/layout/default#1"/>
    <dgm:cxn modelId="{3E30251F-E52B-4016-98C1-45CA122D1FBE}" srcId="{19F81CFB-F595-41C5-8538-A4172101C423}" destId="{777622DA-F656-4BF9-B406-39B2B55DE758}" srcOrd="2" destOrd="0" parTransId="{29C30981-48C5-4A5D-B2A0-B1BD8A554920}" sibTransId="{0CEE7C45-DA1B-4A5A-8163-2956837B87D7}"/>
    <dgm:cxn modelId="{B6999488-C63D-4397-A99F-39486583ECF0}" srcId="{19F81CFB-F595-41C5-8538-A4172101C423}" destId="{21C750E2-3FB4-47BC-92E1-5B1B9FC4F4A9}" srcOrd="1" destOrd="0" parTransId="{B2802FBB-B373-438F-B624-E057BCFF7055}" sibTransId="{F9C61077-4589-4030-8A94-F3C543683C99}"/>
    <dgm:cxn modelId="{C85A460F-B8D3-4172-9F05-6A72CD96FA6D}" srcId="{19F81CFB-F595-41C5-8538-A4172101C423}" destId="{32A1E565-6222-4D1D-93FA-6681D4E4DF02}" srcOrd="0" destOrd="0" parTransId="{18D6BCFF-13FE-458E-A0EB-8CEB61E91A65}" sibTransId="{6DB97766-949D-4FA2-8FD9-9DA67D4E6178}"/>
    <dgm:cxn modelId="{48CBC0E3-7FF1-42B9-BD0C-FEBE44A5897F}" srcId="{19F81CFB-F595-41C5-8538-A4172101C423}" destId="{BADD2F49-EA0C-4660-96DD-CD9DF9630470}" srcOrd="3" destOrd="0" parTransId="{7B45085A-BBE6-4852-BF84-5A0D5DC18182}" sibTransId="{757E9E5F-3175-4F89-8EC9-BB704542FEC2}"/>
    <dgm:cxn modelId="{35FB28A7-3885-4545-86D5-BEC4218A22DF}" type="presOf" srcId="{777622DA-F656-4BF9-B406-39B2B55DE758}" destId="{449A1138-FDC1-4C54-9ED5-03D6E584A957}" srcOrd="0" destOrd="0" presId="urn:microsoft.com/office/officeart/2005/8/layout/default#1"/>
    <dgm:cxn modelId="{6B4B4955-145A-4CCC-ADBD-9E043749A377}" type="presParOf" srcId="{C21BF867-2C00-4CA6-AFD0-2C3B40C6E8A6}" destId="{E1703866-D829-48B8-9DF2-5F9CEABC42F9}" srcOrd="0" destOrd="0" presId="urn:microsoft.com/office/officeart/2005/8/layout/default#1"/>
    <dgm:cxn modelId="{D5EA5940-3B09-4638-B61C-44B6590209C0}" type="presParOf" srcId="{C21BF867-2C00-4CA6-AFD0-2C3B40C6E8A6}" destId="{BFBE65BD-694B-4852-8443-30198C10E924}" srcOrd="1" destOrd="0" presId="urn:microsoft.com/office/officeart/2005/8/layout/default#1"/>
    <dgm:cxn modelId="{3A87FAB3-F503-4359-BEF3-DBE44D2A97D8}" type="presParOf" srcId="{C21BF867-2C00-4CA6-AFD0-2C3B40C6E8A6}" destId="{77A03DF2-3E16-4338-9F64-B5EDBA43B350}" srcOrd="2" destOrd="0" presId="urn:microsoft.com/office/officeart/2005/8/layout/default#1"/>
    <dgm:cxn modelId="{905C4248-0CCA-4250-B3C3-A2A27152B9BA}" type="presParOf" srcId="{C21BF867-2C00-4CA6-AFD0-2C3B40C6E8A6}" destId="{FA23057E-77ED-4461-BFCD-F9875F00BD67}" srcOrd="3" destOrd="0" presId="urn:microsoft.com/office/officeart/2005/8/layout/default#1"/>
    <dgm:cxn modelId="{74B4A717-9525-4154-8E9E-C9966473262F}" type="presParOf" srcId="{C21BF867-2C00-4CA6-AFD0-2C3B40C6E8A6}" destId="{449A1138-FDC1-4C54-9ED5-03D6E584A957}" srcOrd="4" destOrd="0" presId="urn:microsoft.com/office/officeart/2005/8/layout/default#1"/>
    <dgm:cxn modelId="{FE3ACFD0-E90B-4BF8-9D04-D62C0FA35387}" type="presParOf" srcId="{C21BF867-2C00-4CA6-AFD0-2C3B40C6E8A6}" destId="{42176BDE-6A98-49AA-8520-FE8E26805AE0}" srcOrd="5" destOrd="0" presId="urn:microsoft.com/office/officeart/2005/8/layout/default#1"/>
    <dgm:cxn modelId="{4D8D21E4-DB60-430E-883C-B6ED5BC52C76}" type="presParOf" srcId="{C21BF867-2C00-4CA6-AFD0-2C3B40C6E8A6}" destId="{5CD26AC7-34BA-4C59-A0EF-5B1FA231382D}" srcOrd="6" destOrd="0" presId="urn:microsoft.com/office/officeart/2005/8/layout/default#1"/>
    <dgm:cxn modelId="{20619F4F-4420-4A86-834E-5AED3A058664}" type="presParOf" srcId="{C21BF867-2C00-4CA6-AFD0-2C3B40C6E8A6}" destId="{0E902DE8-5A38-4AF0-A60C-C9F7CFDA7B72}" srcOrd="7" destOrd="0" presId="urn:microsoft.com/office/officeart/2005/8/layout/default#1"/>
    <dgm:cxn modelId="{787A4E3C-5FA2-4CAE-97E9-B5B8AAE770E3}" type="presParOf" srcId="{C21BF867-2C00-4CA6-AFD0-2C3B40C6E8A6}" destId="{7310195F-D34D-4CB3-A603-27D7640222E0}" srcOrd="8" destOrd="0" presId="urn:microsoft.com/office/officeart/2005/8/layout/default#1"/>
    <dgm:cxn modelId="{8AF2DD1C-9E99-409D-8FAB-E2477E1ED2EF}" type="presParOf" srcId="{C21BF867-2C00-4CA6-AFD0-2C3B40C6E8A6}" destId="{84BDD4BE-853E-4B87-99B2-4E60B0A1F65D}" srcOrd="9" destOrd="0" presId="urn:microsoft.com/office/officeart/2005/8/layout/default#1"/>
    <dgm:cxn modelId="{C1389D4B-05EF-4070-94C6-7C823D096E73}" type="presParOf" srcId="{C21BF867-2C00-4CA6-AFD0-2C3B40C6E8A6}" destId="{8748D7C1-CD70-4244-AF66-AA5C93FB6CFC}" srcOrd="10" destOrd="0" presId="urn:microsoft.com/office/officeart/2005/8/layout/defaul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827513-66AA-490F-9E02-B02E72F95CC6}"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ru-RU"/>
        </a:p>
      </dgm:t>
    </dgm:pt>
    <dgm:pt modelId="{5DD40CB9-3732-4283-80F1-C3BA193974DF}">
      <dgm:prSet phldrT="[Текст]" custT="1"/>
      <dgm:spPr/>
      <dgm:t>
        <a:bodyPr/>
        <a:lstStyle/>
        <a:p>
          <a:pPr algn="just"/>
          <a:r>
            <a:rPr lang="kk-KZ" sz="1800" b="1" i="0" dirty="0" smtClean="0">
              <a:solidFill>
                <a:srgbClr val="8E0202"/>
              </a:solidFill>
              <a:latin typeface="+mn-lt"/>
            </a:rPr>
            <a:t>Симметриялы шифрлеу алгоритмдері </a:t>
          </a:r>
          <a:r>
            <a:rPr lang="kk-KZ" sz="1800" dirty="0" smtClean="0">
              <a:solidFill>
                <a:srgbClr val="8E0202"/>
              </a:solidFill>
              <a:latin typeface="+mn-lt"/>
            </a:rPr>
            <a:t>–</a:t>
          </a:r>
          <a:r>
            <a:rPr lang="kk-KZ" sz="1800" dirty="0" smtClean="0">
              <a:solidFill>
                <a:srgbClr val="0070C0"/>
              </a:solidFill>
              <a:latin typeface="+mn-lt"/>
            </a:rPr>
            <a:t>шифрлеу мен дешифрлеу үшін бір ғана кілт қолданылатын және дешифлеу кілті шифрлеу кілтінен оңай алынатын шифрлеу алгоритмдері</a:t>
          </a:r>
          <a:endParaRPr lang="ru-RU" sz="1800" dirty="0">
            <a:solidFill>
              <a:srgbClr val="0070C0"/>
            </a:solidFill>
            <a:latin typeface="+mn-lt"/>
          </a:endParaRPr>
        </a:p>
      </dgm:t>
    </dgm:pt>
    <dgm:pt modelId="{A2A82A4F-4DF1-4239-8216-ECC4D1F41AF5}" type="parTrans" cxnId="{B8765F94-9C0A-4008-A94F-72A5B086B202}">
      <dgm:prSet/>
      <dgm:spPr/>
      <dgm:t>
        <a:bodyPr/>
        <a:lstStyle/>
        <a:p>
          <a:endParaRPr lang="ru-RU" sz="1800">
            <a:solidFill>
              <a:srgbClr val="0070C0"/>
            </a:solidFill>
            <a:latin typeface="+mn-lt"/>
          </a:endParaRPr>
        </a:p>
      </dgm:t>
    </dgm:pt>
    <dgm:pt modelId="{7138D857-D1D9-42FC-B267-802B9D119D07}" type="sibTrans" cxnId="{B8765F94-9C0A-4008-A94F-72A5B086B202}">
      <dgm:prSet/>
      <dgm:spPr/>
      <dgm:t>
        <a:bodyPr/>
        <a:lstStyle/>
        <a:p>
          <a:endParaRPr lang="ru-RU" sz="1800">
            <a:solidFill>
              <a:srgbClr val="0070C0"/>
            </a:solidFill>
            <a:latin typeface="+mn-lt"/>
          </a:endParaRPr>
        </a:p>
      </dgm:t>
    </dgm:pt>
    <dgm:pt modelId="{4FDB96CA-8D13-448E-BE52-C8DE20EF7102}">
      <dgm:prSet phldrT="[Текст]" custT="1"/>
      <dgm:spPr/>
      <dgm:t>
        <a:bodyPr/>
        <a:lstStyle/>
        <a:p>
          <a:pPr algn="just"/>
          <a:r>
            <a:rPr lang="kk-KZ" sz="1800" b="1" i="0" dirty="0" smtClean="0">
              <a:solidFill>
                <a:srgbClr val="8E0202"/>
              </a:solidFill>
              <a:latin typeface="+mn-lt"/>
            </a:rPr>
            <a:t>Симметриялы емес шифрлеу алгоритмдері </a:t>
          </a:r>
          <a:r>
            <a:rPr lang="kk-KZ" sz="1800" dirty="0" smtClean="0">
              <a:solidFill>
                <a:srgbClr val="0070C0"/>
              </a:solidFill>
              <a:latin typeface="+mn-lt"/>
            </a:rPr>
            <a:t>–шифрлеу мен дешифрлеу үшін әр-түрлі кілттер қолданылатын (ашық кілт және жабық кілт), бір кілтті біліп, екінші кілтті есептеп шығу мүмкіншілігі жоқ шифрлеу алгоритмдері</a:t>
          </a:r>
          <a:endParaRPr lang="ru-RU" sz="1800" dirty="0">
            <a:solidFill>
              <a:srgbClr val="0070C0"/>
            </a:solidFill>
            <a:latin typeface="+mn-lt"/>
          </a:endParaRPr>
        </a:p>
      </dgm:t>
    </dgm:pt>
    <dgm:pt modelId="{588774B9-FA12-4E2E-8481-93558355F69B}" type="parTrans" cxnId="{B4D00C7D-CDB2-48C4-B9CE-6D6137FBC245}">
      <dgm:prSet/>
      <dgm:spPr/>
      <dgm:t>
        <a:bodyPr/>
        <a:lstStyle/>
        <a:p>
          <a:endParaRPr lang="ru-RU" sz="1800">
            <a:solidFill>
              <a:srgbClr val="0070C0"/>
            </a:solidFill>
            <a:latin typeface="+mn-lt"/>
          </a:endParaRPr>
        </a:p>
      </dgm:t>
    </dgm:pt>
    <dgm:pt modelId="{E640F833-C762-4B75-B7EA-7051C1B5AF38}" type="sibTrans" cxnId="{B4D00C7D-CDB2-48C4-B9CE-6D6137FBC245}">
      <dgm:prSet/>
      <dgm:spPr/>
      <dgm:t>
        <a:bodyPr/>
        <a:lstStyle/>
        <a:p>
          <a:endParaRPr lang="ru-RU" sz="1800">
            <a:solidFill>
              <a:srgbClr val="0070C0"/>
            </a:solidFill>
            <a:latin typeface="+mn-lt"/>
          </a:endParaRPr>
        </a:p>
      </dgm:t>
    </dgm:pt>
    <dgm:pt modelId="{D74FE7CD-F20A-4EC7-83CD-5567FB1FCCA8}">
      <dgm:prSet phldrT="[Текст]" custT="1"/>
      <dgm:spPr/>
      <dgm:t>
        <a:bodyPr/>
        <a:lstStyle/>
        <a:p>
          <a:pPr algn="just"/>
          <a:r>
            <a:rPr lang="kk-KZ" sz="1800" b="1" i="0" dirty="0" smtClean="0">
              <a:solidFill>
                <a:srgbClr val="8E0202"/>
              </a:solidFill>
              <a:latin typeface="+mn-lt"/>
            </a:rPr>
            <a:t>Хэш-функциялар</a:t>
          </a:r>
          <a:r>
            <a:rPr lang="kk-KZ" sz="1800" b="1" i="0" dirty="0" smtClean="0">
              <a:solidFill>
                <a:srgbClr val="C00000"/>
              </a:solidFill>
              <a:latin typeface="+mn-lt"/>
            </a:rPr>
            <a:t> </a:t>
          </a:r>
          <a:r>
            <a:rPr lang="kk-KZ" sz="1800" dirty="0" smtClean="0">
              <a:solidFill>
                <a:srgbClr val="0070C0"/>
              </a:solidFill>
              <a:latin typeface="+mn-lt"/>
            </a:rPr>
            <a:t>–кіріс мәліметтер болып кез-келген ұзындықтағы хабарлама, ал шығыста –шектелген ұзындықты хабарлама шығатын функция</a:t>
          </a:r>
          <a:endParaRPr lang="ru-RU" sz="1800" dirty="0">
            <a:solidFill>
              <a:srgbClr val="0070C0"/>
            </a:solidFill>
            <a:latin typeface="+mn-lt"/>
          </a:endParaRPr>
        </a:p>
      </dgm:t>
    </dgm:pt>
    <dgm:pt modelId="{70EF1E17-1FE5-40F8-A80E-212EEA14D5BC}" type="parTrans" cxnId="{AA2348B7-80BE-4DE6-A633-51D433FC496E}">
      <dgm:prSet/>
      <dgm:spPr/>
      <dgm:t>
        <a:bodyPr/>
        <a:lstStyle/>
        <a:p>
          <a:endParaRPr lang="ru-RU" sz="1800">
            <a:solidFill>
              <a:srgbClr val="0070C0"/>
            </a:solidFill>
            <a:latin typeface="+mn-lt"/>
          </a:endParaRPr>
        </a:p>
      </dgm:t>
    </dgm:pt>
    <dgm:pt modelId="{7B8EE8A6-ADD5-4800-9260-AEAC2FACC761}" type="sibTrans" cxnId="{AA2348B7-80BE-4DE6-A633-51D433FC496E}">
      <dgm:prSet/>
      <dgm:spPr/>
      <dgm:t>
        <a:bodyPr/>
        <a:lstStyle/>
        <a:p>
          <a:endParaRPr lang="ru-RU" sz="1800">
            <a:solidFill>
              <a:srgbClr val="0070C0"/>
            </a:solidFill>
            <a:latin typeface="+mn-lt"/>
          </a:endParaRPr>
        </a:p>
      </dgm:t>
    </dgm:pt>
    <dgm:pt modelId="{47DD38F2-5EAD-4690-9B92-8B255ECEB3BD}" type="pres">
      <dgm:prSet presAssocID="{DC827513-66AA-490F-9E02-B02E72F95CC6}" presName="Name0" presStyleCnt="0">
        <dgm:presLayoutVars>
          <dgm:dir/>
          <dgm:resizeHandles val="exact"/>
        </dgm:presLayoutVars>
      </dgm:prSet>
      <dgm:spPr/>
      <dgm:t>
        <a:bodyPr/>
        <a:lstStyle/>
        <a:p>
          <a:endParaRPr lang="ru-RU"/>
        </a:p>
      </dgm:t>
    </dgm:pt>
    <dgm:pt modelId="{A4979E10-0595-4363-BEE7-907984D0890C}" type="pres">
      <dgm:prSet presAssocID="{5DD40CB9-3732-4283-80F1-C3BA193974DF}" presName="composite" presStyleCnt="0"/>
      <dgm:spPr/>
    </dgm:pt>
    <dgm:pt modelId="{5AC1B640-D83F-40EC-A95C-6095426D5E23}" type="pres">
      <dgm:prSet presAssocID="{5DD40CB9-3732-4283-80F1-C3BA193974DF}" presName="rect1" presStyleLbl="trAlignAcc1" presStyleIdx="0" presStyleCnt="3">
        <dgm:presLayoutVars>
          <dgm:bulletEnabled val="1"/>
        </dgm:presLayoutVars>
      </dgm:prSet>
      <dgm:spPr/>
      <dgm:t>
        <a:bodyPr/>
        <a:lstStyle/>
        <a:p>
          <a:endParaRPr lang="ru-RU"/>
        </a:p>
      </dgm:t>
    </dgm:pt>
    <dgm:pt modelId="{E5E2B8E3-06C5-41C1-A65F-33A0E8EFFAE8}" type="pres">
      <dgm:prSet presAssocID="{5DD40CB9-3732-4283-80F1-C3BA193974DF}"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xmlns="" val="0"/>
              </a:ext>
            </a:extLst>
          </a:blip>
          <a:srcRect/>
          <a:stretch>
            <a:fillRect l="-50000" r="-50000"/>
          </a:stretch>
        </a:blipFill>
      </dgm:spPr>
    </dgm:pt>
    <dgm:pt modelId="{D16AFF4F-6EF2-4152-93C6-68691CC8CF86}" type="pres">
      <dgm:prSet presAssocID="{7138D857-D1D9-42FC-B267-802B9D119D07}" presName="sibTrans" presStyleCnt="0"/>
      <dgm:spPr/>
    </dgm:pt>
    <dgm:pt modelId="{FCCBC3F6-B29B-4D47-97A3-070098BD5C75}" type="pres">
      <dgm:prSet presAssocID="{4FDB96CA-8D13-448E-BE52-C8DE20EF7102}" presName="composite" presStyleCnt="0"/>
      <dgm:spPr/>
    </dgm:pt>
    <dgm:pt modelId="{C3A5499C-73D8-41F3-9A8C-C78E1CD36315}" type="pres">
      <dgm:prSet presAssocID="{4FDB96CA-8D13-448E-BE52-C8DE20EF7102}" presName="rect1" presStyleLbl="trAlignAcc1" presStyleIdx="1" presStyleCnt="3">
        <dgm:presLayoutVars>
          <dgm:bulletEnabled val="1"/>
        </dgm:presLayoutVars>
      </dgm:prSet>
      <dgm:spPr/>
      <dgm:t>
        <a:bodyPr/>
        <a:lstStyle/>
        <a:p>
          <a:endParaRPr lang="ru-RU"/>
        </a:p>
      </dgm:t>
    </dgm:pt>
    <dgm:pt modelId="{11EAB248-41B2-40EB-90A9-EDADE3D2EFFC}" type="pres">
      <dgm:prSet presAssocID="{4FDB96CA-8D13-448E-BE52-C8DE20EF7102}" presName="rect2" presStyleLbl="fgImgPlace1" presStyleIdx="1" presStyleCnt="3"/>
      <dgm:spPr>
        <a:blipFill>
          <a:blip xmlns:r="http://schemas.openxmlformats.org/officeDocument/2006/relationships" r:embed="rId2">
            <a:extLst>
              <a:ext uri="{28A0092B-C50C-407E-A947-70E740481C1C}">
                <a14:useLocalDpi xmlns:a14="http://schemas.microsoft.com/office/drawing/2010/main" xmlns="" val="0"/>
              </a:ext>
            </a:extLst>
          </a:blip>
          <a:srcRect/>
          <a:stretch>
            <a:fillRect l="-50000" r="-50000"/>
          </a:stretch>
        </a:blipFill>
      </dgm:spPr>
    </dgm:pt>
    <dgm:pt modelId="{83F61A43-A244-46DB-BF6C-DBA9EEA6A2BA}" type="pres">
      <dgm:prSet presAssocID="{E640F833-C762-4B75-B7EA-7051C1B5AF38}" presName="sibTrans" presStyleCnt="0"/>
      <dgm:spPr/>
    </dgm:pt>
    <dgm:pt modelId="{9FC965D3-27CC-45DF-BE96-DF5E1AECD483}" type="pres">
      <dgm:prSet presAssocID="{D74FE7CD-F20A-4EC7-83CD-5567FB1FCCA8}" presName="composite" presStyleCnt="0"/>
      <dgm:spPr/>
    </dgm:pt>
    <dgm:pt modelId="{7B222DD0-2E96-4F96-922D-D695599C0386}" type="pres">
      <dgm:prSet presAssocID="{D74FE7CD-F20A-4EC7-83CD-5567FB1FCCA8}" presName="rect1" presStyleLbl="trAlignAcc1" presStyleIdx="2" presStyleCnt="3">
        <dgm:presLayoutVars>
          <dgm:bulletEnabled val="1"/>
        </dgm:presLayoutVars>
      </dgm:prSet>
      <dgm:spPr/>
      <dgm:t>
        <a:bodyPr/>
        <a:lstStyle/>
        <a:p>
          <a:endParaRPr lang="ru-RU"/>
        </a:p>
      </dgm:t>
    </dgm:pt>
    <dgm:pt modelId="{BFB55B56-515F-470E-91BF-0993883B0878}" type="pres">
      <dgm:prSet presAssocID="{D74FE7CD-F20A-4EC7-83CD-5567FB1FCCA8}" presName="rect2" presStyleLbl="fgImgPlace1" presStyleIdx="2" presStyleCnt="3"/>
      <dgm:spPr>
        <a:blipFill>
          <a:blip xmlns:r="http://schemas.openxmlformats.org/officeDocument/2006/relationships" r:embed="rId3">
            <a:extLst>
              <a:ext uri="{28A0092B-C50C-407E-A947-70E740481C1C}">
                <a14:useLocalDpi xmlns:a14="http://schemas.microsoft.com/office/drawing/2010/main" xmlns="" val="0"/>
              </a:ext>
            </a:extLst>
          </a:blip>
          <a:srcRect/>
          <a:stretch>
            <a:fillRect l="-50000" r="-50000"/>
          </a:stretch>
        </a:blipFill>
      </dgm:spPr>
    </dgm:pt>
  </dgm:ptLst>
  <dgm:cxnLst>
    <dgm:cxn modelId="{B8765F94-9C0A-4008-A94F-72A5B086B202}" srcId="{DC827513-66AA-490F-9E02-B02E72F95CC6}" destId="{5DD40CB9-3732-4283-80F1-C3BA193974DF}" srcOrd="0" destOrd="0" parTransId="{A2A82A4F-4DF1-4239-8216-ECC4D1F41AF5}" sibTransId="{7138D857-D1D9-42FC-B267-802B9D119D07}"/>
    <dgm:cxn modelId="{A4A0C253-515E-4D11-A326-EBD882CB9B96}" type="presOf" srcId="{4FDB96CA-8D13-448E-BE52-C8DE20EF7102}" destId="{C3A5499C-73D8-41F3-9A8C-C78E1CD36315}" srcOrd="0" destOrd="0" presId="urn:microsoft.com/office/officeart/2008/layout/PictureStrips"/>
    <dgm:cxn modelId="{635E46B7-3C5E-48D6-AF18-9A609BCD29CA}" type="presOf" srcId="{D74FE7CD-F20A-4EC7-83CD-5567FB1FCCA8}" destId="{7B222DD0-2E96-4F96-922D-D695599C0386}" srcOrd="0" destOrd="0" presId="urn:microsoft.com/office/officeart/2008/layout/PictureStrips"/>
    <dgm:cxn modelId="{B1BED67A-6F3F-48EA-AA3F-5C61F572C03B}" type="presOf" srcId="{DC827513-66AA-490F-9E02-B02E72F95CC6}" destId="{47DD38F2-5EAD-4690-9B92-8B255ECEB3BD}" srcOrd="0" destOrd="0" presId="urn:microsoft.com/office/officeart/2008/layout/PictureStrips"/>
    <dgm:cxn modelId="{AA2348B7-80BE-4DE6-A633-51D433FC496E}" srcId="{DC827513-66AA-490F-9E02-B02E72F95CC6}" destId="{D74FE7CD-F20A-4EC7-83CD-5567FB1FCCA8}" srcOrd="2" destOrd="0" parTransId="{70EF1E17-1FE5-40F8-A80E-212EEA14D5BC}" sibTransId="{7B8EE8A6-ADD5-4800-9260-AEAC2FACC761}"/>
    <dgm:cxn modelId="{2EE27A35-7271-4A78-B5B5-D13E2A3DA74C}" type="presOf" srcId="{5DD40CB9-3732-4283-80F1-C3BA193974DF}" destId="{5AC1B640-D83F-40EC-A95C-6095426D5E23}" srcOrd="0" destOrd="0" presId="urn:microsoft.com/office/officeart/2008/layout/PictureStrips"/>
    <dgm:cxn modelId="{B4D00C7D-CDB2-48C4-B9CE-6D6137FBC245}" srcId="{DC827513-66AA-490F-9E02-B02E72F95CC6}" destId="{4FDB96CA-8D13-448E-BE52-C8DE20EF7102}" srcOrd="1" destOrd="0" parTransId="{588774B9-FA12-4E2E-8481-93558355F69B}" sibTransId="{E640F833-C762-4B75-B7EA-7051C1B5AF38}"/>
    <dgm:cxn modelId="{A7A005A4-386E-41E5-AB4A-7A22B100B140}" type="presParOf" srcId="{47DD38F2-5EAD-4690-9B92-8B255ECEB3BD}" destId="{A4979E10-0595-4363-BEE7-907984D0890C}" srcOrd="0" destOrd="0" presId="urn:microsoft.com/office/officeart/2008/layout/PictureStrips"/>
    <dgm:cxn modelId="{413C2385-0EE2-490E-A49F-84B824242A50}" type="presParOf" srcId="{A4979E10-0595-4363-BEE7-907984D0890C}" destId="{5AC1B640-D83F-40EC-A95C-6095426D5E23}" srcOrd="0" destOrd="0" presId="urn:microsoft.com/office/officeart/2008/layout/PictureStrips"/>
    <dgm:cxn modelId="{2981BA75-5EB1-4112-B98D-A85BB66D718E}" type="presParOf" srcId="{A4979E10-0595-4363-BEE7-907984D0890C}" destId="{E5E2B8E3-06C5-41C1-A65F-33A0E8EFFAE8}" srcOrd="1" destOrd="0" presId="urn:microsoft.com/office/officeart/2008/layout/PictureStrips"/>
    <dgm:cxn modelId="{5F6A229C-4327-4F65-977E-E1AC576C1D83}" type="presParOf" srcId="{47DD38F2-5EAD-4690-9B92-8B255ECEB3BD}" destId="{D16AFF4F-6EF2-4152-93C6-68691CC8CF86}" srcOrd="1" destOrd="0" presId="urn:microsoft.com/office/officeart/2008/layout/PictureStrips"/>
    <dgm:cxn modelId="{E8874086-61C0-4B8E-9369-5FEAA70D7341}" type="presParOf" srcId="{47DD38F2-5EAD-4690-9B92-8B255ECEB3BD}" destId="{FCCBC3F6-B29B-4D47-97A3-070098BD5C75}" srcOrd="2" destOrd="0" presId="urn:microsoft.com/office/officeart/2008/layout/PictureStrips"/>
    <dgm:cxn modelId="{23EC30B1-F640-4103-86C3-1DB44EBD3410}" type="presParOf" srcId="{FCCBC3F6-B29B-4D47-97A3-070098BD5C75}" destId="{C3A5499C-73D8-41F3-9A8C-C78E1CD36315}" srcOrd="0" destOrd="0" presId="urn:microsoft.com/office/officeart/2008/layout/PictureStrips"/>
    <dgm:cxn modelId="{27492B84-C6A6-498C-A5DB-4A82013D4E20}" type="presParOf" srcId="{FCCBC3F6-B29B-4D47-97A3-070098BD5C75}" destId="{11EAB248-41B2-40EB-90A9-EDADE3D2EFFC}" srcOrd="1" destOrd="0" presId="urn:microsoft.com/office/officeart/2008/layout/PictureStrips"/>
    <dgm:cxn modelId="{853D0B4B-0511-4B1E-9251-31877391923F}" type="presParOf" srcId="{47DD38F2-5EAD-4690-9B92-8B255ECEB3BD}" destId="{83F61A43-A244-46DB-BF6C-DBA9EEA6A2BA}" srcOrd="3" destOrd="0" presId="urn:microsoft.com/office/officeart/2008/layout/PictureStrips"/>
    <dgm:cxn modelId="{297B84EE-D9DF-4AD5-82E7-052E3A3A7EDB}" type="presParOf" srcId="{47DD38F2-5EAD-4690-9B92-8B255ECEB3BD}" destId="{9FC965D3-27CC-45DF-BE96-DF5E1AECD483}" srcOrd="4" destOrd="0" presId="urn:microsoft.com/office/officeart/2008/layout/PictureStrips"/>
    <dgm:cxn modelId="{22C47CFF-04B2-4CE2-9683-FF003545459D}" type="presParOf" srcId="{9FC965D3-27CC-45DF-BE96-DF5E1AECD483}" destId="{7B222DD0-2E96-4F96-922D-D695599C0386}" srcOrd="0" destOrd="0" presId="urn:microsoft.com/office/officeart/2008/layout/PictureStrips"/>
    <dgm:cxn modelId="{EDE43C69-96AB-42F3-99D2-1F0EEB8A13B9}" type="presParOf" srcId="{9FC965D3-27CC-45DF-BE96-DF5E1AECD483}" destId="{BFB55B56-515F-470E-91BF-0993883B0878}" srcOrd="1" destOrd="0" presId="urn:microsoft.com/office/officeart/2008/layout/PictureStrip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2F4504-CD88-4834-9E8E-65154A27377D}">
      <dsp:nvSpPr>
        <dsp:cNvPr id="0" name=""/>
        <dsp:cNvSpPr/>
      </dsp:nvSpPr>
      <dsp:spPr>
        <a:xfrm>
          <a:off x="0" y="0"/>
          <a:ext cx="9405749" cy="243840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8D7566-50CE-4D21-8611-5612F9AEE93E}">
      <dsp:nvSpPr>
        <dsp:cNvPr id="0" name=""/>
        <dsp:cNvSpPr/>
      </dsp:nvSpPr>
      <dsp:spPr>
        <a:xfrm>
          <a:off x="282172" y="325120"/>
          <a:ext cx="2762938" cy="1788160"/>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96C73BC-607D-44DD-8296-453F595107F0}">
      <dsp:nvSpPr>
        <dsp:cNvPr id="0" name=""/>
        <dsp:cNvSpPr/>
      </dsp:nvSpPr>
      <dsp:spPr>
        <a:xfrm rot="10800000">
          <a:off x="282172" y="2438400"/>
          <a:ext cx="276293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t" anchorCtr="0">
          <a:noAutofit/>
        </a:bodyPr>
        <a:lstStyle/>
        <a:p>
          <a:pPr lvl="0" algn="ctr" defTabSz="1155700">
            <a:lnSpc>
              <a:spcPct val="90000"/>
            </a:lnSpc>
            <a:spcBef>
              <a:spcPct val="0"/>
            </a:spcBef>
            <a:spcAft>
              <a:spcPct val="35000"/>
            </a:spcAft>
          </a:pPr>
          <a:r>
            <a:rPr lang="kk-KZ" sz="2600" kern="1200" dirty="0" smtClean="0">
              <a:latin typeface="+mn-lt"/>
            </a:rPr>
            <a:t>Ақпараттың ашылуы (жасырын-дылығының жоғалуы)</a:t>
          </a:r>
          <a:endParaRPr lang="ru-RU" sz="2600" kern="1200" dirty="0">
            <a:latin typeface="+mn-lt"/>
          </a:endParaRPr>
        </a:p>
      </dsp:txBody>
      <dsp:txXfrm rot="10800000">
        <a:off x="367142" y="2438400"/>
        <a:ext cx="2592998" cy="2895296"/>
      </dsp:txXfrm>
    </dsp:sp>
    <dsp:sp modelId="{2561DBB8-1BF6-4091-8C5A-119EC4FC5649}">
      <dsp:nvSpPr>
        <dsp:cNvPr id="0" name=""/>
        <dsp:cNvSpPr/>
      </dsp:nvSpPr>
      <dsp:spPr>
        <a:xfrm>
          <a:off x="3321405" y="325120"/>
          <a:ext cx="2762938" cy="1788160"/>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30000" b="-3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AECD88-2734-432B-8415-D77596FEA3CE}">
      <dsp:nvSpPr>
        <dsp:cNvPr id="0" name=""/>
        <dsp:cNvSpPr/>
      </dsp:nvSpPr>
      <dsp:spPr>
        <a:xfrm rot="10800000">
          <a:off x="3321405" y="2438400"/>
          <a:ext cx="276293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t" anchorCtr="0">
          <a:noAutofit/>
        </a:bodyPr>
        <a:lstStyle/>
        <a:p>
          <a:pPr lvl="0" algn="ctr" defTabSz="1155700">
            <a:lnSpc>
              <a:spcPct val="90000"/>
            </a:lnSpc>
            <a:spcBef>
              <a:spcPct val="0"/>
            </a:spcBef>
            <a:spcAft>
              <a:spcPct val="35000"/>
            </a:spcAft>
          </a:pPr>
          <a:r>
            <a:rPr lang="kk-KZ" sz="2600" kern="1200" dirty="0" smtClean="0">
              <a:latin typeface="+mn-lt"/>
            </a:rPr>
            <a:t>Авторизация-сыз өзгертуі (тұтастықтың жойылуы) </a:t>
          </a:r>
          <a:endParaRPr lang="ru-RU" sz="2600" kern="1200" dirty="0">
            <a:latin typeface="+mn-lt"/>
          </a:endParaRPr>
        </a:p>
      </dsp:txBody>
      <dsp:txXfrm rot="10800000">
        <a:off x="3406375" y="2438400"/>
        <a:ext cx="2592998" cy="2895296"/>
      </dsp:txXfrm>
    </dsp:sp>
    <dsp:sp modelId="{000988BB-7ADB-4980-887B-77FD161402F1}">
      <dsp:nvSpPr>
        <dsp:cNvPr id="0" name=""/>
        <dsp:cNvSpPr/>
      </dsp:nvSpPr>
      <dsp:spPr>
        <a:xfrm>
          <a:off x="6360637" y="325120"/>
          <a:ext cx="2762938" cy="1788160"/>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8BC046-DD52-4EBE-8571-66E4B74AE59A}">
      <dsp:nvSpPr>
        <dsp:cNvPr id="0" name=""/>
        <dsp:cNvSpPr/>
      </dsp:nvSpPr>
      <dsp:spPr>
        <a:xfrm rot="10800000">
          <a:off x="6360637" y="2438400"/>
          <a:ext cx="2762938" cy="2980266"/>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t" anchorCtr="0">
          <a:noAutofit/>
        </a:bodyPr>
        <a:lstStyle/>
        <a:p>
          <a:pPr lvl="0" algn="ctr" defTabSz="1155700">
            <a:lnSpc>
              <a:spcPct val="90000"/>
            </a:lnSpc>
            <a:spcBef>
              <a:spcPct val="0"/>
            </a:spcBef>
            <a:spcAft>
              <a:spcPct val="35000"/>
            </a:spcAft>
          </a:pPr>
          <a:r>
            <a:rPr lang="kk-KZ" sz="2600" kern="1200" dirty="0" smtClean="0">
              <a:latin typeface="+mn-lt"/>
            </a:rPr>
            <a:t>Құндылықтарға авторизация-сыз қол жетімділікті жоғалту (қол жетімділік) </a:t>
          </a:r>
          <a:endParaRPr lang="ru-RU" sz="2600" kern="1200" dirty="0">
            <a:latin typeface="+mn-lt"/>
          </a:endParaRPr>
        </a:p>
      </dsp:txBody>
      <dsp:txXfrm rot="10800000">
        <a:off x="6445607" y="2438400"/>
        <a:ext cx="2592998" cy="28952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CACF8-6FD3-4891-AC33-B05AA7A87460}">
      <dsp:nvSpPr>
        <dsp:cNvPr id="0" name=""/>
        <dsp:cNvSpPr/>
      </dsp:nvSpPr>
      <dsp:spPr>
        <a:xfrm>
          <a:off x="-6953052" y="-1062995"/>
          <a:ext cx="8274801" cy="8274801"/>
        </a:xfrm>
        <a:prstGeom prst="blockArc">
          <a:avLst>
            <a:gd name="adj1" fmla="val 18900000"/>
            <a:gd name="adj2" fmla="val 2700000"/>
            <a:gd name="adj3" fmla="val 261"/>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E91C27C-D672-4A5D-86BD-B2B5C68C334E}">
      <dsp:nvSpPr>
        <dsp:cNvPr id="0" name=""/>
        <dsp:cNvSpPr/>
      </dsp:nvSpPr>
      <dsp:spPr>
        <a:xfrm>
          <a:off x="691555" y="472720"/>
          <a:ext cx="10656269" cy="94593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50834" tIns="48260" rIns="48260" bIns="48260" numCol="1" spcCol="1270" anchor="ctr" anchorCtr="0">
          <a:noAutofit/>
        </a:bodyPr>
        <a:lstStyle/>
        <a:p>
          <a:pPr lvl="0" algn="just" defTabSz="844550">
            <a:lnSpc>
              <a:spcPct val="90000"/>
            </a:lnSpc>
            <a:spcBef>
              <a:spcPct val="0"/>
            </a:spcBef>
            <a:spcAft>
              <a:spcPct val="35000"/>
            </a:spcAft>
          </a:pPr>
          <a:r>
            <a:rPr lang="kk-KZ" sz="1900" b="1" i="1" kern="1200" dirty="0" smtClean="0">
              <a:solidFill>
                <a:srgbClr val="8E0202"/>
              </a:solidFill>
              <a:latin typeface="+mn-lt"/>
            </a:rPr>
            <a:t>Осалдық</a:t>
          </a:r>
          <a:r>
            <a:rPr lang="kk-KZ" sz="1900" kern="1200" dirty="0" smtClean="0">
              <a:latin typeface="+mn-lt"/>
            </a:rPr>
            <a:t>–жүйе ішіндегі шабуыл жасауға қолайлы, шабуылға төзімсіз жер.</a:t>
          </a:r>
          <a:endParaRPr lang="ru-RU" sz="1900" kern="1200" dirty="0">
            <a:latin typeface="+mn-lt"/>
          </a:endParaRPr>
        </a:p>
      </dsp:txBody>
      <dsp:txXfrm>
        <a:off x="691555" y="472720"/>
        <a:ext cx="10656269" cy="945933"/>
      </dsp:txXfrm>
    </dsp:sp>
    <dsp:sp modelId="{4273001B-BDF8-436C-AF51-889AFDEAF05D}">
      <dsp:nvSpPr>
        <dsp:cNvPr id="0" name=""/>
        <dsp:cNvSpPr/>
      </dsp:nvSpPr>
      <dsp:spPr>
        <a:xfrm>
          <a:off x="100347" y="354478"/>
          <a:ext cx="1182416" cy="118241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371A183-E6A3-480A-8355-67A2CDE71E71}">
      <dsp:nvSpPr>
        <dsp:cNvPr id="0" name=""/>
        <dsp:cNvSpPr/>
      </dsp:nvSpPr>
      <dsp:spPr>
        <a:xfrm>
          <a:off x="1233880" y="1891866"/>
          <a:ext cx="10113944" cy="94593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50834" tIns="48260" rIns="48260" bIns="48260" numCol="1" spcCol="1270" anchor="ctr" anchorCtr="0">
          <a:noAutofit/>
        </a:bodyPr>
        <a:lstStyle/>
        <a:p>
          <a:pPr lvl="0" algn="just" defTabSz="844550">
            <a:lnSpc>
              <a:spcPct val="90000"/>
            </a:lnSpc>
            <a:spcBef>
              <a:spcPct val="0"/>
            </a:spcBef>
            <a:spcAft>
              <a:spcPct val="35000"/>
            </a:spcAft>
          </a:pPr>
          <a:r>
            <a:rPr lang="kk-KZ" sz="1900" b="1" i="1" kern="1200" dirty="0" smtClean="0">
              <a:solidFill>
                <a:srgbClr val="8E0202"/>
              </a:solidFill>
              <a:latin typeface="+mn-lt"/>
            </a:rPr>
            <a:t>Тәуекел </a:t>
          </a:r>
          <a:r>
            <a:rPr lang="kk-KZ" sz="1900" kern="1200" dirty="0" smtClean="0">
              <a:latin typeface="+mn-lt"/>
            </a:rPr>
            <a:t>–нақты </a:t>
          </a:r>
          <a:r>
            <a:rPr lang="kk-KZ" sz="1900" kern="1200" dirty="0" smtClean="0">
              <a:latin typeface="+mn-lt"/>
            </a:rPr>
            <a:t>осалдықты пайдаланып нақты шабуыл жасалады деген ықтималдық. Осының бәрін ескере келе, әрбір мекеме өзінің қаншалықты тәуекелде екенін шешу керек. Бұл шешім мекемемен қабылданған қауіпсіздік саясаты ішінде орын табу қажет.</a:t>
          </a:r>
          <a:endParaRPr lang="ru-RU" sz="1900" kern="1200" dirty="0">
            <a:latin typeface="+mn-lt"/>
          </a:endParaRPr>
        </a:p>
      </dsp:txBody>
      <dsp:txXfrm>
        <a:off x="1233880" y="1891866"/>
        <a:ext cx="10113944" cy="945933"/>
      </dsp:txXfrm>
    </dsp:sp>
    <dsp:sp modelId="{ACF6FA6B-7765-4EDD-8E96-707749FC5969}">
      <dsp:nvSpPr>
        <dsp:cNvPr id="0" name=""/>
        <dsp:cNvSpPr/>
      </dsp:nvSpPr>
      <dsp:spPr>
        <a:xfrm>
          <a:off x="642672" y="1773624"/>
          <a:ext cx="1182416" cy="118241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ECF931AA-6FAD-41E8-8775-75FE075B92D1}">
      <dsp:nvSpPr>
        <dsp:cNvPr id="0" name=""/>
        <dsp:cNvSpPr/>
      </dsp:nvSpPr>
      <dsp:spPr>
        <a:xfrm>
          <a:off x="1233880" y="3138549"/>
          <a:ext cx="10113944" cy="1290858"/>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50834" tIns="48260" rIns="48260" bIns="48260" numCol="1" spcCol="1270" anchor="ctr" anchorCtr="0">
          <a:noAutofit/>
        </a:bodyPr>
        <a:lstStyle/>
        <a:p>
          <a:pPr lvl="0" algn="just" defTabSz="844550">
            <a:lnSpc>
              <a:spcPct val="90000"/>
            </a:lnSpc>
            <a:spcBef>
              <a:spcPct val="0"/>
            </a:spcBef>
            <a:spcAft>
              <a:spcPct val="35000"/>
            </a:spcAft>
          </a:pPr>
          <a:r>
            <a:rPr lang="kk-KZ" sz="1900" b="1" i="1" kern="1200" dirty="0" smtClean="0">
              <a:solidFill>
                <a:srgbClr val="8E0202"/>
              </a:solidFill>
              <a:latin typeface="+mn-lt"/>
            </a:rPr>
            <a:t>Қауіпсіздік </a:t>
          </a:r>
          <a:r>
            <a:rPr lang="kk-KZ" sz="1900" b="1" i="1" kern="1200" dirty="0" smtClean="0">
              <a:solidFill>
                <a:srgbClr val="8E0202"/>
              </a:solidFill>
              <a:latin typeface="+mn-lt"/>
            </a:rPr>
            <a:t>саясаты </a:t>
          </a:r>
          <a:r>
            <a:rPr lang="kk-KZ" sz="1900" kern="1200" dirty="0" smtClean="0">
              <a:latin typeface="+mn-lt"/>
            </a:rPr>
            <a:t>– ақпараттық </a:t>
          </a:r>
          <a:r>
            <a:rPr lang="kk-KZ" sz="1900" kern="1200" dirty="0" smtClean="0">
              <a:latin typeface="+mn-lt"/>
            </a:rPr>
            <a:t>құндылықтар қалай өңделетінін, қорғалатынын және  мекеме ішіндегі ақпараттық жүйелер арасында таратылатынын анықтайтын ережелер, директивалар және қабілеттер; қауіпсіздік сервистерін қолдануға берілетін критерийлер жиынтығы.</a:t>
          </a:r>
          <a:endParaRPr lang="ru-RU" sz="1900" kern="1200" dirty="0">
            <a:latin typeface="+mn-lt"/>
          </a:endParaRPr>
        </a:p>
      </dsp:txBody>
      <dsp:txXfrm>
        <a:off x="1233880" y="3138549"/>
        <a:ext cx="10113944" cy="1290858"/>
      </dsp:txXfrm>
    </dsp:sp>
    <dsp:sp modelId="{F339C019-184C-4D05-AAF4-5C0B8431A30F}">
      <dsp:nvSpPr>
        <dsp:cNvPr id="0" name=""/>
        <dsp:cNvSpPr/>
      </dsp:nvSpPr>
      <dsp:spPr>
        <a:xfrm>
          <a:off x="642672" y="3192770"/>
          <a:ext cx="1182416" cy="118241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9D334EDA-ACAC-4BD4-BD40-F290543F9AFA}">
      <dsp:nvSpPr>
        <dsp:cNvPr id="0" name=""/>
        <dsp:cNvSpPr/>
      </dsp:nvSpPr>
      <dsp:spPr>
        <a:xfrm>
          <a:off x="691555" y="4730157"/>
          <a:ext cx="10656269" cy="94593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50834" tIns="48260" rIns="48260" bIns="48260" numCol="1" spcCol="1270" anchor="ctr" anchorCtr="0">
          <a:noAutofit/>
        </a:bodyPr>
        <a:lstStyle/>
        <a:p>
          <a:pPr lvl="0" algn="just" defTabSz="844550">
            <a:lnSpc>
              <a:spcPct val="90000"/>
            </a:lnSpc>
            <a:spcBef>
              <a:spcPct val="0"/>
            </a:spcBef>
            <a:spcAft>
              <a:spcPct val="35000"/>
            </a:spcAft>
          </a:pPr>
          <a:r>
            <a:rPr lang="kk-KZ" sz="1900" b="1" i="1" kern="1200" dirty="0" smtClean="0">
              <a:solidFill>
                <a:srgbClr val="8E0202"/>
              </a:solidFill>
              <a:latin typeface="+mn-lt"/>
            </a:rPr>
            <a:t>Шабуыл </a:t>
          </a:r>
          <a:r>
            <a:rPr lang="kk-KZ" sz="1900" kern="1200" dirty="0" smtClean="0">
              <a:solidFill>
                <a:schemeClr val="bg1"/>
              </a:solidFill>
              <a:latin typeface="+mn-lt"/>
            </a:rPr>
            <a:t>– Ақпараттық </a:t>
          </a:r>
          <a:r>
            <a:rPr lang="kk-KZ" sz="1900" kern="1200" dirty="0" smtClean="0">
              <a:latin typeface="+mn-lt"/>
            </a:rPr>
            <a:t>жүйенің қауіпсіздігін бұзатын кез-келген іс-әрекет. Басқаша айтқанда осалдықтарды қолдана отырып, қауіпсіздік саясатынының бұзылуына әкеп соғатын іс-әрекеттер немесе бір-бірімен байланысқан іс-әрекеттер тізбегі.</a:t>
          </a:r>
          <a:endParaRPr lang="ru-RU" sz="1900" kern="1200" dirty="0">
            <a:latin typeface="+mn-lt"/>
          </a:endParaRPr>
        </a:p>
      </dsp:txBody>
      <dsp:txXfrm>
        <a:off x="691555" y="4730157"/>
        <a:ext cx="10656269" cy="945933"/>
      </dsp:txXfrm>
    </dsp:sp>
    <dsp:sp modelId="{83776096-5E69-4708-9925-2770B8572597}">
      <dsp:nvSpPr>
        <dsp:cNvPr id="0" name=""/>
        <dsp:cNvSpPr/>
      </dsp:nvSpPr>
      <dsp:spPr>
        <a:xfrm>
          <a:off x="100347" y="4611915"/>
          <a:ext cx="1182416" cy="118241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703866-D829-48B8-9DF2-5F9CEABC42F9}">
      <dsp:nvSpPr>
        <dsp:cNvPr id="0" name=""/>
        <dsp:cNvSpPr/>
      </dsp:nvSpPr>
      <dsp:spPr>
        <a:xfrm>
          <a:off x="0" y="529534"/>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Жасырындылық–</a:t>
          </a:r>
          <a:r>
            <a:rPr lang="kk-KZ" sz="2400" i="0" kern="1200" dirty="0" smtClean="0">
              <a:latin typeface="+mn-lt"/>
            </a:rPr>
            <a:t>жіберіліп отырған немесе сақталып отырған мәліметтерді пассивті шабуылдардан қорғау</a:t>
          </a:r>
          <a:endParaRPr lang="ru-RU" sz="2400" i="0" kern="1200" dirty="0">
            <a:latin typeface="+mn-lt"/>
          </a:endParaRPr>
        </a:p>
      </dsp:txBody>
      <dsp:txXfrm>
        <a:off x="0" y="529534"/>
        <a:ext cx="3627033" cy="2176220"/>
      </dsp:txXfrm>
    </dsp:sp>
    <dsp:sp modelId="{77A03DF2-3E16-4338-9F64-B5EDBA43B350}">
      <dsp:nvSpPr>
        <dsp:cNvPr id="0" name=""/>
        <dsp:cNvSpPr/>
      </dsp:nvSpPr>
      <dsp:spPr>
        <a:xfrm>
          <a:off x="3989737" y="529534"/>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Аутентификация–</a:t>
          </a:r>
          <a:r>
            <a:rPr lang="kk-KZ" sz="2400" b="1" i="0" kern="1200" dirty="0" smtClean="0">
              <a:latin typeface="+mn-lt"/>
            </a:rPr>
            <a:t>а</a:t>
          </a:r>
          <a:r>
            <a:rPr lang="kk-KZ" sz="2400" kern="1200" dirty="0" smtClean="0">
              <a:latin typeface="+mn-lt"/>
            </a:rPr>
            <a:t>қпараттың заңды пайдаланушыдан келуінің немесе кабылдап алушының нақты сол өзі екенінің расталуы </a:t>
          </a:r>
          <a:endParaRPr lang="ru-RU" sz="2400" i="0" kern="1200" dirty="0">
            <a:latin typeface="+mn-lt"/>
          </a:endParaRPr>
        </a:p>
      </dsp:txBody>
      <dsp:txXfrm>
        <a:off x="3989737" y="529534"/>
        <a:ext cx="3627033" cy="2176220"/>
      </dsp:txXfrm>
    </dsp:sp>
    <dsp:sp modelId="{449A1138-FDC1-4C54-9ED5-03D6E584A957}">
      <dsp:nvSpPr>
        <dsp:cNvPr id="0" name=""/>
        <dsp:cNvSpPr/>
      </dsp:nvSpPr>
      <dsp:spPr>
        <a:xfrm>
          <a:off x="7979474" y="529534"/>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Тұтастық  </a:t>
          </a:r>
          <a:r>
            <a:rPr lang="kk-KZ" sz="2400" kern="1200" dirty="0" smtClean="0">
              <a:solidFill>
                <a:srgbClr val="8E0202"/>
              </a:solidFill>
              <a:latin typeface="+mn-lt"/>
            </a:rPr>
            <a:t>-</a:t>
          </a:r>
          <a:r>
            <a:rPr lang="kk-KZ" sz="2400" kern="1200" dirty="0" smtClean="0">
              <a:latin typeface="+mn-lt"/>
            </a:rPr>
            <a:t> ақпарат сақталу немесе жеткізілу барысында  өзгермегеніне кепілдік беретін сервис </a:t>
          </a:r>
          <a:endParaRPr lang="ru-RU" sz="2400" i="0" kern="1200" dirty="0">
            <a:latin typeface="+mn-lt"/>
          </a:endParaRPr>
        </a:p>
      </dsp:txBody>
      <dsp:txXfrm>
        <a:off x="7979474" y="529534"/>
        <a:ext cx="3627033" cy="2176220"/>
      </dsp:txXfrm>
    </dsp:sp>
    <dsp:sp modelId="{5CD26AC7-34BA-4C59-A0EF-5B1FA231382D}">
      <dsp:nvSpPr>
        <dsp:cNvPr id="0" name=""/>
        <dsp:cNvSpPr/>
      </dsp:nvSpPr>
      <dsp:spPr>
        <a:xfrm>
          <a:off x="0" y="3068457"/>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Қабылдамаудың жоқтығы</a:t>
          </a:r>
          <a:r>
            <a:rPr lang="kk-KZ" sz="2400" kern="1200" dirty="0" smtClean="0">
              <a:latin typeface="+mn-lt"/>
            </a:rPr>
            <a:t>–қабылдау алушы мен жіберуші үшін де жіберу фактісінен құтыла алмаушылығы </a:t>
          </a:r>
          <a:endParaRPr lang="ru-RU" sz="2400" i="0" kern="1200" dirty="0">
            <a:latin typeface="+mn-lt"/>
          </a:endParaRPr>
        </a:p>
      </dsp:txBody>
      <dsp:txXfrm>
        <a:off x="0" y="3068457"/>
        <a:ext cx="3627033" cy="2176220"/>
      </dsp:txXfrm>
    </dsp:sp>
    <dsp:sp modelId="{7310195F-D34D-4CB3-A603-27D7640222E0}">
      <dsp:nvSpPr>
        <dsp:cNvPr id="0" name=""/>
        <dsp:cNvSpPr/>
      </dsp:nvSpPr>
      <dsp:spPr>
        <a:xfrm>
          <a:off x="3989737" y="3068457"/>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Рұқсат алуды </a:t>
          </a:r>
          <a:r>
            <a:rPr lang="kk-KZ" sz="2400" b="1" i="0" kern="1200" dirty="0" smtClean="0">
              <a:solidFill>
                <a:srgbClr val="8E0202"/>
              </a:solidFill>
              <a:latin typeface="+mn-lt"/>
            </a:rPr>
            <a:t>басқару –</a:t>
          </a:r>
          <a:r>
            <a:rPr lang="kk-KZ" sz="2400" kern="1200" dirty="0" smtClean="0">
              <a:latin typeface="+mn-lt"/>
            </a:rPr>
            <a:t>коммуникациялық желілер арқылы жүйелер мен бағдарламаға рұқсат алуды шектеу және басқару мүмкіндігі</a:t>
          </a:r>
          <a:endParaRPr lang="ru-RU" sz="2400" i="0" kern="1200" dirty="0">
            <a:latin typeface="+mn-lt"/>
          </a:endParaRPr>
        </a:p>
      </dsp:txBody>
      <dsp:txXfrm>
        <a:off x="3989737" y="3068457"/>
        <a:ext cx="3627033" cy="2176220"/>
      </dsp:txXfrm>
    </dsp:sp>
    <dsp:sp modelId="{8748D7C1-CD70-4244-AF66-AA5C93FB6CFC}">
      <dsp:nvSpPr>
        <dsp:cNvPr id="0" name=""/>
        <dsp:cNvSpPr/>
      </dsp:nvSpPr>
      <dsp:spPr>
        <a:xfrm>
          <a:off x="7979474" y="3068457"/>
          <a:ext cx="3627033" cy="21762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kk-KZ" sz="2400" b="1" i="0" kern="1200" dirty="0" smtClean="0">
              <a:solidFill>
                <a:srgbClr val="8E0202"/>
              </a:solidFill>
              <a:latin typeface="+mn-lt"/>
            </a:rPr>
            <a:t>Қол </a:t>
          </a:r>
          <a:r>
            <a:rPr lang="kk-KZ" sz="2400" b="1" i="0" kern="1200" dirty="0" smtClean="0">
              <a:solidFill>
                <a:srgbClr val="8E0202"/>
              </a:solidFill>
              <a:latin typeface="+mn-lt"/>
            </a:rPr>
            <a:t>жетімділік –</a:t>
          </a:r>
          <a:r>
            <a:rPr lang="kk-KZ" sz="2400" kern="1200" dirty="0" smtClean="0">
              <a:latin typeface="+mn-lt"/>
            </a:rPr>
            <a:t>шабуылдар нәтижесінде бір немесе бірнеше сервистің қол жетімділігі төмендеуі немесе жұмыстан шығуы</a:t>
          </a:r>
          <a:endParaRPr lang="ru-RU" sz="2400" i="0" kern="1200" dirty="0">
            <a:latin typeface="+mn-lt"/>
          </a:endParaRPr>
        </a:p>
      </dsp:txBody>
      <dsp:txXfrm>
        <a:off x="7979474" y="3068457"/>
        <a:ext cx="3627033" cy="21762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1B640-D83F-40EC-A95C-6095426D5E23}">
      <dsp:nvSpPr>
        <dsp:cNvPr id="0" name=""/>
        <dsp:cNvSpPr/>
      </dsp:nvSpPr>
      <dsp:spPr>
        <a:xfrm>
          <a:off x="236872" y="672666"/>
          <a:ext cx="5577102" cy="1742844"/>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80487" tIns="68580" rIns="68580" bIns="68580" numCol="1" spcCol="1270" anchor="ctr" anchorCtr="0">
          <a:noAutofit/>
        </a:bodyPr>
        <a:lstStyle/>
        <a:p>
          <a:pPr lvl="0" algn="just" defTabSz="800100">
            <a:lnSpc>
              <a:spcPct val="90000"/>
            </a:lnSpc>
            <a:spcBef>
              <a:spcPct val="0"/>
            </a:spcBef>
            <a:spcAft>
              <a:spcPct val="35000"/>
            </a:spcAft>
          </a:pPr>
          <a:r>
            <a:rPr lang="kk-KZ" sz="1800" b="1" i="0" kern="1200" dirty="0" smtClean="0">
              <a:solidFill>
                <a:srgbClr val="8E0202"/>
              </a:solidFill>
              <a:latin typeface="+mn-lt"/>
            </a:rPr>
            <a:t>Симметриялы шифрлеу </a:t>
          </a:r>
          <a:r>
            <a:rPr lang="kk-KZ" sz="1800" b="1" i="0" kern="1200" dirty="0" smtClean="0">
              <a:solidFill>
                <a:srgbClr val="8E0202"/>
              </a:solidFill>
              <a:latin typeface="+mn-lt"/>
            </a:rPr>
            <a:t>алгоритмдері </a:t>
          </a:r>
          <a:r>
            <a:rPr lang="kk-KZ" sz="1800" kern="1200" dirty="0" smtClean="0">
              <a:solidFill>
                <a:srgbClr val="8E0202"/>
              </a:solidFill>
              <a:latin typeface="+mn-lt"/>
            </a:rPr>
            <a:t>–</a:t>
          </a:r>
          <a:r>
            <a:rPr lang="kk-KZ" sz="1800" kern="1200" dirty="0" smtClean="0">
              <a:solidFill>
                <a:srgbClr val="0070C0"/>
              </a:solidFill>
              <a:latin typeface="+mn-lt"/>
            </a:rPr>
            <a:t>шифрлеу мен дешифрлеу үшін бір ғана кілт қолданылатын және дешифлеу кілті шифрлеу кілтінен оңай алынатын шифрлеу алгоритмдері</a:t>
          </a:r>
          <a:endParaRPr lang="ru-RU" sz="1800" kern="1200" dirty="0">
            <a:solidFill>
              <a:srgbClr val="0070C0"/>
            </a:solidFill>
            <a:latin typeface="+mn-lt"/>
          </a:endParaRPr>
        </a:p>
      </dsp:txBody>
      <dsp:txXfrm>
        <a:off x="236872" y="672666"/>
        <a:ext cx="5577102" cy="1742844"/>
      </dsp:txXfrm>
    </dsp:sp>
    <dsp:sp modelId="{E5E2B8E3-06C5-41C1-A65F-33A0E8EFFAE8}">
      <dsp:nvSpPr>
        <dsp:cNvPr id="0" name=""/>
        <dsp:cNvSpPr/>
      </dsp:nvSpPr>
      <dsp:spPr>
        <a:xfrm>
          <a:off x="4493" y="420921"/>
          <a:ext cx="1219991" cy="1829986"/>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A5499C-73D8-41F3-9A8C-C78E1CD36315}">
      <dsp:nvSpPr>
        <dsp:cNvPr id="0" name=""/>
        <dsp:cNvSpPr/>
      </dsp:nvSpPr>
      <dsp:spPr>
        <a:xfrm>
          <a:off x="6292474" y="672666"/>
          <a:ext cx="5577102" cy="1742844"/>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80487" tIns="68580" rIns="68580" bIns="68580" numCol="1" spcCol="1270" anchor="ctr" anchorCtr="0">
          <a:noAutofit/>
        </a:bodyPr>
        <a:lstStyle/>
        <a:p>
          <a:pPr lvl="0" algn="just" defTabSz="800100">
            <a:lnSpc>
              <a:spcPct val="90000"/>
            </a:lnSpc>
            <a:spcBef>
              <a:spcPct val="0"/>
            </a:spcBef>
            <a:spcAft>
              <a:spcPct val="35000"/>
            </a:spcAft>
          </a:pPr>
          <a:r>
            <a:rPr lang="kk-KZ" sz="1800" b="1" i="0" kern="1200" dirty="0" smtClean="0">
              <a:solidFill>
                <a:srgbClr val="8E0202"/>
              </a:solidFill>
              <a:latin typeface="+mn-lt"/>
            </a:rPr>
            <a:t>Симметриялы емес шифрлеу </a:t>
          </a:r>
          <a:r>
            <a:rPr lang="kk-KZ" sz="1800" b="1" i="0" kern="1200" dirty="0" smtClean="0">
              <a:solidFill>
                <a:srgbClr val="8E0202"/>
              </a:solidFill>
              <a:latin typeface="+mn-lt"/>
            </a:rPr>
            <a:t>алгоритмдері </a:t>
          </a:r>
          <a:r>
            <a:rPr lang="kk-KZ" sz="1800" kern="1200" dirty="0" smtClean="0">
              <a:solidFill>
                <a:srgbClr val="0070C0"/>
              </a:solidFill>
              <a:latin typeface="+mn-lt"/>
            </a:rPr>
            <a:t>–</a:t>
          </a:r>
          <a:r>
            <a:rPr lang="kk-KZ" sz="1800" kern="1200" dirty="0" smtClean="0">
              <a:solidFill>
                <a:srgbClr val="0070C0"/>
              </a:solidFill>
              <a:latin typeface="+mn-lt"/>
            </a:rPr>
            <a:t>шифрлеу мен дешифрлеу үшін әр-түрлі кілттер қолданылатын (ашық кілт және жабық кілт), бір кілтті біліп, екінші кілтті есептеп шығу мүмкіншілігі жоқ шифрлеу алгоритмдері</a:t>
          </a:r>
          <a:endParaRPr lang="ru-RU" sz="1800" kern="1200" dirty="0">
            <a:solidFill>
              <a:srgbClr val="0070C0"/>
            </a:solidFill>
            <a:latin typeface="+mn-lt"/>
          </a:endParaRPr>
        </a:p>
      </dsp:txBody>
      <dsp:txXfrm>
        <a:off x="6292474" y="672666"/>
        <a:ext cx="5577102" cy="1742844"/>
      </dsp:txXfrm>
    </dsp:sp>
    <dsp:sp modelId="{11EAB248-41B2-40EB-90A9-EDADE3D2EFFC}">
      <dsp:nvSpPr>
        <dsp:cNvPr id="0" name=""/>
        <dsp:cNvSpPr/>
      </dsp:nvSpPr>
      <dsp:spPr>
        <a:xfrm>
          <a:off x="6060095" y="420921"/>
          <a:ext cx="1219991" cy="1829986"/>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0" r="-5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222DD0-2E96-4F96-922D-D695599C0386}">
      <dsp:nvSpPr>
        <dsp:cNvPr id="0" name=""/>
        <dsp:cNvSpPr/>
      </dsp:nvSpPr>
      <dsp:spPr>
        <a:xfrm>
          <a:off x="3264673" y="2866713"/>
          <a:ext cx="5577102" cy="1742844"/>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80487" tIns="68580" rIns="68580" bIns="68580" numCol="1" spcCol="1270" anchor="ctr" anchorCtr="0">
          <a:noAutofit/>
        </a:bodyPr>
        <a:lstStyle/>
        <a:p>
          <a:pPr lvl="0" algn="just" defTabSz="800100">
            <a:lnSpc>
              <a:spcPct val="90000"/>
            </a:lnSpc>
            <a:spcBef>
              <a:spcPct val="0"/>
            </a:spcBef>
            <a:spcAft>
              <a:spcPct val="35000"/>
            </a:spcAft>
          </a:pPr>
          <a:r>
            <a:rPr lang="kk-KZ" sz="1800" b="1" i="0" kern="1200" dirty="0" smtClean="0">
              <a:solidFill>
                <a:srgbClr val="8E0202"/>
              </a:solidFill>
              <a:latin typeface="+mn-lt"/>
            </a:rPr>
            <a:t>Хэш-функциялар</a:t>
          </a:r>
          <a:r>
            <a:rPr lang="kk-KZ" sz="1800" b="1" i="0" kern="1200" dirty="0" smtClean="0">
              <a:solidFill>
                <a:srgbClr val="C00000"/>
              </a:solidFill>
              <a:latin typeface="+mn-lt"/>
            </a:rPr>
            <a:t> </a:t>
          </a:r>
          <a:r>
            <a:rPr lang="kk-KZ" sz="1800" kern="1200" dirty="0" smtClean="0">
              <a:solidFill>
                <a:srgbClr val="0070C0"/>
              </a:solidFill>
              <a:latin typeface="+mn-lt"/>
            </a:rPr>
            <a:t>–</a:t>
          </a:r>
          <a:r>
            <a:rPr lang="kk-KZ" sz="1800" kern="1200" dirty="0" smtClean="0">
              <a:solidFill>
                <a:srgbClr val="0070C0"/>
              </a:solidFill>
              <a:latin typeface="+mn-lt"/>
            </a:rPr>
            <a:t>кіріс мәліметтер болып кез-келген ұзындықтағы хабарлама, ал шығыста –шектелген ұзындықты хабарлама шығатын функция</a:t>
          </a:r>
          <a:endParaRPr lang="ru-RU" sz="1800" kern="1200" dirty="0">
            <a:solidFill>
              <a:srgbClr val="0070C0"/>
            </a:solidFill>
            <a:latin typeface="+mn-lt"/>
          </a:endParaRPr>
        </a:p>
      </dsp:txBody>
      <dsp:txXfrm>
        <a:off x="3264673" y="2866713"/>
        <a:ext cx="5577102" cy="1742844"/>
      </dsp:txXfrm>
    </dsp:sp>
    <dsp:sp modelId="{BFB55B56-515F-470E-91BF-0993883B0878}">
      <dsp:nvSpPr>
        <dsp:cNvPr id="0" name=""/>
        <dsp:cNvSpPr/>
      </dsp:nvSpPr>
      <dsp:spPr>
        <a:xfrm>
          <a:off x="3032294" y="2614969"/>
          <a:ext cx="1219991" cy="1829986"/>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50000" r="-5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List2#1">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3163655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133718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389172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261978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3346003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815105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268366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237722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133807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4006478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1853413-EBE1-422C-8981-D73CFEC1FC54}" type="datetimeFigureOut">
              <a:rPr lang="ru-RU" smtClean="0"/>
              <a:pPr/>
              <a:t>18.12.2015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42852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53413-EBE1-422C-8981-D73CFEC1FC54}" type="datetimeFigureOut">
              <a:rPr lang="ru-RU" smtClean="0"/>
              <a:pPr/>
              <a:t>18.12.2015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681B5-0B78-43E0-9B1E-A6E8B462590A}" type="slidenum">
              <a:rPr lang="ru-RU" smtClean="0"/>
              <a:pPr/>
              <a:t>‹#›</a:t>
            </a:fld>
            <a:endParaRPr lang="ru-RU"/>
          </a:p>
        </p:txBody>
      </p:sp>
    </p:spTree>
    <p:extLst>
      <p:ext uri="{BB962C8B-B14F-4D97-AF65-F5344CB8AC3E}">
        <p14:creationId xmlns:p14="http://schemas.microsoft.com/office/powerpoint/2010/main" xmlns="" val="3497892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ctrTitle"/>
          </p:nvPr>
        </p:nvSpPr>
        <p:spPr>
          <a:xfrm>
            <a:off x="1771650" y="3111335"/>
            <a:ext cx="9144000" cy="973262"/>
          </a:xfrm>
        </p:spPr>
        <p:txBody>
          <a:bodyPr>
            <a:normAutofit/>
          </a:bodyPr>
          <a:lstStyle/>
          <a:p>
            <a:pPr>
              <a:lnSpc>
                <a:spcPct val="70000"/>
              </a:lnSpc>
            </a:pPr>
            <a:r>
              <a:rPr lang="kk-KZ" sz="2400" b="1" dirty="0" smtClean="0">
                <a:solidFill>
                  <a:srgbClr val="0070C0"/>
                </a:solidFill>
                <a:latin typeface="+mn-lt"/>
                <a:cs typeface="Tahoma" pitchFamily="34" charset="0"/>
              </a:rPr>
              <a:t/>
            </a:r>
            <a:br>
              <a:rPr lang="kk-KZ" sz="2400" b="1" dirty="0" smtClean="0">
                <a:solidFill>
                  <a:srgbClr val="0070C0"/>
                </a:solidFill>
                <a:latin typeface="+mn-lt"/>
                <a:cs typeface="Tahoma" pitchFamily="34" charset="0"/>
              </a:rPr>
            </a:br>
            <a:r>
              <a:rPr lang="kk-KZ" sz="2400" b="1" dirty="0">
                <a:solidFill>
                  <a:srgbClr val="0070C0"/>
                </a:solidFill>
                <a:latin typeface="+mn-lt"/>
                <a:cs typeface="Tahoma" pitchFamily="34" charset="0"/>
              </a:rPr>
              <a:t/>
            </a:r>
            <a:br>
              <a:rPr lang="kk-KZ" sz="2400" b="1" dirty="0">
                <a:solidFill>
                  <a:srgbClr val="0070C0"/>
                </a:solidFill>
                <a:latin typeface="+mn-lt"/>
                <a:cs typeface="Tahoma" pitchFamily="34" charset="0"/>
              </a:rPr>
            </a:br>
            <a:endParaRPr lang="kk-KZ" sz="3000" b="1" dirty="0">
              <a:solidFill>
                <a:srgbClr val="0070C0"/>
              </a:solidFill>
              <a:latin typeface="+mn-lt"/>
              <a:cs typeface="Tahoma" pitchFamily="34" charset="0"/>
            </a:endParaRPr>
          </a:p>
        </p:txBody>
      </p:sp>
      <p:sp>
        <p:nvSpPr>
          <p:cNvPr id="3" name="Прямоугольник 2"/>
          <p:cNvSpPr/>
          <p:nvPr/>
        </p:nvSpPr>
        <p:spPr>
          <a:xfrm>
            <a:off x="415636" y="64485"/>
            <a:ext cx="11222181" cy="5355312"/>
          </a:xfrm>
          <a:prstGeom prst="rect">
            <a:avLst/>
          </a:prstGeom>
        </p:spPr>
        <p:txBody>
          <a:bodyPr wrap="square">
            <a:spAutoFit/>
          </a:bodyPr>
          <a:lstStyle/>
          <a:p>
            <a:pPr algn="r"/>
            <a:r>
              <a:rPr lang="kk-KZ" b="1" dirty="0" smtClean="0">
                <a:solidFill>
                  <a:srgbClr val="0070C0"/>
                </a:solidFill>
                <a:cs typeface="Tahoma" pitchFamily="34" charset="0"/>
              </a:rPr>
              <a:t>Ақпараттық қауіпсіздік </a:t>
            </a:r>
            <a:r>
              <a:rPr lang="kk-KZ" b="1" dirty="0" smtClean="0">
                <a:solidFill>
                  <a:srgbClr val="0070C0"/>
                </a:solidFill>
                <a:cs typeface="Tahoma" pitchFamily="34" charset="0"/>
              </a:rPr>
              <a:t>кафедрасы</a:t>
            </a:r>
          </a:p>
          <a:p>
            <a:pPr algn="r"/>
            <a:endParaRPr lang="kk-KZ" sz="1000" b="1" dirty="0" smtClean="0">
              <a:solidFill>
                <a:srgbClr val="0070C0"/>
              </a:solidFill>
              <a:cs typeface="Tahoma" pitchFamily="34" charset="0"/>
            </a:endParaRPr>
          </a:p>
          <a:p>
            <a:pPr algn="ctr"/>
            <a:r>
              <a:rPr lang="ru-RU" sz="2800" b="1" dirty="0" smtClean="0">
                <a:solidFill>
                  <a:srgbClr val="0070C0"/>
                </a:solidFill>
              </a:rPr>
              <a:t>«</a:t>
            </a:r>
            <a:r>
              <a:rPr lang="kk-KZ" sz="2800" b="1" dirty="0">
                <a:solidFill>
                  <a:srgbClr val="0070C0"/>
                </a:solidFill>
              </a:rPr>
              <a:t>Ақпараттық қауіпсіздіктің негізгі түсініктері мен анықтамалары: шабуылдар, осалдықтар, қауіпсіздік саясаты, қауіпсіздік механизмдері мен сервистері</a:t>
            </a:r>
            <a:r>
              <a:rPr lang="ru-RU" sz="2800" b="1" dirty="0">
                <a:solidFill>
                  <a:srgbClr val="0070C0"/>
                </a:solidFill>
              </a:rPr>
              <a:t>» </a:t>
            </a:r>
            <a:r>
              <a:rPr lang="kk-KZ" sz="2800" b="1" dirty="0" smtClean="0">
                <a:solidFill>
                  <a:srgbClr val="0070C0"/>
                </a:solidFill>
              </a:rPr>
              <a:t>тақырыбында</a:t>
            </a:r>
            <a:endParaRPr lang="en-US" sz="2800" b="1" dirty="0" smtClean="0">
              <a:solidFill>
                <a:srgbClr val="0070C0"/>
              </a:solidFill>
            </a:endParaRPr>
          </a:p>
          <a:p>
            <a:pPr algn="ctr"/>
            <a:endParaRPr lang="en-US" sz="1000" b="1" dirty="0">
              <a:solidFill>
                <a:srgbClr val="0070C0"/>
              </a:solidFill>
            </a:endParaRPr>
          </a:p>
          <a:p>
            <a:pPr algn="ctr"/>
            <a:r>
              <a:rPr lang="ru-RU" sz="2800" b="1" dirty="0" smtClean="0">
                <a:solidFill>
                  <a:srgbClr val="0070C0"/>
                </a:solidFill>
              </a:rPr>
              <a:t>«</a:t>
            </a:r>
            <a:r>
              <a:rPr lang="kk-KZ" sz="2800" b="1" dirty="0">
                <a:solidFill>
                  <a:srgbClr val="0070C0"/>
                </a:solidFill>
              </a:rPr>
              <a:t>Ақпаратты қорғау жүйелерін жобалау</a:t>
            </a:r>
            <a:r>
              <a:rPr lang="ru-RU" sz="2800" b="1" dirty="0" smtClean="0">
                <a:solidFill>
                  <a:srgbClr val="0070C0"/>
                </a:solidFill>
              </a:rPr>
              <a:t>»</a:t>
            </a:r>
            <a:r>
              <a:rPr lang="kk-KZ" sz="2800" b="1" dirty="0">
                <a:solidFill>
                  <a:srgbClr val="0070C0"/>
                </a:solidFill>
                <a:cs typeface="Tahoma" pitchFamily="34" charset="0"/>
              </a:rPr>
              <a:t> </a:t>
            </a:r>
            <a:r>
              <a:rPr lang="kk-KZ" sz="2800" b="1" dirty="0" smtClean="0">
                <a:solidFill>
                  <a:srgbClr val="0070C0"/>
                </a:solidFill>
                <a:cs typeface="Tahoma" pitchFamily="34" charset="0"/>
              </a:rPr>
              <a:t>пәні бойынша </a:t>
            </a:r>
          </a:p>
          <a:p>
            <a:pPr algn="ctr"/>
            <a:r>
              <a:rPr lang="kk-KZ" sz="2800" b="1" dirty="0">
                <a:solidFill>
                  <a:srgbClr val="0070C0"/>
                </a:solidFill>
                <a:cs typeface="Tahoma" pitchFamily="34" charset="0"/>
              </a:rPr>
              <a:t/>
            </a:r>
            <a:br>
              <a:rPr lang="kk-KZ" sz="2800" b="1" dirty="0">
                <a:solidFill>
                  <a:srgbClr val="0070C0"/>
                </a:solidFill>
                <a:cs typeface="Tahoma" pitchFamily="34" charset="0"/>
              </a:rPr>
            </a:br>
            <a:r>
              <a:rPr lang="kk-KZ" sz="2800" b="1" dirty="0">
                <a:solidFill>
                  <a:srgbClr val="8E0202"/>
                </a:solidFill>
                <a:cs typeface="Tahoma" pitchFamily="34" charset="0"/>
              </a:rPr>
              <a:t>5В100200 – </a:t>
            </a:r>
            <a:r>
              <a:rPr lang="kk-KZ" sz="2800" b="1" dirty="0" smtClean="0">
                <a:solidFill>
                  <a:srgbClr val="8E0202"/>
                </a:solidFill>
                <a:cs typeface="Tahoma" pitchFamily="34" charset="0"/>
              </a:rPr>
              <a:t>“Ақпараттық қауіпсіздік  жүйелері” және</a:t>
            </a:r>
            <a:r>
              <a:rPr lang="kk-KZ" sz="2800" b="1" dirty="0">
                <a:solidFill>
                  <a:srgbClr val="8E0202"/>
                </a:solidFill>
                <a:cs typeface="Tahoma" pitchFamily="34" charset="0"/>
              </a:rPr>
              <a:t/>
            </a:r>
            <a:br>
              <a:rPr lang="kk-KZ" sz="2800" b="1" dirty="0">
                <a:solidFill>
                  <a:srgbClr val="8E0202"/>
                </a:solidFill>
                <a:cs typeface="Tahoma" pitchFamily="34" charset="0"/>
              </a:rPr>
            </a:br>
            <a:r>
              <a:rPr lang="kk-KZ" sz="2800" b="1" dirty="0" smtClean="0">
                <a:solidFill>
                  <a:srgbClr val="8E0202"/>
                </a:solidFill>
                <a:cs typeface="Tahoma" pitchFamily="34" charset="0"/>
              </a:rPr>
              <a:t>5В070400 </a:t>
            </a:r>
            <a:r>
              <a:rPr lang="kk-KZ" sz="2800" b="1" dirty="0">
                <a:solidFill>
                  <a:srgbClr val="8E0202"/>
                </a:solidFill>
                <a:cs typeface="Tahoma" pitchFamily="34" charset="0"/>
              </a:rPr>
              <a:t>– </a:t>
            </a:r>
            <a:r>
              <a:rPr lang="kk-KZ" sz="2800" b="1" dirty="0" smtClean="0">
                <a:solidFill>
                  <a:srgbClr val="8E0202"/>
                </a:solidFill>
                <a:cs typeface="Tahoma" pitchFamily="34" charset="0"/>
              </a:rPr>
              <a:t>“Есептеуіш </a:t>
            </a:r>
            <a:r>
              <a:rPr lang="kk-KZ" sz="2800" b="1" dirty="0">
                <a:solidFill>
                  <a:srgbClr val="8E0202"/>
                </a:solidFill>
                <a:cs typeface="Tahoma" pitchFamily="34" charset="0"/>
              </a:rPr>
              <a:t>техника және бағдарламалық қамтамасыз </a:t>
            </a:r>
            <a:r>
              <a:rPr lang="kk-KZ" sz="2800" b="1" dirty="0" smtClean="0">
                <a:solidFill>
                  <a:srgbClr val="8E0202"/>
                </a:solidFill>
                <a:cs typeface="Tahoma" pitchFamily="34" charset="0"/>
              </a:rPr>
              <a:t>ету” мамандығына арналған</a:t>
            </a:r>
            <a:r>
              <a:rPr lang="en-US" sz="2800" b="1" dirty="0">
                <a:solidFill>
                  <a:srgbClr val="0070C0"/>
                </a:solidFill>
                <a:cs typeface="Tahoma" pitchFamily="34" charset="0"/>
              </a:rPr>
              <a:t/>
            </a:r>
            <a:br>
              <a:rPr lang="en-US" sz="2800" b="1" dirty="0">
                <a:solidFill>
                  <a:srgbClr val="0070C0"/>
                </a:solidFill>
                <a:cs typeface="Tahoma" pitchFamily="34" charset="0"/>
              </a:rPr>
            </a:br>
            <a:endParaRPr lang="kk-KZ" sz="2800" b="1" dirty="0">
              <a:solidFill>
                <a:srgbClr val="0070C0"/>
              </a:solidFill>
              <a:cs typeface="Tahoma" pitchFamily="34" charset="0"/>
            </a:endParaRPr>
          </a:p>
          <a:p>
            <a:pPr algn="ctr"/>
            <a:r>
              <a:rPr lang="kk-KZ" sz="5200" b="1" dirty="0" smtClean="0">
                <a:solidFill>
                  <a:srgbClr val="0070C0"/>
                </a:solidFill>
                <a:effectLst>
                  <a:outerShdw blurRad="38100" dist="38100" dir="2700000" algn="tl">
                    <a:srgbClr val="000000">
                      <a:alpha val="43137"/>
                    </a:srgbClr>
                  </a:outerShdw>
                </a:effectLst>
              </a:rPr>
              <a:t>СЛАЙД - ДӘРІС</a:t>
            </a:r>
            <a:endParaRPr lang="ru-RU" sz="5200" b="1" dirty="0">
              <a:solidFill>
                <a:srgbClr val="0070C0"/>
              </a:solidFill>
              <a:effectLst>
                <a:outerShdw blurRad="38100" dist="38100" dir="2700000" algn="tl">
                  <a:srgbClr val="000000">
                    <a:alpha val="43137"/>
                  </a:srgbClr>
                </a:outerShdw>
              </a:effectLst>
            </a:endParaRPr>
          </a:p>
        </p:txBody>
      </p:sp>
      <p:graphicFrame>
        <p:nvGraphicFramePr>
          <p:cNvPr id="5" name="Таблица 4"/>
          <p:cNvGraphicFramePr>
            <a:graphicFrameLocks noGrp="1"/>
          </p:cNvGraphicFramePr>
          <p:nvPr>
            <p:extLst>
              <p:ext uri="{D42A27DB-BD31-4B8C-83A1-F6EECF244321}">
                <p14:modId xmlns:p14="http://schemas.microsoft.com/office/powerpoint/2010/main" xmlns="" val="3352411105"/>
              </p:ext>
            </p:extLst>
          </p:nvPr>
        </p:nvGraphicFramePr>
        <p:xfrm>
          <a:off x="1876301" y="5819895"/>
          <a:ext cx="9144000" cy="1005938"/>
        </p:xfrm>
        <a:graphic>
          <a:graphicData uri="http://schemas.openxmlformats.org/drawingml/2006/table">
            <a:tbl>
              <a:tblPr firstRow="1" bandRow="1">
                <a:tableStyleId>{5C22544A-7EE6-4342-B048-85BDC9FD1C3A}</a:tableStyleId>
              </a:tblPr>
              <a:tblGrid>
                <a:gridCol w="2162176"/>
                <a:gridCol w="2466975"/>
                <a:gridCol w="2200275"/>
                <a:gridCol w="2314574"/>
              </a:tblGrid>
              <a:tr h="7694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0070C0"/>
                          </a:solidFill>
                          <a:effectLst>
                            <a:outerShdw blurRad="38100" dist="38100" dir="2700000" algn="tl">
                              <a:srgbClr val="C0C0C0"/>
                            </a:outerShdw>
                          </a:effectLst>
                          <a:latin typeface="+mn-lt"/>
                          <a:ea typeface="+mn-ea"/>
                          <a:cs typeface="+mn-cs"/>
                        </a:rPr>
                        <a:t>Сайлаукызы</a:t>
                      </a: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0070C0"/>
                          </a:solidFill>
                          <a:effectLst>
                            <a:outerShdw blurRad="38100" dist="38100" dir="2700000" algn="tl">
                              <a:srgbClr val="C0C0C0"/>
                            </a:outerShdw>
                          </a:effectLst>
                          <a:latin typeface="+mn-lt"/>
                          <a:ea typeface="+mn-ea"/>
                          <a:cs typeface="+mn-cs"/>
                        </a:rPr>
                        <a:t>Жулдыз</a:t>
                      </a:r>
                    </a:p>
                  </a:txBody>
                  <a:tcPr marT="45769" marB="45769">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2000" b="1" kern="1200" dirty="0" err="1" smtClean="0">
                          <a:solidFill>
                            <a:srgbClr val="0070C0"/>
                          </a:solidFill>
                          <a:effectLst>
                            <a:outerShdw blurRad="38100" dist="38100" dir="2700000" algn="tl">
                              <a:srgbClr val="C0C0C0"/>
                            </a:outerShdw>
                          </a:effectLst>
                          <a:latin typeface="+mn-lt"/>
                          <a:ea typeface="+mn-ea"/>
                          <a:cs typeface="Calibri" pitchFamily="34" charset="0"/>
                        </a:rPr>
                        <a:t>Молдованова</a:t>
                      </a:r>
                      <a:r>
                        <a:rPr kumimoji="0" lang="ru-RU" sz="2000" b="1" kern="1200" dirty="0" smtClean="0">
                          <a:solidFill>
                            <a:srgbClr val="0070C0"/>
                          </a:solidFill>
                          <a:effectLst>
                            <a:outerShdw blurRad="38100" dist="38100" dir="2700000" algn="tl">
                              <a:srgbClr val="C0C0C0"/>
                            </a:outerShdw>
                          </a:effectLst>
                          <a:latin typeface="+mn-lt"/>
                          <a:ea typeface="+mn-ea"/>
                          <a:cs typeface="Calibri"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0070C0"/>
                          </a:solidFill>
                          <a:effectLst>
                            <a:outerShdw blurRad="38100" dist="38100" dir="2700000" algn="tl">
                              <a:srgbClr val="C0C0C0"/>
                            </a:outerShdw>
                          </a:effectLst>
                          <a:latin typeface="+mn-lt"/>
                          <a:ea typeface="+mn-ea"/>
                          <a:cs typeface="+mn-cs"/>
                        </a:rPr>
                        <a:t>Инна Григорьевна</a:t>
                      </a:r>
                      <a:endParaRPr lang="ru-RU" sz="2000" b="1" dirty="0" smtClean="0">
                        <a:solidFill>
                          <a:srgbClr val="0070C0"/>
                        </a:solidFill>
                        <a:effectLst>
                          <a:outerShdw blurRad="38100" dist="38100" dir="2700000" algn="tl">
                            <a:srgbClr val="C0C0C0"/>
                          </a:outerShdw>
                        </a:effectLst>
                        <a:latin typeface="+mn-lt"/>
                        <a:ea typeface="+mn-ea"/>
                        <a:cs typeface="+mn-cs"/>
                      </a:endParaRPr>
                    </a:p>
                    <a:p>
                      <a:pPr algn="l"/>
                      <a:endParaRPr lang="ru-RU" sz="2000" b="1" dirty="0">
                        <a:solidFill>
                          <a:srgbClr val="0070C0"/>
                        </a:solidFill>
                        <a:effectLst>
                          <a:outerShdw blurRad="38100" dist="38100" dir="2700000" algn="tl">
                            <a:srgbClr val="C0C0C0"/>
                          </a:outerShdw>
                        </a:effectLst>
                        <a:latin typeface="+mn-lt"/>
                        <a:ea typeface="+mn-ea"/>
                        <a:cs typeface="+mn-cs"/>
                      </a:endParaRPr>
                    </a:p>
                  </a:txBody>
                  <a:tcPr marT="45769" marB="45769">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r>
                        <a:rPr lang="kk-KZ" sz="2000" b="1" dirty="0" smtClean="0">
                          <a:solidFill>
                            <a:srgbClr val="0070C0"/>
                          </a:solidFill>
                          <a:effectLst>
                            <a:outerShdw blurRad="38100" dist="38100" dir="2700000" algn="tl">
                              <a:srgbClr val="C0C0C0"/>
                            </a:outerShdw>
                          </a:effectLst>
                          <a:latin typeface="+mn-lt"/>
                          <a:ea typeface="+mn-ea"/>
                          <a:cs typeface="+mn-cs"/>
                        </a:rPr>
                        <a:t>Мурых</a:t>
                      </a:r>
                      <a:r>
                        <a:rPr lang="kk-KZ" sz="2000" b="1" baseline="0" dirty="0" smtClean="0">
                          <a:solidFill>
                            <a:srgbClr val="0070C0"/>
                          </a:solidFill>
                          <a:effectLst>
                            <a:outerShdw blurRad="38100" dist="38100" dir="2700000" algn="tl">
                              <a:srgbClr val="C0C0C0"/>
                            </a:outerShdw>
                          </a:effectLst>
                          <a:latin typeface="+mn-lt"/>
                          <a:ea typeface="+mn-ea"/>
                          <a:cs typeface="+mn-cs"/>
                        </a:rPr>
                        <a:t> Елене </a:t>
                      </a:r>
                      <a:endParaRPr lang="ru-RU" sz="2000" b="1" baseline="0" dirty="0" smtClean="0">
                        <a:solidFill>
                          <a:srgbClr val="0070C0"/>
                        </a:solidFill>
                        <a:effectLst>
                          <a:outerShdw blurRad="38100" dist="38100" dir="2700000" algn="tl">
                            <a:srgbClr val="C0C0C0"/>
                          </a:outerShdw>
                        </a:effectLst>
                        <a:latin typeface="+mn-lt"/>
                        <a:ea typeface="+mn-ea"/>
                        <a:cs typeface="+mn-cs"/>
                      </a:endParaRPr>
                    </a:p>
                    <a:p>
                      <a:pPr algn="l"/>
                      <a:r>
                        <a:rPr lang="ru-RU" sz="2000" b="1" baseline="0" dirty="0" smtClean="0">
                          <a:solidFill>
                            <a:srgbClr val="0070C0"/>
                          </a:solidFill>
                          <a:effectLst>
                            <a:outerShdw blurRad="38100" dist="38100" dir="2700000" algn="tl">
                              <a:srgbClr val="C0C0C0"/>
                            </a:outerShdw>
                          </a:effectLst>
                          <a:latin typeface="+mn-lt"/>
                          <a:ea typeface="+mn-ea"/>
                          <a:cs typeface="+mn-cs"/>
                        </a:rPr>
                        <a:t>Львовна</a:t>
                      </a:r>
                      <a:endParaRPr lang="ru-RU" sz="2000" b="1" dirty="0">
                        <a:solidFill>
                          <a:srgbClr val="0070C0"/>
                        </a:solidFill>
                        <a:effectLst>
                          <a:outerShdw blurRad="38100" dist="38100" dir="2700000" algn="tl">
                            <a:srgbClr val="C0C0C0"/>
                          </a:outerShdw>
                        </a:effectLst>
                        <a:latin typeface="+mn-lt"/>
                        <a:ea typeface="+mn-ea"/>
                        <a:cs typeface="+mn-cs"/>
                      </a:endParaRPr>
                    </a:p>
                  </a:txBody>
                  <a:tcPr marT="45769" marB="45769">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solidFill>
                            <a:srgbClr val="0070C0"/>
                          </a:solidFill>
                          <a:effectLst>
                            <a:outerShdw blurRad="38100" dist="38100" dir="2700000" algn="tl">
                              <a:srgbClr val="C0C0C0"/>
                            </a:outerShdw>
                          </a:effectLst>
                          <a:latin typeface="+mn-lt"/>
                          <a:ea typeface="+mn-ea"/>
                          <a:cs typeface="+mn-cs"/>
                        </a:rPr>
                        <a:t>Бигалиева Альфия</a:t>
                      </a:r>
                      <a:r>
                        <a:rPr lang="kk-KZ" sz="2000" b="1" baseline="0" dirty="0" smtClean="0">
                          <a:solidFill>
                            <a:srgbClr val="0070C0"/>
                          </a:solidFill>
                          <a:effectLst>
                            <a:outerShdw blurRad="38100" dist="38100" dir="2700000" algn="tl">
                              <a:srgbClr val="C0C0C0"/>
                            </a:outerShdw>
                          </a:effectLst>
                          <a:latin typeface="+mn-lt"/>
                          <a:ea typeface="+mn-ea"/>
                          <a:cs typeface="+mn-cs"/>
                        </a:rPr>
                        <a:t> </a:t>
                      </a:r>
                      <a:r>
                        <a:rPr lang="kk-KZ" sz="2000" b="1" baseline="0" dirty="0" smtClean="0">
                          <a:solidFill>
                            <a:srgbClr val="0070C0"/>
                          </a:solidFill>
                          <a:effectLst>
                            <a:outerShdw blurRad="38100" dist="38100" dir="2700000" algn="tl">
                              <a:srgbClr val="C0C0C0"/>
                            </a:outerShdw>
                          </a:effectLst>
                          <a:latin typeface="+mn-lt"/>
                          <a:ea typeface="+mn-ea"/>
                          <a:cs typeface="+mn-cs"/>
                        </a:rPr>
                        <a:t>Замировна</a:t>
                      </a:r>
                      <a:endParaRPr lang="ru-RU" sz="2000" b="1" dirty="0">
                        <a:solidFill>
                          <a:srgbClr val="0070C0"/>
                        </a:solidFill>
                        <a:effectLst>
                          <a:outerShdw blurRad="38100" dist="38100" dir="2700000" algn="tl">
                            <a:srgbClr val="C0C0C0"/>
                          </a:outerShdw>
                        </a:effectLst>
                        <a:latin typeface="+mn-lt"/>
                        <a:ea typeface="+mn-ea"/>
                        <a:cs typeface="+mn-cs"/>
                      </a:endParaRPr>
                    </a:p>
                  </a:txBody>
                  <a:tcPr marT="45769" marB="45769">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6" name="Прямоугольник 5"/>
          <p:cNvSpPr/>
          <p:nvPr/>
        </p:nvSpPr>
        <p:spPr>
          <a:xfrm>
            <a:off x="5699798" y="5449899"/>
            <a:ext cx="1192699" cy="369332"/>
          </a:xfrm>
          <a:prstGeom prst="rect">
            <a:avLst/>
          </a:prstGeom>
        </p:spPr>
        <p:txBody>
          <a:bodyPr wrap="none">
            <a:spAutoFit/>
          </a:bodyPr>
          <a:lstStyle/>
          <a:p>
            <a:r>
              <a:rPr lang="ru-RU" b="1" dirty="0" err="1" smtClean="0">
                <a:solidFill>
                  <a:srgbClr val="0070C0"/>
                </a:solidFill>
              </a:rPr>
              <a:t>Авторлар</a:t>
            </a:r>
            <a:r>
              <a:rPr lang="kk-KZ" b="1" dirty="0">
                <a:solidFill>
                  <a:srgbClr val="0070C0"/>
                </a:solidFill>
              </a:rPr>
              <a:t>:</a:t>
            </a:r>
            <a:endParaRPr lang="ru-RU" dirty="0"/>
          </a:p>
        </p:txBody>
      </p:sp>
    </p:spTree>
    <p:extLst>
      <p:ext uri="{BB962C8B-B14F-4D97-AF65-F5344CB8AC3E}">
        <p14:creationId xmlns:p14="http://schemas.microsoft.com/office/powerpoint/2010/main" xmlns="" val="774008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3943422" y="160172"/>
            <a:ext cx="4305153" cy="584775"/>
          </a:xfrm>
          <a:prstGeom prst="rect">
            <a:avLst/>
          </a:prstGeom>
        </p:spPr>
        <p:txBody>
          <a:bodyPr wrap="none">
            <a:spAutoFit/>
          </a:bodyPr>
          <a:lstStyle/>
          <a:p>
            <a:pPr algn="just">
              <a:spcBef>
                <a:spcPts val="1200"/>
              </a:spcBef>
              <a:spcAft>
                <a:spcPts val="0"/>
              </a:spcAft>
            </a:pPr>
            <a:r>
              <a:rPr lang="kk-KZ" sz="3200" b="1" dirty="0" smtClean="0">
                <a:solidFill>
                  <a:srgbClr val="8E0202"/>
                </a:solidFill>
                <a:effectLst/>
                <a:latin typeface="Times New Roman" panose="02020603050405020304" pitchFamily="18" charset="0"/>
                <a:ea typeface="Times New Roman" panose="02020603050405020304" pitchFamily="18" charset="0"/>
              </a:rPr>
              <a:t>Қауіпсіздік сервистері</a:t>
            </a:r>
            <a:endParaRPr lang="ru-RU" sz="3200" b="1" dirty="0">
              <a:solidFill>
                <a:srgbClr val="8E0202"/>
              </a:solidFill>
              <a:effectLst/>
              <a:latin typeface="Times New Roman" panose="02020603050405020304" pitchFamily="18" charset="0"/>
              <a:ea typeface="Times New Roman" panose="02020603050405020304" pitchFamily="18" charset="0"/>
            </a:endParaRPr>
          </a:p>
        </p:txBody>
      </p:sp>
      <p:graphicFrame>
        <p:nvGraphicFramePr>
          <p:cNvPr id="6" name="Схема 5"/>
          <p:cNvGraphicFramePr/>
          <p:nvPr>
            <p:extLst>
              <p:ext uri="{D42A27DB-BD31-4B8C-83A1-F6EECF244321}">
                <p14:modId xmlns:p14="http://schemas.microsoft.com/office/powerpoint/2010/main" xmlns="" val="1193265011"/>
              </p:ext>
            </p:extLst>
          </p:nvPr>
        </p:nvGraphicFramePr>
        <p:xfrm>
          <a:off x="292744" y="843564"/>
          <a:ext cx="11606508" cy="5774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552416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3553646" y="154379"/>
            <a:ext cx="4805739" cy="584775"/>
          </a:xfrm>
          <a:prstGeom prst="rect">
            <a:avLst/>
          </a:prstGeom>
        </p:spPr>
        <p:txBody>
          <a:bodyPr wrap="none">
            <a:spAutoFit/>
          </a:bodyPr>
          <a:lstStyle/>
          <a:p>
            <a:pPr algn="just">
              <a:spcAft>
                <a:spcPts val="0"/>
              </a:spcAft>
            </a:pPr>
            <a:r>
              <a:rPr lang="kk-KZ" sz="3200" b="1" dirty="0" smtClean="0">
                <a:solidFill>
                  <a:srgbClr val="8E0202"/>
                </a:solidFill>
                <a:effectLst/>
                <a:ea typeface="Times New Roman" panose="02020603050405020304" pitchFamily="18" charset="0"/>
              </a:rPr>
              <a:t>Қауіпсіздік механизмдері</a:t>
            </a:r>
            <a:endParaRPr lang="ru-RU" sz="3200" dirty="0">
              <a:solidFill>
                <a:srgbClr val="8E0202"/>
              </a:solidFill>
              <a:effectLst/>
              <a:ea typeface="Times New Roman" panose="02020603050405020304" pitchFamily="18" charset="0"/>
            </a:endParaRPr>
          </a:p>
        </p:txBody>
      </p:sp>
      <p:graphicFrame>
        <p:nvGraphicFramePr>
          <p:cNvPr id="9" name="Схема 8"/>
          <p:cNvGraphicFramePr/>
          <p:nvPr>
            <p:extLst>
              <p:ext uri="{D42A27DB-BD31-4B8C-83A1-F6EECF244321}">
                <p14:modId xmlns:p14="http://schemas.microsoft.com/office/powerpoint/2010/main" xmlns="" val="2556809192"/>
              </p:ext>
            </p:extLst>
          </p:nvPr>
        </p:nvGraphicFramePr>
        <p:xfrm>
          <a:off x="158964" y="1059625"/>
          <a:ext cx="11874070" cy="503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052575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2991880" y="129175"/>
            <a:ext cx="6208238" cy="584775"/>
          </a:xfrm>
          <a:prstGeom prst="rect">
            <a:avLst/>
          </a:prstGeom>
        </p:spPr>
        <p:txBody>
          <a:bodyPr wrap="none">
            <a:spAutoFit/>
          </a:bodyPr>
          <a:lstStyle/>
          <a:p>
            <a:pPr algn="just">
              <a:spcAft>
                <a:spcPts val="0"/>
              </a:spcAft>
            </a:pPr>
            <a:r>
              <a:rPr lang="kk-KZ" sz="3200" b="1" dirty="0" smtClean="0">
                <a:solidFill>
                  <a:srgbClr val="8E0202"/>
                </a:solidFill>
                <a:effectLst/>
                <a:ea typeface="Times New Roman" panose="02020603050405020304" pitchFamily="18" charset="0"/>
              </a:rPr>
              <a:t>Желілік өзара-әрекеттесу моделі</a:t>
            </a:r>
            <a:endParaRPr lang="ru-RU" sz="3200" dirty="0">
              <a:solidFill>
                <a:srgbClr val="8E0202"/>
              </a:solidFill>
              <a:effectLst/>
              <a:ea typeface="Times New Roman" panose="02020603050405020304" pitchFamily="18" charset="0"/>
            </a:endParaRPr>
          </a:p>
        </p:txBody>
      </p:sp>
      <p:pic>
        <p:nvPicPr>
          <p:cNvPr id="6" name="Рисунок 5"/>
          <p:cNvPicPr/>
          <p:nvPr/>
        </p:nvPicPr>
        <p:blipFill>
          <a:blip r:embed="rId3">
            <a:extLst>
              <a:ext uri="{28A0092B-C50C-407E-A947-70E740481C1C}">
                <a14:useLocalDpi xmlns:a14="http://schemas.microsoft.com/office/drawing/2010/main" xmlns="" val="0"/>
              </a:ext>
            </a:extLst>
          </a:blip>
          <a:srcRect/>
          <a:stretch>
            <a:fillRect/>
          </a:stretch>
        </p:blipFill>
        <p:spPr bwMode="auto">
          <a:xfrm>
            <a:off x="1383303" y="1027984"/>
            <a:ext cx="9992453" cy="551598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xmlns="" val="532667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latin typeface="+mn-lt"/>
            </a:endParaRPr>
          </a:p>
        </p:txBody>
      </p:sp>
      <p:sp>
        <p:nvSpPr>
          <p:cNvPr id="3" name="Объект 2"/>
          <p:cNvSpPr>
            <a:spLocks noGrp="1"/>
          </p:cNvSpPr>
          <p:nvPr>
            <p:ph idx="1"/>
          </p:nvPr>
        </p:nvSpPr>
        <p:spPr/>
        <p:txBody>
          <a:bodyPr/>
          <a:lstStyle/>
          <a:p>
            <a:endParaRPr lang="ru-RU"/>
          </a:p>
        </p:txBody>
      </p:sp>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Прямоугольник 6"/>
          <p:cNvSpPr/>
          <p:nvPr/>
        </p:nvSpPr>
        <p:spPr>
          <a:xfrm>
            <a:off x="2591969" y="230188"/>
            <a:ext cx="6760825" cy="584775"/>
          </a:xfrm>
          <a:prstGeom prst="rect">
            <a:avLst/>
          </a:prstGeom>
        </p:spPr>
        <p:txBody>
          <a:bodyPr wrap="none">
            <a:spAutoFit/>
          </a:bodyPr>
          <a:lstStyle/>
          <a:p>
            <a:r>
              <a:rPr lang="kk-KZ" sz="3200" b="1" dirty="0" smtClean="0">
                <a:solidFill>
                  <a:srgbClr val="8E0202"/>
                </a:solidFill>
                <a:effectLst/>
                <a:ea typeface="Times New Roman" panose="02020603050405020304" pitchFamily="18" charset="0"/>
              </a:rPr>
              <a:t>Ақпараттық жүйе қауіпсіздігі моделі</a:t>
            </a:r>
            <a:endParaRPr lang="ru-RU" sz="3200" dirty="0">
              <a:solidFill>
                <a:srgbClr val="8E0202"/>
              </a:solidFill>
            </a:endParaRPr>
          </a:p>
        </p:txBody>
      </p:sp>
      <p:pic>
        <p:nvPicPr>
          <p:cNvPr id="8" name="Рисунок 7"/>
          <p:cNvPicPr/>
          <p:nvPr/>
        </p:nvPicPr>
        <p:blipFill>
          <a:blip r:embed="rId3">
            <a:extLst>
              <a:ext uri="{28A0092B-C50C-407E-A947-70E740481C1C}">
                <a14:useLocalDpi xmlns:a14="http://schemas.microsoft.com/office/drawing/2010/main" xmlns="" val="0"/>
              </a:ext>
            </a:extLst>
          </a:blip>
          <a:srcRect/>
          <a:stretch>
            <a:fillRect/>
          </a:stretch>
        </p:blipFill>
        <p:spPr bwMode="auto">
          <a:xfrm>
            <a:off x="1343186" y="1507276"/>
            <a:ext cx="10010614" cy="466968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xmlns="" val="2544060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latin typeface="+mn-lt"/>
            </a:endParaRPr>
          </a:p>
        </p:txBody>
      </p:sp>
      <p:sp>
        <p:nvSpPr>
          <p:cNvPr id="3" name="Объект 2"/>
          <p:cNvSpPr>
            <a:spLocks noGrp="1"/>
          </p:cNvSpPr>
          <p:nvPr>
            <p:ph idx="1"/>
          </p:nvPr>
        </p:nvSpPr>
        <p:spPr/>
        <p:txBody>
          <a:bodyPr/>
          <a:lstStyle/>
          <a:p>
            <a:endParaRPr lang="ru-RU"/>
          </a:p>
        </p:txBody>
      </p:sp>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382291" y="230188"/>
            <a:ext cx="11365423" cy="584775"/>
          </a:xfrm>
          <a:prstGeom prst="rect">
            <a:avLst/>
          </a:prstGeom>
        </p:spPr>
        <p:txBody>
          <a:bodyPr wrap="square">
            <a:spAutoFit/>
          </a:bodyPr>
          <a:lstStyle/>
          <a:p>
            <a:pPr algn="ctr"/>
            <a:r>
              <a:rPr lang="kk-KZ" sz="3200" b="1" dirty="0" smtClean="0">
                <a:solidFill>
                  <a:srgbClr val="8E0202"/>
                </a:solidFill>
                <a:effectLst/>
                <a:ea typeface="Times New Roman" panose="02020603050405020304" pitchFamily="18" charset="0"/>
              </a:rPr>
              <a:t>Ақпараттық жүйе қауіпсіздігінің негізгі принциптер</a:t>
            </a:r>
            <a:r>
              <a:rPr lang="kk-KZ" sz="3200" b="1" dirty="0" smtClean="0">
                <a:solidFill>
                  <a:srgbClr val="8E0202"/>
                </a:solidFill>
                <a:ea typeface="Times New Roman" panose="02020603050405020304" pitchFamily="18" charset="0"/>
              </a:rPr>
              <a:t>і</a:t>
            </a:r>
            <a:endParaRPr lang="ru-RU" sz="3200" b="1" dirty="0">
              <a:solidFill>
                <a:srgbClr val="8E0202"/>
              </a:solidFill>
            </a:endParaRPr>
          </a:p>
        </p:txBody>
      </p:sp>
      <p:sp>
        <p:nvSpPr>
          <p:cNvPr id="6" name="Прямоугольник 5"/>
          <p:cNvSpPr/>
          <p:nvPr/>
        </p:nvSpPr>
        <p:spPr>
          <a:xfrm>
            <a:off x="227307" y="1027906"/>
            <a:ext cx="11365423" cy="5693866"/>
          </a:xfrm>
          <a:prstGeom prst="rect">
            <a:avLst/>
          </a:prstGeom>
        </p:spPr>
        <p:txBody>
          <a:bodyPr wrap="square">
            <a:spAutoFit/>
          </a:bodyPr>
          <a:lstStyle/>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жүйе қауіпсіздігі сол, жүйе орнатылған мекеменің мақсаты мен роліне сәйкес болу қажет;</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жүйе қауіпсіздігін қамтамасыздандыру комплексті және түбегейлі амалдарды талап етеді;</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қауіпсіздік берілген мекеменің басқару жүйесінің бөлінбес бөлігі болу керек;</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қауіпсіздік экономикалық тұрғыдан ақталу керек;</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қауіпсіздікті қамтамасыздандыру жауапкершілігі нақты анықталу қажет;</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жүйе қауіпсіздігі периодты түрде қайта қаралудан өту қажет;</a:t>
            </a:r>
            <a:endParaRPr lang="ru-RU" sz="2800" dirty="0" smtClean="0">
              <a:solidFill>
                <a:srgbClr val="0070C0"/>
              </a:solidFill>
              <a:effectLst/>
              <a:ea typeface="Times New Roman" panose="02020603050405020304" pitchFamily="18" charset="0"/>
            </a:endParaRPr>
          </a:p>
          <a:p>
            <a:pPr marL="514350" lvl="0" indent="-514350" algn="just">
              <a:spcAft>
                <a:spcPts val="0"/>
              </a:spcAft>
              <a:buFont typeface="+mj-lt"/>
              <a:buAutoNum type="arabicPeriod"/>
              <a:tabLst>
                <a:tab pos="540385" algn="l"/>
              </a:tabLst>
            </a:pPr>
            <a:r>
              <a:rPr lang="kk-KZ" sz="2800" dirty="0" smtClean="0">
                <a:solidFill>
                  <a:srgbClr val="0070C0"/>
                </a:solidFill>
                <a:effectLst/>
                <a:ea typeface="Times New Roman" panose="02020603050405020304" pitchFamily="18" charset="0"/>
              </a:rPr>
              <a:t>Ақпараттық жүйе қауіпсіздігінің қамтамасыздануына социалдық фактор көп мән білдіреді. </a:t>
            </a:r>
            <a:endParaRPr lang="ru-RU" sz="2800" dirty="0">
              <a:solidFill>
                <a:srgbClr val="0070C0"/>
              </a:solidFill>
              <a:effectLst/>
              <a:ea typeface="Times New Roman" panose="02020603050405020304" pitchFamily="18" charset="0"/>
            </a:endParaRPr>
          </a:p>
        </p:txBody>
      </p:sp>
    </p:spTree>
    <p:extLst>
      <p:ext uri="{BB962C8B-B14F-4D97-AF65-F5344CB8AC3E}">
        <p14:creationId xmlns:p14="http://schemas.microsoft.com/office/powerpoint/2010/main" xmlns="" val="3240209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838199" y="-133639"/>
            <a:ext cx="10515600" cy="1325563"/>
          </a:xfrm>
        </p:spPr>
        <p:txBody>
          <a:bodyPr>
            <a:normAutofit/>
          </a:bodyPr>
          <a:lstStyle/>
          <a:p>
            <a:pPr algn="ctr"/>
            <a:r>
              <a:rPr lang="kk-KZ" sz="3200" b="1" dirty="0" smtClean="0">
                <a:solidFill>
                  <a:srgbClr val="8E0202"/>
                </a:solidFill>
                <a:latin typeface="+mn-lt"/>
              </a:rPr>
              <a:t>Дәріс бойынша сұрақтар</a:t>
            </a:r>
            <a:endParaRPr lang="ru-RU" sz="3200" b="1" dirty="0">
              <a:solidFill>
                <a:srgbClr val="8E0202"/>
              </a:solidFill>
              <a:latin typeface="+mn-lt"/>
            </a:endParaRPr>
          </a:p>
        </p:txBody>
      </p:sp>
      <p:sp>
        <p:nvSpPr>
          <p:cNvPr id="3" name="Объект 2"/>
          <p:cNvSpPr>
            <a:spLocks noGrp="1"/>
          </p:cNvSpPr>
          <p:nvPr>
            <p:ph idx="1"/>
          </p:nvPr>
        </p:nvSpPr>
        <p:spPr>
          <a:xfrm>
            <a:off x="607125" y="1136856"/>
            <a:ext cx="10977748" cy="4351338"/>
          </a:xfrm>
        </p:spPr>
        <p:txBody>
          <a:bodyPr>
            <a:noAutofit/>
          </a:bodyPr>
          <a:lstStyle/>
          <a:p>
            <a:pPr marL="514350" indent="-514350">
              <a:buFont typeface="+mj-lt"/>
              <a:buAutoNum type="arabicPeriod"/>
            </a:pPr>
            <a:r>
              <a:rPr lang="kk-KZ" sz="2500" dirty="0">
                <a:solidFill>
                  <a:srgbClr val="0070C0"/>
                </a:solidFill>
              </a:rPr>
              <a:t>Ақпараттың қауіпсіздігімен байланысты, компьютерлік желілердің қолданысы кезінде кездесетін </a:t>
            </a:r>
            <a:r>
              <a:rPr lang="kk-KZ" sz="2500" dirty="0" smtClean="0">
                <a:solidFill>
                  <a:srgbClr val="0070C0"/>
                </a:solidFill>
              </a:rPr>
              <a:t>мәселелер;</a:t>
            </a:r>
          </a:p>
          <a:p>
            <a:pPr marL="514350" indent="-514350">
              <a:buFont typeface="+mj-lt"/>
              <a:buAutoNum type="arabicPeriod"/>
            </a:pPr>
            <a:r>
              <a:rPr lang="kk-KZ" sz="2500" dirty="0">
                <a:solidFill>
                  <a:srgbClr val="0070C0"/>
                </a:solidFill>
              </a:rPr>
              <a:t>Ақпараттық қауіпсіздікке қатысты </a:t>
            </a:r>
            <a:r>
              <a:rPr lang="kk-KZ" sz="2500" dirty="0" smtClean="0">
                <a:solidFill>
                  <a:srgbClr val="0070C0"/>
                </a:solidFill>
              </a:rPr>
              <a:t>түсініктерді </a:t>
            </a:r>
            <a:r>
              <a:rPr lang="kk-KZ" sz="2500" dirty="0">
                <a:solidFill>
                  <a:srgbClr val="0070C0"/>
                </a:solidFill>
              </a:rPr>
              <a:t>және олардың </a:t>
            </a:r>
            <a:r>
              <a:rPr lang="kk-KZ" sz="2500" dirty="0" smtClean="0">
                <a:solidFill>
                  <a:srgbClr val="0070C0"/>
                </a:solidFill>
              </a:rPr>
              <a:t>арақатынастары;</a:t>
            </a:r>
          </a:p>
          <a:p>
            <a:pPr marL="514350" indent="-514350">
              <a:buFont typeface="+mj-lt"/>
              <a:buAutoNum type="arabicPeriod"/>
            </a:pPr>
            <a:r>
              <a:rPr lang="kk-KZ" sz="2500" dirty="0">
                <a:solidFill>
                  <a:srgbClr val="0070C0"/>
                </a:solidFill>
              </a:rPr>
              <a:t>Желілік қауіпсіздік </a:t>
            </a:r>
            <a:r>
              <a:rPr lang="kk-KZ" sz="2500" dirty="0" smtClean="0">
                <a:solidFill>
                  <a:srgbClr val="0070C0"/>
                </a:solidFill>
              </a:rPr>
              <a:t>моделі;</a:t>
            </a:r>
          </a:p>
          <a:p>
            <a:pPr marL="514350" indent="-514350">
              <a:buFont typeface="+mj-lt"/>
              <a:buAutoNum type="arabicPeriod"/>
            </a:pPr>
            <a:r>
              <a:rPr lang="kk-KZ" sz="2500" dirty="0">
                <a:solidFill>
                  <a:srgbClr val="0070C0"/>
                </a:solidFill>
              </a:rPr>
              <a:t>П</a:t>
            </a:r>
            <a:r>
              <a:rPr lang="kk-KZ" sz="2500" dirty="0" smtClean="0">
                <a:solidFill>
                  <a:srgbClr val="0070C0"/>
                </a:solidFill>
              </a:rPr>
              <a:t>ассивті </a:t>
            </a:r>
            <a:r>
              <a:rPr lang="kk-KZ" sz="2500" dirty="0">
                <a:solidFill>
                  <a:srgbClr val="0070C0"/>
                </a:solidFill>
              </a:rPr>
              <a:t>және </a:t>
            </a:r>
            <a:r>
              <a:rPr lang="kk-KZ" sz="2500" dirty="0" smtClean="0">
                <a:solidFill>
                  <a:srgbClr val="0070C0"/>
                </a:solidFill>
              </a:rPr>
              <a:t>активті шабуылдар;</a:t>
            </a:r>
          </a:p>
          <a:p>
            <a:pPr marL="514350" indent="-514350">
              <a:buFont typeface="+mj-lt"/>
              <a:buAutoNum type="arabicPeriod"/>
            </a:pPr>
            <a:r>
              <a:rPr lang="kk-KZ" sz="2500" dirty="0">
                <a:solidFill>
                  <a:srgbClr val="0070C0"/>
                </a:solidFill>
              </a:rPr>
              <a:t>Жалған ағынның </a:t>
            </a:r>
            <a:r>
              <a:rPr lang="kk-KZ" sz="2500" dirty="0" smtClean="0">
                <a:solidFill>
                  <a:srgbClr val="0070C0"/>
                </a:solidFill>
              </a:rPr>
              <a:t>жасалуы;</a:t>
            </a:r>
          </a:p>
          <a:p>
            <a:pPr marL="514350" indent="-514350">
              <a:buFont typeface="+mj-lt"/>
              <a:buAutoNum type="arabicPeriod"/>
            </a:pPr>
            <a:r>
              <a:rPr lang="kk-KZ" sz="2500" dirty="0">
                <a:solidFill>
                  <a:srgbClr val="0070C0"/>
                </a:solidFill>
              </a:rPr>
              <a:t>Симметриялы шифрлеу </a:t>
            </a:r>
            <a:r>
              <a:rPr lang="kk-KZ" sz="2500" dirty="0" smtClean="0">
                <a:solidFill>
                  <a:srgbClr val="0070C0"/>
                </a:solidFill>
              </a:rPr>
              <a:t>алгоритмдері;</a:t>
            </a:r>
          </a:p>
          <a:p>
            <a:pPr marL="514350" indent="-514350">
              <a:buFont typeface="+mj-lt"/>
              <a:buAutoNum type="arabicPeriod"/>
            </a:pPr>
            <a:r>
              <a:rPr lang="kk-KZ" sz="2500" dirty="0">
                <a:solidFill>
                  <a:srgbClr val="0070C0"/>
                </a:solidFill>
              </a:rPr>
              <a:t>Қауіпсіздік </a:t>
            </a:r>
            <a:r>
              <a:rPr lang="kk-KZ" sz="2500" dirty="0" smtClean="0">
                <a:solidFill>
                  <a:srgbClr val="0070C0"/>
                </a:solidFill>
              </a:rPr>
              <a:t>механизмдері;</a:t>
            </a:r>
            <a:endParaRPr lang="ru-RU" sz="2500" dirty="0">
              <a:solidFill>
                <a:srgbClr val="0070C0"/>
              </a:solidFill>
            </a:endParaRPr>
          </a:p>
          <a:p>
            <a:pPr marL="514350" indent="-514350">
              <a:buFont typeface="+mj-lt"/>
              <a:buAutoNum type="arabicPeriod"/>
            </a:pPr>
            <a:r>
              <a:rPr lang="kk-KZ" sz="2500" dirty="0">
                <a:solidFill>
                  <a:srgbClr val="0070C0"/>
                </a:solidFill>
              </a:rPr>
              <a:t>Ақпараттық жүйе қауіпсіздігі </a:t>
            </a:r>
            <a:r>
              <a:rPr lang="kk-KZ" sz="2500" dirty="0" smtClean="0">
                <a:solidFill>
                  <a:srgbClr val="0070C0"/>
                </a:solidFill>
              </a:rPr>
              <a:t>моделі;</a:t>
            </a:r>
          </a:p>
          <a:p>
            <a:pPr marL="514350" indent="-514350">
              <a:buFont typeface="+mj-lt"/>
              <a:buAutoNum type="arabicPeriod"/>
            </a:pPr>
            <a:r>
              <a:rPr lang="kk-KZ" sz="2500" dirty="0">
                <a:solidFill>
                  <a:srgbClr val="0070C0"/>
                </a:solidFill>
              </a:rPr>
              <a:t>Желілік қауіпсіздік </a:t>
            </a:r>
            <a:r>
              <a:rPr lang="kk-KZ" sz="2500" dirty="0" smtClean="0">
                <a:solidFill>
                  <a:srgbClr val="0070C0"/>
                </a:solidFill>
              </a:rPr>
              <a:t>моделі;</a:t>
            </a:r>
          </a:p>
          <a:p>
            <a:pPr marL="514350" indent="-514350">
              <a:buFont typeface="+mj-lt"/>
              <a:buAutoNum type="arabicPeriod"/>
            </a:pPr>
            <a:r>
              <a:rPr lang="kk-KZ" sz="2500" dirty="0">
                <a:solidFill>
                  <a:srgbClr val="0070C0"/>
                </a:solidFill>
              </a:rPr>
              <a:t>Қауіпсіздік сервистері</a:t>
            </a:r>
            <a:endParaRPr lang="ru-RU" sz="2500" dirty="0">
              <a:solidFill>
                <a:srgbClr val="0070C0"/>
              </a:solidFill>
            </a:endParaRPr>
          </a:p>
          <a:p>
            <a:pPr marL="0" indent="0">
              <a:buNone/>
            </a:pPr>
            <a:endParaRPr lang="kk-KZ" sz="2500" dirty="0" smtClean="0">
              <a:solidFill>
                <a:srgbClr val="0070C0"/>
              </a:solidFill>
            </a:endParaRPr>
          </a:p>
          <a:p>
            <a:pPr marL="514350" indent="-514350">
              <a:buFont typeface="+mj-lt"/>
              <a:buAutoNum type="arabicPeriod"/>
            </a:pPr>
            <a:endParaRPr lang="ru-RU" sz="2500" dirty="0">
              <a:solidFill>
                <a:srgbClr val="0070C0"/>
              </a:solidFill>
            </a:endParaRPr>
          </a:p>
          <a:p>
            <a:pPr marL="0" indent="0">
              <a:buNone/>
            </a:pPr>
            <a:endParaRPr lang="ru-RU" sz="2500" dirty="0">
              <a:solidFill>
                <a:srgbClr val="0070C0"/>
              </a:solidFill>
            </a:endParaRPr>
          </a:p>
        </p:txBody>
      </p:sp>
    </p:spTree>
    <p:extLst>
      <p:ext uri="{BB962C8B-B14F-4D97-AF65-F5344CB8AC3E}">
        <p14:creationId xmlns:p14="http://schemas.microsoft.com/office/powerpoint/2010/main" xmlns="" val="1224256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5"/>
          <p:cNvSpPr>
            <a:spLocks noGrp="1" noRot="1" noChangeArrowheads="1"/>
          </p:cNvSpPr>
          <p:nvPr>
            <p:ph type="title"/>
          </p:nvPr>
        </p:nvSpPr>
        <p:spPr>
          <a:xfrm>
            <a:off x="1523999" y="194149"/>
            <a:ext cx="9144000" cy="1143000"/>
          </a:xfrm>
        </p:spPr>
        <p:txBody>
          <a:bodyPr>
            <a:normAutofit/>
          </a:bodyPr>
          <a:lstStyle/>
          <a:p>
            <a:pPr algn="ctr" eaLnBrk="1" hangingPunct="1">
              <a:defRPr/>
            </a:pPr>
            <a:r>
              <a:rPr lang="kk-KZ" sz="3200" b="1" dirty="0" smtClean="0">
                <a:solidFill>
                  <a:srgbClr val="8E0202"/>
                </a:solidFill>
                <a:latin typeface="+mn-lt"/>
              </a:rPr>
              <a:t>   Әдебиеттер:</a:t>
            </a:r>
            <a:br>
              <a:rPr lang="kk-KZ" sz="3200" b="1" dirty="0" smtClean="0">
                <a:solidFill>
                  <a:srgbClr val="8E0202"/>
                </a:solidFill>
                <a:latin typeface="+mn-lt"/>
              </a:rPr>
            </a:br>
            <a:endParaRPr lang="ru-RU" sz="3200" b="1" dirty="0" smtClean="0">
              <a:solidFill>
                <a:srgbClr val="8E0202"/>
              </a:solidFill>
              <a:latin typeface="+mn-lt"/>
            </a:endParaRPr>
          </a:p>
        </p:txBody>
      </p:sp>
      <p:sp>
        <p:nvSpPr>
          <p:cNvPr id="8" name="Rectangle 1"/>
          <p:cNvSpPr>
            <a:spLocks noGrp="1" noChangeArrowheads="1"/>
          </p:cNvSpPr>
          <p:nvPr>
            <p:ph idx="1"/>
          </p:nvPr>
        </p:nvSpPr>
        <p:spPr>
          <a:xfrm>
            <a:off x="1005196" y="933631"/>
            <a:ext cx="10478243" cy="5560753"/>
          </a:xfrm>
          <a:extLst/>
        </p:spPr>
        <p:txBody>
          <a:bodyPr wrap="square" anchor="ctr">
            <a:spAutoFit/>
          </a:bodyPr>
          <a:lstStyle/>
          <a:p>
            <a:pPr marL="514350" indent="-514350" algn="just" eaLnBrk="1" hangingPunct="1">
              <a:lnSpc>
                <a:spcPct val="150000"/>
              </a:lnSpc>
              <a:spcBef>
                <a:spcPct val="0"/>
              </a:spcBef>
              <a:buClrTx/>
              <a:buSzTx/>
              <a:buFont typeface="+mj-lt"/>
              <a:buAutoNum type="arabicPeriod"/>
              <a:tabLst>
                <a:tab pos="417513" algn="l"/>
                <a:tab pos="498475" algn="l"/>
              </a:tabLst>
              <a:defRPr/>
            </a:pPr>
            <a:r>
              <a:rPr lang="ru-RU" sz="3000" dirty="0" smtClean="0">
                <a:solidFill>
                  <a:srgbClr val="0070C0"/>
                </a:solidFill>
              </a:rPr>
              <a:t>В.А. </a:t>
            </a:r>
            <a:r>
              <a:rPr lang="ru-RU" sz="3000" dirty="0" err="1" smtClean="0">
                <a:solidFill>
                  <a:srgbClr val="0070C0"/>
                </a:solidFill>
              </a:rPr>
              <a:t>Конявский</a:t>
            </a:r>
            <a:r>
              <a:rPr lang="ru-RU" sz="3000" dirty="0" smtClean="0">
                <a:solidFill>
                  <a:srgbClr val="0070C0"/>
                </a:solidFill>
              </a:rPr>
              <a:t>. Управление защитой информации на базе СЗИ НСД «Аккорд». –М.: Радио и связь, 2009. -325с. </a:t>
            </a:r>
          </a:p>
          <a:p>
            <a:pPr marL="514350" indent="-514350" algn="just" eaLnBrk="1" hangingPunct="1">
              <a:lnSpc>
                <a:spcPct val="150000"/>
              </a:lnSpc>
              <a:spcBef>
                <a:spcPct val="0"/>
              </a:spcBef>
              <a:buClrTx/>
              <a:buSzTx/>
              <a:buFont typeface="+mj-lt"/>
              <a:buAutoNum type="arabicPeriod"/>
              <a:tabLst>
                <a:tab pos="417513" algn="l"/>
                <a:tab pos="498475" algn="l"/>
              </a:tabLst>
              <a:defRPr/>
            </a:pPr>
            <a:r>
              <a:rPr lang="ru-RU" sz="3000" dirty="0" err="1" smtClean="0">
                <a:solidFill>
                  <a:srgbClr val="0070C0"/>
                </a:solidFill>
              </a:rPr>
              <a:t>Alex</a:t>
            </a:r>
            <a:r>
              <a:rPr lang="ru-RU" sz="3000" dirty="0" smtClean="0">
                <a:solidFill>
                  <a:srgbClr val="0070C0"/>
                </a:solidFill>
              </a:rPr>
              <a:t> </a:t>
            </a:r>
            <a:r>
              <a:rPr lang="ru-RU" sz="3000" dirty="0" err="1" smtClean="0">
                <a:solidFill>
                  <a:srgbClr val="0070C0"/>
                </a:solidFill>
              </a:rPr>
              <a:t>WebKnacKer</a:t>
            </a:r>
            <a:r>
              <a:rPr lang="ru-RU" sz="3000" dirty="0" smtClean="0">
                <a:solidFill>
                  <a:srgbClr val="0070C0"/>
                </a:solidFill>
              </a:rPr>
              <a:t>; «Быстро и легко. </a:t>
            </a:r>
            <a:r>
              <a:rPr lang="ru-RU" sz="3000" dirty="0" err="1" smtClean="0">
                <a:solidFill>
                  <a:srgbClr val="0070C0"/>
                </a:solidFill>
              </a:rPr>
              <a:t>Хакинг</a:t>
            </a:r>
            <a:r>
              <a:rPr lang="ru-RU" sz="3000" dirty="0" smtClean="0">
                <a:solidFill>
                  <a:srgbClr val="0070C0"/>
                </a:solidFill>
              </a:rPr>
              <a:t> и </a:t>
            </a:r>
            <a:r>
              <a:rPr lang="ru-RU" sz="3000" dirty="0" err="1" smtClean="0">
                <a:solidFill>
                  <a:srgbClr val="0070C0"/>
                </a:solidFill>
              </a:rPr>
              <a:t>антихакинг</a:t>
            </a:r>
            <a:r>
              <a:rPr lang="ru-RU" sz="3000" dirty="0" smtClean="0">
                <a:solidFill>
                  <a:srgbClr val="0070C0"/>
                </a:solidFill>
              </a:rPr>
              <a:t>: защита и нападение» Учебное пособие.— М.: Лучшие книги, 2014.</a:t>
            </a:r>
          </a:p>
          <a:p>
            <a:pPr marL="514350" indent="-514350" algn="just" eaLnBrk="1" hangingPunct="1">
              <a:lnSpc>
                <a:spcPct val="150000"/>
              </a:lnSpc>
              <a:spcBef>
                <a:spcPct val="0"/>
              </a:spcBef>
              <a:buClrTx/>
              <a:buSzTx/>
              <a:buFont typeface="+mj-lt"/>
              <a:buAutoNum type="arabicPeriod"/>
              <a:tabLst>
                <a:tab pos="417513" algn="l"/>
                <a:tab pos="498475" algn="l"/>
              </a:tabLst>
              <a:defRPr/>
            </a:pPr>
            <a:r>
              <a:rPr lang="uk-UA" sz="3000" dirty="0" err="1" smtClean="0">
                <a:solidFill>
                  <a:srgbClr val="0070C0"/>
                </a:solidFill>
              </a:rPr>
              <a:t>Спесивцев</a:t>
            </a:r>
            <a:r>
              <a:rPr lang="uk-UA" sz="3000" dirty="0" smtClean="0">
                <a:solidFill>
                  <a:srgbClr val="0070C0"/>
                </a:solidFill>
              </a:rPr>
              <a:t> </a:t>
            </a:r>
            <a:r>
              <a:rPr lang="uk-UA" sz="3000" dirty="0">
                <a:solidFill>
                  <a:srgbClr val="0070C0"/>
                </a:solidFill>
              </a:rPr>
              <a:t>А.В., </a:t>
            </a:r>
            <a:r>
              <a:rPr lang="uk-UA" sz="3000" dirty="0" err="1">
                <a:solidFill>
                  <a:srgbClr val="0070C0"/>
                </a:solidFill>
              </a:rPr>
              <a:t>Защита</a:t>
            </a:r>
            <a:r>
              <a:rPr lang="uk-UA" sz="3000" dirty="0">
                <a:solidFill>
                  <a:srgbClr val="0070C0"/>
                </a:solidFill>
              </a:rPr>
              <a:t> </a:t>
            </a:r>
            <a:r>
              <a:rPr lang="uk-UA" sz="3000" dirty="0" err="1">
                <a:solidFill>
                  <a:srgbClr val="0070C0"/>
                </a:solidFill>
              </a:rPr>
              <a:t>информации</a:t>
            </a:r>
            <a:r>
              <a:rPr lang="uk-UA" sz="3000" dirty="0">
                <a:solidFill>
                  <a:srgbClr val="0070C0"/>
                </a:solidFill>
              </a:rPr>
              <a:t> в </a:t>
            </a:r>
            <a:r>
              <a:rPr lang="uk-UA" sz="3000" dirty="0" err="1">
                <a:solidFill>
                  <a:srgbClr val="0070C0"/>
                </a:solidFill>
              </a:rPr>
              <a:t>персональных</a:t>
            </a:r>
            <a:r>
              <a:rPr lang="uk-UA" sz="3000" dirty="0">
                <a:solidFill>
                  <a:srgbClr val="0070C0"/>
                </a:solidFill>
              </a:rPr>
              <a:t> </a:t>
            </a:r>
            <a:r>
              <a:rPr lang="uk-UA" sz="3000" dirty="0" smtClean="0">
                <a:solidFill>
                  <a:srgbClr val="0070C0"/>
                </a:solidFill>
              </a:rPr>
              <a:t>ЭВМ.</a:t>
            </a:r>
            <a:endParaRPr lang="ru-RU" sz="3000" dirty="0" smtClean="0">
              <a:solidFill>
                <a:srgbClr val="0070C0"/>
              </a:solidFill>
            </a:endParaRPr>
          </a:p>
          <a:p>
            <a:pPr marL="514350" indent="-514350" algn="just" eaLnBrk="1" hangingPunct="1">
              <a:lnSpc>
                <a:spcPct val="150000"/>
              </a:lnSpc>
              <a:spcBef>
                <a:spcPct val="0"/>
              </a:spcBef>
              <a:buClrTx/>
              <a:buSzTx/>
              <a:buFont typeface="+mj-lt"/>
              <a:buAutoNum type="arabicPeriod"/>
              <a:tabLst>
                <a:tab pos="417513" algn="l"/>
                <a:tab pos="498475" algn="l"/>
              </a:tabLst>
              <a:defRPr/>
            </a:pPr>
            <a:r>
              <a:rPr lang="uk-UA" sz="3000" dirty="0" err="1" smtClean="0">
                <a:solidFill>
                  <a:srgbClr val="0070C0"/>
                </a:solidFill>
              </a:rPr>
              <a:t>Мафтик</a:t>
            </a:r>
            <a:r>
              <a:rPr lang="uk-UA" sz="3000" dirty="0" smtClean="0">
                <a:solidFill>
                  <a:srgbClr val="0070C0"/>
                </a:solidFill>
              </a:rPr>
              <a:t> </a:t>
            </a:r>
            <a:r>
              <a:rPr lang="uk-UA" sz="3000" dirty="0">
                <a:solidFill>
                  <a:srgbClr val="0070C0"/>
                </a:solidFill>
              </a:rPr>
              <a:t>С. </a:t>
            </a:r>
            <a:r>
              <a:rPr lang="uk-UA" sz="3000" dirty="0" err="1">
                <a:solidFill>
                  <a:srgbClr val="0070C0"/>
                </a:solidFill>
              </a:rPr>
              <a:t>Механизмы</a:t>
            </a:r>
            <a:r>
              <a:rPr lang="uk-UA" sz="3000" dirty="0">
                <a:solidFill>
                  <a:srgbClr val="0070C0"/>
                </a:solidFill>
              </a:rPr>
              <a:t> </a:t>
            </a:r>
            <a:r>
              <a:rPr lang="uk-UA" sz="3000" dirty="0" err="1">
                <a:solidFill>
                  <a:srgbClr val="0070C0"/>
                </a:solidFill>
              </a:rPr>
              <a:t>защиты</a:t>
            </a:r>
            <a:r>
              <a:rPr lang="uk-UA" sz="3000" dirty="0">
                <a:solidFill>
                  <a:srgbClr val="0070C0"/>
                </a:solidFill>
              </a:rPr>
              <a:t> в </a:t>
            </a:r>
            <a:r>
              <a:rPr lang="uk-UA" sz="3000" dirty="0" err="1">
                <a:solidFill>
                  <a:srgbClr val="0070C0"/>
                </a:solidFill>
              </a:rPr>
              <a:t>сетях</a:t>
            </a:r>
            <a:r>
              <a:rPr lang="uk-UA" sz="3000" dirty="0">
                <a:solidFill>
                  <a:srgbClr val="0070C0"/>
                </a:solidFill>
              </a:rPr>
              <a:t> ЭВМ. М.:Мир, </a:t>
            </a:r>
            <a:r>
              <a:rPr lang="uk-UA" sz="3000" dirty="0" smtClean="0">
                <a:solidFill>
                  <a:srgbClr val="0070C0"/>
                </a:solidFill>
              </a:rPr>
              <a:t> 1995.</a:t>
            </a:r>
            <a:endParaRPr lang="ru-RU" sz="3000" dirty="0" smtClean="0">
              <a:solidFill>
                <a:srgbClr val="0070C0"/>
              </a:solidFill>
            </a:endParaRPr>
          </a:p>
          <a:p>
            <a:pPr marL="514350" indent="-514350" algn="just" eaLnBrk="1" hangingPunct="1">
              <a:lnSpc>
                <a:spcPct val="150000"/>
              </a:lnSpc>
              <a:spcBef>
                <a:spcPct val="0"/>
              </a:spcBef>
              <a:buClrTx/>
              <a:buSzTx/>
              <a:buFont typeface="+mj-lt"/>
              <a:buAutoNum type="arabicPeriod"/>
              <a:tabLst>
                <a:tab pos="417513" algn="l"/>
                <a:tab pos="498475" algn="l"/>
              </a:tabLst>
              <a:defRPr/>
            </a:pPr>
            <a:r>
              <a:rPr lang="ru-RU" sz="3000" dirty="0" smtClean="0">
                <a:solidFill>
                  <a:srgbClr val="0070C0"/>
                </a:solidFill>
              </a:rPr>
              <a:t>Б. Анин; «Защита компьютерной информации».</a:t>
            </a:r>
          </a:p>
        </p:txBody>
      </p:sp>
    </p:spTree>
    <p:extLst>
      <p:ext uri="{BB962C8B-B14F-4D97-AF65-F5344CB8AC3E}">
        <p14:creationId xmlns:p14="http://schemas.microsoft.com/office/powerpoint/2010/main" xmlns="" val="1132732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latin typeface="+mn-lt"/>
            </a:endParaRPr>
          </a:p>
        </p:txBody>
      </p:sp>
      <p:sp>
        <p:nvSpPr>
          <p:cNvPr id="3" name="Объект 2"/>
          <p:cNvSpPr>
            <a:spLocks noGrp="1"/>
          </p:cNvSpPr>
          <p:nvPr>
            <p:ph idx="1"/>
          </p:nvPr>
        </p:nvSpPr>
        <p:spPr/>
        <p:txBody>
          <a:bodyPr/>
          <a:lstStyle/>
          <a:p>
            <a:endParaRPr lang="ru-RU"/>
          </a:p>
        </p:txBody>
      </p:sp>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Заголовок 1"/>
          <p:cNvSpPr txBox="1">
            <a:spLocks/>
          </p:cNvSpPr>
          <p:nvPr/>
        </p:nvSpPr>
        <p:spPr>
          <a:xfrm>
            <a:off x="2205037" y="2705306"/>
            <a:ext cx="8153400" cy="990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k-KZ" b="1" i="1" dirty="0" smtClean="0">
                <a:solidFill>
                  <a:srgbClr val="8E0202"/>
                </a:solidFill>
                <a:latin typeface="+mn-lt"/>
              </a:rPr>
              <a:t>Назарларыңызға рақмет!</a:t>
            </a:r>
            <a:endParaRPr lang="ru-RU" b="1" i="1" dirty="0">
              <a:solidFill>
                <a:srgbClr val="8E0202"/>
              </a:solidFill>
              <a:latin typeface="+mn-lt"/>
            </a:endParaRPr>
          </a:p>
        </p:txBody>
      </p:sp>
      <p:pic>
        <p:nvPicPr>
          <p:cNvPr id="6" name="Рисунок 5"/>
          <p:cNvPicPr>
            <a:picLocks noChangeAspect="1"/>
          </p:cNvPicPr>
          <p:nvPr/>
        </p:nvPicPr>
        <p:blipFill>
          <a:blip r:embed="rId3"/>
          <a:stretch>
            <a:fillRect/>
          </a:stretch>
        </p:blipFill>
        <p:spPr>
          <a:xfrm>
            <a:off x="-33240" y="-32355"/>
            <a:ext cx="7870760" cy="1418139"/>
          </a:xfrm>
          <a:prstGeom prst="rect">
            <a:avLst/>
          </a:prstGeom>
          <a:ln>
            <a:noFill/>
          </a:ln>
          <a:effectLst>
            <a:softEdge rad="112500"/>
          </a:effectLst>
        </p:spPr>
      </p:pic>
      <p:pic>
        <p:nvPicPr>
          <p:cNvPr id="7" name="Рисунок 6"/>
          <p:cNvPicPr>
            <a:picLocks noChangeAspect="1"/>
          </p:cNvPicPr>
          <p:nvPr/>
        </p:nvPicPr>
        <p:blipFill>
          <a:blip r:embed="rId3"/>
          <a:stretch>
            <a:fillRect/>
          </a:stretch>
        </p:blipFill>
        <p:spPr>
          <a:xfrm>
            <a:off x="4321240" y="5412739"/>
            <a:ext cx="7870760" cy="1418139"/>
          </a:xfrm>
          <a:prstGeom prst="rect">
            <a:avLst/>
          </a:prstGeom>
          <a:ln>
            <a:noFill/>
          </a:ln>
          <a:effectLst>
            <a:softEdge rad="112500"/>
          </a:effectLst>
        </p:spPr>
      </p:pic>
    </p:spTree>
    <p:extLst>
      <p:ext uri="{BB962C8B-B14F-4D97-AF65-F5344CB8AC3E}">
        <p14:creationId xmlns:p14="http://schemas.microsoft.com/office/powerpoint/2010/main" xmlns="" val="1547261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838199" y="118753"/>
            <a:ext cx="10515600" cy="1325563"/>
          </a:xfrm>
        </p:spPr>
        <p:txBody>
          <a:bodyPr>
            <a:normAutofit/>
          </a:bodyPr>
          <a:lstStyle/>
          <a:p>
            <a:r>
              <a:rPr lang="kk-KZ" sz="3200" b="1" dirty="0" smtClean="0">
                <a:solidFill>
                  <a:srgbClr val="8E0202"/>
                </a:solidFill>
                <a:latin typeface="+mn-lt"/>
              </a:rPr>
              <a:t>Дәріс жоспары:</a:t>
            </a:r>
            <a:endParaRPr lang="ru-RU" sz="3200" b="1" dirty="0">
              <a:solidFill>
                <a:srgbClr val="8E0202"/>
              </a:solidFill>
              <a:latin typeface="+mn-lt"/>
            </a:endParaRPr>
          </a:p>
        </p:txBody>
      </p:sp>
      <p:sp>
        <p:nvSpPr>
          <p:cNvPr id="3" name="Объект 2"/>
          <p:cNvSpPr>
            <a:spLocks noGrp="1"/>
          </p:cNvSpPr>
          <p:nvPr>
            <p:ph idx="1"/>
          </p:nvPr>
        </p:nvSpPr>
        <p:spPr>
          <a:xfrm>
            <a:off x="838199" y="1516867"/>
            <a:ext cx="10515600" cy="4351338"/>
          </a:xfrm>
        </p:spPr>
        <p:txBody>
          <a:bodyPr>
            <a:normAutofit lnSpcReduction="10000"/>
          </a:bodyPr>
          <a:lstStyle/>
          <a:p>
            <a:pPr marL="514350" indent="-514350">
              <a:buAutoNum type="arabicPeriod"/>
            </a:pPr>
            <a:r>
              <a:rPr lang="kk-KZ" b="1" dirty="0" smtClean="0">
                <a:solidFill>
                  <a:srgbClr val="0070C0"/>
                </a:solidFill>
              </a:rPr>
              <a:t>Кіріспе;</a:t>
            </a:r>
          </a:p>
          <a:p>
            <a:pPr marL="514350" indent="-514350">
              <a:buFont typeface="Arial" panose="020B0604020202020204" pitchFamily="34" charset="0"/>
              <a:buAutoNum type="arabicPeriod"/>
            </a:pPr>
            <a:r>
              <a:rPr lang="kk-KZ" b="1" dirty="0">
                <a:solidFill>
                  <a:srgbClr val="0070C0"/>
                </a:solidFill>
              </a:rPr>
              <a:t>Ақпараттық құндылықтар қауіпсіздігінің негізгі </a:t>
            </a:r>
            <a:r>
              <a:rPr lang="kk-KZ" b="1" dirty="0" smtClean="0">
                <a:solidFill>
                  <a:srgbClr val="0070C0"/>
                </a:solidFill>
              </a:rPr>
              <a:t>бұзылушылықтары;</a:t>
            </a:r>
          </a:p>
          <a:p>
            <a:pPr marL="514350" indent="-514350">
              <a:buFont typeface="Arial" panose="020B0604020202020204" pitchFamily="34" charset="0"/>
              <a:buAutoNum type="arabicPeriod"/>
            </a:pPr>
            <a:r>
              <a:rPr lang="kk-KZ" b="1" dirty="0">
                <a:solidFill>
                  <a:srgbClr val="0070C0"/>
                </a:solidFill>
              </a:rPr>
              <a:t>Ақпараттық қауіпсіздікке қатысты түсініктер және олардың арақатынастары;</a:t>
            </a:r>
          </a:p>
          <a:p>
            <a:pPr marL="514350" indent="-514350">
              <a:buFont typeface="Arial" panose="020B0604020202020204" pitchFamily="34" charset="0"/>
              <a:buAutoNum type="arabicPeriod"/>
            </a:pPr>
            <a:r>
              <a:rPr lang="kk-KZ" b="1" dirty="0">
                <a:solidFill>
                  <a:srgbClr val="0070C0"/>
                </a:solidFill>
              </a:rPr>
              <a:t>Қауіпсіздік механизмі;</a:t>
            </a:r>
          </a:p>
          <a:p>
            <a:pPr marL="514350" indent="-514350">
              <a:buFont typeface="Arial" panose="020B0604020202020204" pitchFamily="34" charset="0"/>
              <a:buAutoNum type="arabicPeriod"/>
            </a:pPr>
            <a:r>
              <a:rPr lang="kk-KZ" b="1" dirty="0">
                <a:solidFill>
                  <a:srgbClr val="0070C0"/>
                </a:solidFill>
              </a:rPr>
              <a:t>Желілік қауіпсіздік моделі. Желілік шабуылдар </a:t>
            </a:r>
            <a:r>
              <a:rPr lang="kk-KZ" b="1" dirty="0" smtClean="0">
                <a:solidFill>
                  <a:srgbClr val="0070C0"/>
                </a:solidFill>
              </a:rPr>
              <a:t>классификациясы;</a:t>
            </a:r>
          </a:p>
          <a:p>
            <a:pPr marL="514350" indent="-514350">
              <a:buFont typeface="Arial" panose="020B0604020202020204" pitchFamily="34" charset="0"/>
              <a:buAutoNum type="arabicPeriod"/>
            </a:pPr>
            <a:r>
              <a:rPr lang="kk-KZ" b="1" dirty="0" smtClean="0">
                <a:solidFill>
                  <a:srgbClr val="0070C0"/>
                </a:solidFill>
              </a:rPr>
              <a:t>Қауіпсіздік сервистері;</a:t>
            </a:r>
          </a:p>
          <a:p>
            <a:pPr marL="514350" indent="-514350">
              <a:buFont typeface="Arial" panose="020B0604020202020204" pitchFamily="34" charset="0"/>
              <a:buAutoNum type="arabicPeriod"/>
            </a:pPr>
            <a:r>
              <a:rPr lang="kk-KZ" b="1" dirty="0">
                <a:solidFill>
                  <a:srgbClr val="0070C0"/>
                </a:solidFill>
              </a:rPr>
              <a:t>Ақпараттық жүйе қауіпсіздігінің негізгі </a:t>
            </a:r>
            <a:r>
              <a:rPr lang="kk-KZ" b="1" dirty="0" smtClean="0">
                <a:solidFill>
                  <a:srgbClr val="0070C0"/>
                </a:solidFill>
              </a:rPr>
              <a:t>принциптері.</a:t>
            </a:r>
            <a:endParaRPr lang="ru-RU" b="1" dirty="0">
              <a:solidFill>
                <a:srgbClr val="0070C0"/>
              </a:solidFill>
            </a:endParaRPr>
          </a:p>
          <a:p>
            <a:pPr marL="514350" indent="-514350">
              <a:buFont typeface="Arial" panose="020B0604020202020204" pitchFamily="34" charset="0"/>
              <a:buAutoNum type="arabicPeriod"/>
            </a:pPr>
            <a:endParaRPr lang="kk-KZ" b="1" dirty="0" smtClean="0">
              <a:solidFill>
                <a:srgbClr val="0070C0"/>
              </a:solidFill>
            </a:endParaRPr>
          </a:p>
          <a:p>
            <a:pPr marL="514350" indent="-514350">
              <a:buFont typeface="Arial" panose="020B0604020202020204" pitchFamily="34" charset="0"/>
              <a:buAutoNum type="arabicPeriod"/>
            </a:pPr>
            <a:endParaRPr lang="kk-KZ" b="1" dirty="0" smtClean="0">
              <a:solidFill>
                <a:srgbClr val="0070C0"/>
              </a:solidFill>
            </a:endParaRPr>
          </a:p>
          <a:p>
            <a:pPr marL="514350" indent="-514350">
              <a:buFont typeface="Arial" panose="020B0604020202020204" pitchFamily="34" charset="0"/>
              <a:buAutoNum type="arabicPeriod"/>
            </a:pPr>
            <a:endParaRPr lang="kk-KZ" b="1" dirty="0" smtClean="0">
              <a:solidFill>
                <a:srgbClr val="0070C0"/>
              </a:solidFill>
            </a:endParaRPr>
          </a:p>
          <a:p>
            <a:pPr marL="514350" indent="-514350">
              <a:buFont typeface="Arial" panose="020B0604020202020204" pitchFamily="34" charset="0"/>
              <a:buAutoNum type="arabicPeriod"/>
            </a:pPr>
            <a:endParaRPr lang="kk-KZ" b="1" dirty="0" smtClean="0">
              <a:solidFill>
                <a:srgbClr val="0070C0"/>
              </a:solidFill>
            </a:endParaRPr>
          </a:p>
          <a:p>
            <a:pPr marL="514350" indent="-514350">
              <a:buFont typeface="Arial" panose="020B0604020202020204" pitchFamily="34" charset="0"/>
              <a:buAutoNum type="arabicPeriod"/>
            </a:pPr>
            <a:endParaRPr lang="ru-RU" b="1" dirty="0">
              <a:solidFill>
                <a:srgbClr val="0070C0"/>
              </a:solidFill>
            </a:endParaRPr>
          </a:p>
          <a:p>
            <a:pPr marL="514350" indent="-514350">
              <a:buFont typeface="Arial" panose="020B0604020202020204" pitchFamily="34" charset="0"/>
              <a:buAutoNum type="arabicPeriod"/>
            </a:pPr>
            <a:endParaRPr lang="kk-KZ" b="1" dirty="0" smtClean="0">
              <a:solidFill>
                <a:srgbClr val="0070C0"/>
              </a:solidFill>
            </a:endParaRPr>
          </a:p>
          <a:p>
            <a:pPr marL="514350" indent="-514350">
              <a:buFont typeface="Arial" panose="020B0604020202020204" pitchFamily="34" charset="0"/>
              <a:buAutoNum type="arabicPeriod"/>
            </a:pPr>
            <a:endParaRPr lang="kk-KZ" b="1" dirty="0">
              <a:solidFill>
                <a:srgbClr val="0070C0"/>
              </a:solidFill>
            </a:endParaRPr>
          </a:p>
          <a:p>
            <a:pPr marL="514350" indent="-514350">
              <a:buFont typeface="Arial" panose="020B0604020202020204" pitchFamily="34" charset="0"/>
              <a:buAutoNum type="arabicPeriod"/>
            </a:pPr>
            <a:endParaRPr lang="ru-RU" b="1" dirty="0">
              <a:solidFill>
                <a:srgbClr val="0070C0"/>
              </a:solidFill>
            </a:endParaRPr>
          </a:p>
          <a:p>
            <a:pPr marL="514350" indent="-514350">
              <a:buAutoNum type="arabicPeriod"/>
            </a:pPr>
            <a:endParaRPr lang="kk-KZ" b="1" dirty="0" smtClean="0">
              <a:solidFill>
                <a:srgbClr val="0070C0"/>
              </a:solidFill>
            </a:endParaRPr>
          </a:p>
          <a:p>
            <a:pPr marL="0" indent="0">
              <a:buNone/>
            </a:pPr>
            <a:endParaRPr lang="en-US" b="1" dirty="0" smtClean="0">
              <a:solidFill>
                <a:srgbClr val="0070C0"/>
              </a:solidFill>
            </a:endParaRPr>
          </a:p>
        </p:txBody>
      </p:sp>
    </p:spTree>
    <p:extLst>
      <p:ext uri="{BB962C8B-B14F-4D97-AF65-F5344CB8AC3E}">
        <p14:creationId xmlns:p14="http://schemas.microsoft.com/office/powerpoint/2010/main" xmlns="" val="3067202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Рисунок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328802" y="-116378"/>
            <a:ext cx="2657358" cy="2325187"/>
          </a:xfrm>
          <a:prstGeom prst="ellipse">
            <a:avLst/>
          </a:prstGeom>
          <a:ln>
            <a:noFill/>
          </a:ln>
          <a:effectLst>
            <a:softEdge rad="112500"/>
          </a:effectLst>
        </p:spPr>
      </p:pic>
      <p:sp>
        <p:nvSpPr>
          <p:cNvPr id="6" name="Прямоугольник 5"/>
          <p:cNvSpPr/>
          <p:nvPr/>
        </p:nvSpPr>
        <p:spPr>
          <a:xfrm>
            <a:off x="455219" y="845497"/>
            <a:ext cx="11281559" cy="5755422"/>
          </a:xfrm>
          <a:prstGeom prst="rect">
            <a:avLst/>
          </a:prstGeom>
        </p:spPr>
        <p:txBody>
          <a:bodyPr wrap="square">
            <a:spAutoFit/>
          </a:bodyPr>
          <a:lstStyle/>
          <a:p>
            <a:pPr indent="270000" algn="just"/>
            <a:r>
              <a:rPr lang="kk-KZ" sz="3200" b="1" dirty="0" smtClean="0">
                <a:solidFill>
                  <a:srgbClr val="8E0202"/>
                </a:solidFill>
              </a:rPr>
              <a:t>Кіріспе</a:t>
            </a:r>
          </a:p>
          <a:p>
            <a:pPr indent="270000" algn="just"/>
            <a:endParaRPr lang="kk-KZ" sz="2800" dirty="0" smtClean="0">
              <a:solidFill>
                <a:srgbClr val="0070C0"/>
              </a:solidFill>
            </a:endParaRPr>
          </a:p>
          <a:p>
            <a:pPr indent="270000" algn="just"/>
            <a:r>
              <a:rPr lang="kk-KZ" sz="2800" dirty="0" smtClean="0">
                <a:solidFill>
                  <a:srgbClr val="0070C0"/>
                </a:solidFill>
              </a:rPr>
              <a:t>Соңғы </a:t>
            </a:r>
            <a:r>
              <a:rPr lang="kk-KZ" sz="2800" dirty="0">
                <a:solidFill>
                  <a:srgbClr val="0070C0"/>
                </a:solidFill>
              </a:rPr>
              <a:t>бірнеше онжылдықтар ішінде ақпараттық қауіпсіздік жөніндегі талаптар елеулі өзгерістерге ұшырады. Ақпаратты өңдеудің Автоматтандырылған жүйелерді кеңінен пайдалану алдында ақпарат </a:t>
            </a:r>
            <a:r>
              <a:rPr lang="kk-KZ" sz="2800" dirty="0" smtClean="0">
                <a:solidFill>
                  <a:srgbClr val="0070C0"/>
                </a:solidFill>
              </a:rPr>
              <a:t>қауіпсіздігі тек </a:t>
            </a:r>
            <a:r>
              <a:rPr lang="kk-KZ" sz="2800" dirty="0">
                <a:solidFill>
                  <a:srgbClr val="0070C0"/>
                </a:solidFill>
              </a:rPr>
              <a:t>қана  физикалық және әкімшілік шаралар арқылы қамтамасыз етілді. Компьютерлер келуімен, деректер мен программалық орта файлдарының автоматты түрде қорғауды пайдалану және бағдарламалық қамтамасыз ету анық болды. </a:t>
            </a:r>
            <a:endParaRPr lang="en-US" sz="2800" dirty="0" smtClean="0">
              <a:solidFill>
                <a:srgbClr val="0070C0"/>
              </a:solidFill>
              <a:effectLst/>
              <a:cs typeface="Times New Roman" panose="02020603050405020304" pitchFamily="18" charset="0"/>
            </a:endParaRPr>
          </a:p>
          <a:p>
            <a:pPr indent="270000" algn="just"/>
            <a:r>
              <a:rPr lang="kk-KZ" sz="2800" dirty="0" smtClean="0">
                <a:solidFill>
                  <a:srgbClr val="0070C0"/>
                </a:solidFill>
                <a:effectLst/>
                <a:cs typeface="Times New Roman" panose="02020603050405020304" pitchFamily="18" charset="0"/>
              </a:rPr>
              <a:t>Ақпарат тасымалданатын байланыс арналары көбінесе қорғалмаған болып келеді және осы арнаға қатынас құру құқығы бар кез келген адам хабарларды қолға түсіре алады. Сондықтан тораптарда ақпаратқа айлакерлер жағынан шабуыл жасау мүмкіндігі зор. </a:t>
            </a:r>
            <a:endParaRPr lang="ru-RU" sz="2800" dirty="0">
              <a:solidFill>
                <a:srgbClr val="0070C0"/>
              </a:solidFill>
              <a:effectLst/>
              <a:cs typeface="Times New Roman" panose="02020603050405020304" pitchFamily="18" charset="0"/>
            </a:endParaRPr>
          </a:p>
        </p:txBody>
      </p:sp>
    </p:spTree>
    <p:extLst>
      <p:ext uri="{BB962C8B-B14F-4D97-AF65-F5344CB8AC3E}">
        <p14:creationId xmlns:p14="http://schemas.microsoft.com/office/powerpoint/2010/main" xmlns="" val="3545324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ctrTitle"/>
          </p:nvPr>
        </p:nvSpPr>
        <p:spPr>
          <a:xfrm>
            <a:off x="260887" y="247970"/>
            <a:ext cx="11670223" cy="844255"/>
          </a:xfrm>
        </p:spPr>
        <p:txBody>
          <a:bodyPr>
            <a:noAutofit/>
          </a:bodyPr>
          <a:lstStyle/>
          <a:p>
            <a:r>
              <a:rPr lang="kk-KZ" sz="3200" b="1" dirty="0">
                <a:solidFill>
                  <a:srgbClr val="8E0202"/>
                </a:solidFill>
                <a:latin typeface="+mn-lt"/>
              </a:rPr>
              <a:t>Ақпараттық құндылықтар қауіпсіздігінің негізгі бұзылушылықтары</a:t>
            </a:r>
            <a:endParaRPr lang="ru-RU" sz="3200" b="1" dirty="0">
              <a:solidFill>
                <a:srgbClr val="8E0202"/>
              </a:solidFill>
              <a:latin typeface="+mn-lt"/>
            </a:endParaRPr>
          </a:p>
        </p:txBody>
      </p:sp>
      <p:graphicFrame>
        <p:nvGraphicFramePr>
          <p:cNvPr id="5" name="Схема 4"/>
          <p:cNvGraphicFramePr/>
          <p:nvPr>
            <p:extLst>
              <p:ext uri="{D42A27DB-BD31-4B8C-83A1-F6EECF244321}">
                <p14:modId xmlns:p14="http://schemas.microsoft.com/office/powerpoint/2010/main" xmlns="" val="2894924578"/>
              </p:ext>
            </p:extLst>
          </p:nvPr>
        </p:nvGraphicFramePr>
        <p:xfrm>
          <a:off x="1393124" y="1234782"/>
          <a:ext cx="940574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71714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8" name="Схема 7"/>
          <p:cNvGraphicFramePr/>
          <p:nvPr>
            <p:extLst>
              <p:ext uri="{D42A27DB-BD31-4B8C-83A1-F6EECF244321}">
                <p14:modId xmlns:p14="http://schemas.microsoft.com/office/powerpoint/2010/main" xmlns="" val="1493474988"/>
              </p:ext>
            </p:extLst>
          </p:nvPr>
        </p:nvGraphicFramePr>
        <p:xfrm>
          <a:off x="378029" y="792316"/>
          <a:ext cx="11435939" cy="61488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Прямоугольник 1"/>
          <p:cNvSpPr/>
          <p:nvPr/>
        </p:nvSpPr>
        <p:spPr>
          <a:xfrm>
            <a:off x="166255" y="6378"/>
            <a:ext cx="11863449" cy="1077218"/>
          </a:xfrm>
          <a:prstGeom prst="rect">
            <a:avLst/>
          </a:prstGeom>
        </p:spPr>
        <p:txBody>
          <a:bodyPr wrap="square">
            <a:spAutoFit/>
          </a:bodyPr>
          <a:lstStyle/>
          <a:p>
            <a:pPr algn="ctr"/>
            <a:r>
              <a:rPr lang="kk-KZ" sz="3200" b="1" dirty="0">
                <a:solidFill>
                  <a:srgbClr val="8E0202"/>
                </a:solidFill>
              </a:rPr>
              <a:t>Ақпараттық қауіпсіздікке қатысты түсініктер және олардың арақатынастары</a:t>
            </a:r>
            <a:endParaRPr lang="ru-RU" sz="3200" dirty="0">
              <a:solidFill>
                <a:srgbClr val="8E0202"/>
              </a:solidFill>
            </a:endParaRPr>
          </a:p>
        </p:txBody>
      </p:sp>
    </p:spTree>
    <p:extLst>
      <p:ext uri="{BB962C8B-B14F-4D97-AF65-F5344CB8AC3E}">
        <p14:creationId xmlns:p14="http://schemas.microsoft.com/office/powerpoint/2010/main" xmlns="" val="699756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11" name="Рисунок 10"/>
          <p:cNvPicPr>
            <a:picLocks noChangeAspect="1"/>
          </p:cNvPicPr>
          <p:nvPr/>
        </p:nvPicPr>
        <p:blipFill>
          <a:blip r:embed="rId3"/>
          <a:stretch>
            <a:fillRect/>
          </a:stretch>
        </p:blipFill>
        <p:spPr>
          <a:xfrm>
            <a:off x="3317525" y="2107847"/>
            <a:ext cx="6087729" cy="451442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Прямоугольник 1"/>
          <p:cNvSpPr/>
          <p:nvPr/>
        </p:nvSpPr>
        <p:spPr>
          <a:xfrm>
            <a:off x="3797909" y="132999"/>
            <a:ext cx="4236865" cy="584775"/>
          </a:xfrm>
          <a:prstGeom prst="rect">
            <a:avLst/>
          </a:prstGeom>
        </p:spPr>
        <p:txBody>
          <a:bodyPr wrap="none">
            <a:spAutoFit/>
          </a:bodyPr>
          <a:lstStyle/>
          <a:p>
            <a:pPr algn="ctr"/>
            <a:r>
              <a:rPr lang="kk-KZ" sz="3200" b="1" dirty="0">
                <a:solidFill>
                  <a:srgbClr val="8E0202"/>
                </a:solidFill>
                <a:ea typeface="Times New Roman" panose="02020603050405020304" pitchFamily="18" charset="0"/>
                <a:cs typeface="Times New Roman" panose="02020603050405020304" pitchFamily="18" charset="0"/>
              </a:rPr>
              <a:t>Қауіпсіздік механизмі </a:t>
            </a:r>
            <a:endParaRPr lang="ru-RU" sz="3200" dirty="0">
              <a:solidFill>
                <a:srgbClr val="8E0202"/>
              </a:solidFill>
            </a:endParaRPr>
          </a:p>
        </p:txBody>
      </p:sp>
      <p:sp>
        <p:nvSpPr>
          <p:cNvPr id="3" name="Прямоугольник 2"/>
          <p:cNvSpPr/>
          <p:nvPr/>
        </p:nvSpPr>
        <p:spPr>
          <a:xfrm>
            <a:off x="364351" y="1030629"/>
            <a:ext cx="11554689" cy="1077218"/>
          </a:xfrm>
          <a:prstGeom prst="rect">
            <a:avLst/>
          </a:prstGeom>
        </p:spPr>
        <p:txBody>
          <a:bodyPr wrap="square">
            <a:spAutoFit/>
          </a:bodyPr>
          <a:lstStyle/>
          <a:p>
            <a:pPr indent="270000" algn="just">
              <a:spcAft>
                <a:spcPts val="0"/>
              </a:spcAft>
            </a:pPr>
            <a:r>
              <a:rPr lang="kk-KZ" sz="3200" b="1" dirty="0">
                <a:solidFill>
                  <a:srgbClr val="8E0202"/>
                </a:solidFill>
                <a:ea typeface="Times New Roman" panose="02020603050405020304" pitchFamily="18" charset="0"/>
                <a:cs typeface="Times New Roman" panose="02020603050405020304" pitchFamily="18" charset="0"/>
              </a:rPr>
              <a:t>Қауіпсіздік механизмі </a:t>
            </a:r>
            <a:r>
              <a:rPr lang="kk-KZ" sz="3200" dirty="0">
                <a:solidFill>
                  <a:srgbClr val="0070C0"/>
                </a:solidFill>
                <a:ea typeface="Times New Roman" panose="02020603050405020304" pitchFamily="18" charset="0"/>
                <a:cs typeface="Times New Roman" panose="02020603050405020304" pitchFamily="18" charset="0"/>
              </a:rPr>
              <a:t>– шабуылды анықтайтын немесе тоқтататын бағдарламалық және/немесе аппараттық құралдар.</a:t>
            </a:r>
            <a:endParaRPr lang="ru-RU" sz="3200" dirty="0">
              <a:solidFill>
                <a:srgbClr val="0070C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78344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Прямоугольник 8"/>
          <p:cNvSpPr/>
          <p:nvPr/>
        </p:nvSpPr>
        <p:spPr>
          <a:xfrm>
            <a:off x="606881" y="1437481"/>
            <a:ext cx="11148448" cy="6001643"/>
          </a:xfrm>
          <a:prstGeom prst="rect">
            <a:avLst/>
          </a:prstGeom>
        </p:spPr>
        <p:txBody>
          <a:bodyPr wrap="square">
            <a:spAutoFit/>
          </a:bodyPr>
          <a:lstStyle/>
          <a:p>
            <a:pPr indent="270000" algn="just">
              <a:spcAft>
                <a:spcPts val="0"/>
              </a:spcAft>
            </a:pPr>
            <a:r>
              <a:rPr lang="kk-KZ" sz="3200" b="1" dirty="0" smtClean="0">
                <a:solidFill>
                  <a:srgbClr val="8E0202"/>
                </a:solidFill>
                <a:effectLst/>
                <a:ea typeface="Times New Roman" panose="02020603050405020304" pitchFamily="18" charset="0"/>
                <a:cs typeface="Times New Roman" panose="02020603050405020304" pitchFamily="18" charset="0"/>
              </a:rPr>
              <a:t>Барлық шабуылдарды екі класска бөліге болады: пассивті және активті</a:t>
            </a:r>
          </a:p>
          <a:p>
            <a:pPr indent="270000" algn="just">
              <a:spcAft>
                <a:spcPts val="0"/>
              </a:spcAft>
            </a:pPr>
            <a:endParaRPr lang="kk-KZ" sz="3200" b="1" dirty="0" smtClean="0">
              <a:solidFill>
                <a:srgbClr val="8E0202"/>
              </a:solidFill>
              <a:effectLst/>
              <a:ea typeface="Times New Roman" panose="02020603050405020304" pitchFamily="18" charset="0"/>
              <a:cs typeface="Times New Roman" panose="02020603050405020304" pitchFamily="18" charset="0"/>
            </a:endParaRPr>
          </a:p>
          <a:p>
            <a:pPr indent="270000" algn="just"/>
            <a:r>
              <a:rPr lang="kk-KZ" sz="3200" dirty="0">
                <a:solidFill>
                  <a:srgbClr val="0070C0"/>
                </a:solidFill>
                <a:ea typeface="Times New Roman" panose="02020603050405020304" pitchFamily="18" charset="0"/>
                <a:cs typeface="Times New Roman" panose="02020603050405020304" pitchFamily="18" charset="0"/>
              </a:rPr>
              <a:t>Жаудың берілген хабарламаны өзгертуіге немесе ақпараттық ағын ортасына өзінің хабарламасын кіргізе алмаған  кезде, мұндай шабуыл </a:t>
            </a:r>
            <a:r>
              <a:rPr lang="kk-KZ" sz="3200" b="1" i="1" dirty="0">
                <a:solidFill>
                  <a:srgbClr val="8E0202"/>
                </a:solidFill>
                <a:ea typeface="Times New Roman" panose="02020603050405020304" pitchFamily="18" charset="0"/>
                <a:cs typeface="Times New Roman" panose="02020603050405020304" pitchFamily="18" charset="0"/>
              </a:rPr>
              <a:t>пассивті</a:t>
            </a:r>
            <a:r>
              <a:rPr lang="kk-KZ" sz="3200" dirty="0">
                <a:solidFill>
                  <a:srgbClr val="0070C0"/>
                </a:solidFill>
                <a:ea typeface="Times New Roman" panose="02020603050405020304" pitchFamily="18" charset="0"/>
                <a:cs typeface="Times New Roman" panose="02020603050405020304" pitchFamily="18" charset="0"/>
              </a:rPr>
              <a:t> деп аталады</a:t>
            </a:r>
            <a:r>
              <a:rPr lang="kk-KZ" sz="3200" dirty="0" smtClean="0">
                <a:solidFill>
                  <a:srgbClr val="0070C0"/>
                </a:solidFill>
                <a:ea typeface="Times New Roman" panose="02020603050405020304" pitchFamily="18" charset="0"/>
                <a:cs typeface="Times New Roman" panose="02020603050405020304" pitchFamily="18" charset="0"/>
              </a:rPr>
              <a:t>.</a:t>
            </a:r>
          </a:p>
          <a:p>
            <a:pPr indent="270000" algn="just"/>
            <a:endParaRPr lang="kk-KZ" sz="3200" dirty="0" smtClean="0">
              <a:solidFill>
                <a:srgbClr val="0070C0"/>
              </a:solidFill>
              <a:ea typeface="Times New Roman" panose="02020603050405020304" pitchFamily="18" charset="0"/>
              <a:cs typeface="Times New Roman" panose="02020603050405020304" pitchFamily="18" charset="0"/>
            </a:endParaRPr>
          </a:p>
          <a:p>
            <a:pPr indent="270000" algn="just"/>
            <a:r>
              <a:rPr lang="kk-KZ" sz="3200" dirty="0">
                <a:solidFill>
                  <a:srgbClr val="0070C0"/>
                </a:solidFill>
                <a:ea typeface="Times New Roman" panose="02020603050405020304" pitchFamily="18" charset="0"/>
              </a:rPr>
              <a:t>Жаудың жіберіліп отырған хабарламаны өзгертіп және де өзінің хабарламасын ортаға салуға мүмкіндігі болатын шабуыл түрін </a:t>
            </a:r>
            <a:r>
              <a:rPr lang="kk-KZ" sz="3200" b="1" i="1" dirty="0">
                <a:solidFill>
                  <a:srgbClr val="8E0202"/>
                </a:solidFill>
                <a:ea typeface="Times New Roman" panose="02020603050405020304" pitchFamily="18" charset="0"/>
              </a:rPr>
              <a:t>активті</a:t>
            </a:r>
            <a:r>
              <a:rPr lang="kk-KZ" sz="3200" b="1" dirty="0">
                <a:solidFill>
                  <a:srgbClr val="0070C0"/>
                </a:solidFill>
                <a:ea typeface="Times New Roman" panose="02020603050405020304" pitchFamily="18" charset="0"/>
              </a:rPr>
              <a:t> </a:t>
            </a:r>
            <a:r>
              <a:rPr lang="kk-KZ" sz="3200" dirty="0">
                <a:solidFill>
                  <a:srgbClr val="0070C0"/>
                </a:solidFill>
                <a:ea typeface="Times New Roman" panose="02020603050405020304" pitchFamily="18" charset="0"/>
              </a:rPr>
              <a:t>шабуыл деп аталады. </a:t>
            </a:r>
            <a:endParaRPr lang="ru-RU" sz="3200" dirty="0">
              <a:solidFill>
                <a:srgbClr val="0070C0"/>
              </a:solidFill>
            </a:endParaRPr>
          </a:p>
          <a:p>
            <a:pPr indent="270000" algn="just"/>
            <a:endParaRPr lang="ru-RU" sz="3200" dirty="0">
              <a:solidFill>
                <a:srgbClr val="0070C0"/>
              </a:solidFill>
              <a:ea typeface="Times New Roman" panose="02020603050405020304" pitchFamily="18" charset="0"/>
              <a:cs typeface="Times New Roman" panose="02020603050405020304" pitchFamily="18" charset="0"/>
            </a:endParaRPr>
          </a:p>
          <a:p>
            <a:pPr indent="270000" algn="just">
              <a:spcAft>
                <a:spcPts val="0"/>
              </a:spcAft>
            </a:pPr>
            <a:endParaRPr lang="ru-RU" sz="3200" b="1" dirty="0">
              <a:solidFill>
                <a:srgbClr val="C00000"/>
              </a:solidFill>
              <a:effectLst/>
              <a:ea typeface="Times New Roman" panose="02020603050405020304" pitchFamily="18" charset="0"/>
              <a:cs typeface="Times New Roman" panose="02020603050405020304" pitchFamily="18" charset="0"/>
            </a:endParaRPr>
          </a:p>
        </p:txBody>
      </p:sp>
      <p:sp>
        <p:nvSpPr>
          <p:cNvPr id="2" name="Прямоугольник 1"/>
          <p:cNvSpPr/>
          <p:nvPr/>
        </p:nvSpPr>
        <p:spPr>
          <a:xfrm>
            <a:off x="1199407" y="124777"/>
            <a:ext cx="9963397" cy="1077218"/>
          </a:xfrm>
          <a:prstGeom prst="rect">
            <a:avLst/>
          </a:prstGeom>
        </p:spPr>
        <p:txBody>
          <a:bodyPr wrap="square">
            <a:spAutoFit/>
          </a:bodyPr>
          <a:lstStyle/>
          <a:p>
            <a:pPr algn="ctr"/>
            <a:r>
              <a:rPr lang="kk-KZ" sz="3200" b="1" dirty="0">
                <a:solidFill>
                  <a:srgbClr val="8E0202"/>
                </a:solidFill>
              </a:rPr>
              <a:t>Желілік қауіпсіздік моделі. Желілік шабуылдар классификациясы</a:t>
            </a:r>
            <a:endParaRPr lang="ru-RU" sz="3200" dirty="0">
              <a:solidFill>
                <a:srgbClr val="8E0202"/>
              </a:solidFill>
            </a:endParaRPr>
          </a:p>
        </p:txBody>
      </p:sp>
    </p:spTree>
    <p:extLst>
      <p:ext uri="{BB962C8B-B14F-4D97-AF65-F5344CB8AC3E}">
        <p14:creationId xmlns:p14="http://schemas.microsoft.com/office/powerpoint/2010/main" xmlns="" val="963938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2479536" y="54353"/>
            <a:ext cx="7873630" cy="584775"/>
          </a:xfrm>
          <a:prstGeom prst="rect">
            <a:avLst/>
          </a:prstGeom>
        </p:spPr>
        <p:txBody>
          <a:bodyPr wrap="none">
            <a:spAutoFit/>
          </a:bodyPr>
          <a:lstStyle/>
          <a:p>
            <a:r>
              <a:rPr lang="kk-KZ" sz="3200" b="1" dirty="0" smtClean="0">
                <a:solidFill>
                  <a:srgbClr val="8E0202"/>
                </a:solidFill>
                <a:effectLst/>
                <a:ea typeface="Times New Roman" panose="02020603050405020304" pitchFamily="18" charset="0"/>
              </a:rPr>
              <a:t>Активті шабуылдардың келесі түрлері бар:</a:t>
            </a:r>
            <a:endParaRPr lang="ru-RU" sz="3200" b="1" dirty="0">
              <a:solidFill>
                <a:srgbClr val="8E0202"/>
              </a:solidFill>
            </a:endParaRPr>
          </a:p>
        </p:txBody>
      </p:sp>
      <p:sp>
        <p:nvSpPr>
          <p:cNvPr id="6" name="Прямоугольник 5"/>
          <p:cNvSpPr/>
          <p:nvPr/>
        </p:nvSpPr>
        <p:spPr>
          <a:xfrm>
            <a:off x="243792" y="1030483"/>
            <a:ext cx="11798391" cy="1815882"/>
          </a:xfrm>
          <a:prstGeom prst="rect">
            <a:avLst/>
          </a:prstGeom>
        </p:spPr>
        <p:txBody>
          <a:bodyPr wrap="square">
            <a:spAutoFit/>
          </a:bodyPr>
          <a:lstStyle/>
          <a:p>
            <a:pPr indent="270000" algn="just">
              <a:spcAft>
                <a:spcPts val="0"/>
              </a:spcAft>
            </a:pPr>
            <a:r>
              <a:rPr lang="kk-KZ" sz="2800" dirty="0" smtClean="0">
                <a:solidFill>
                  <a:srgbClr val="0070C0"/>
                </a:solidFill>
                <a:effectLst/>
                <a:ea typeface="Times New Roman" panose="02020603050405020304" pitchFamily="18" charset="0"/>
              </a:rPr>
              <a:t>Қызмет етуден шыгып калу - </a:t>
            </a:r>
            <a:r>
              <a:rPr lang="kk-KZ" sz="2800" b="1" dirty="0" smtClean="0">
                <a:solidFill>
                  <a:srgbClr val="8E0202"/>
                </a:solidFill>
                <a:effectLst/>
                <a:ea typeface="Times New Roman" panose="02020603050405020304" pitchFamily="18" charset="0"/>
              </a:rPr>
              <a:t>DoS-атака (Denial of Service). </a:t>
            </a:r>
            <a:r>
              <a:rPr lang="kk-KZ" sz="2800" dirty="0">
                <a:solidFill>
                  <a:srgbClr val="0070C0"/>
                </a:solidFill>
              </a:rPr>
              <a:t>Қызмет етуден шыгып </a:t>
            </a:r>
            <a:r>
              <a:rPr lang="kk-KZ" sz="2800" dirty="0" smtClean="0">
                <a:solidFill>
                  <a:srgbClr val="0070C0"/>
                </a:solidFill>
              </a:rPr>
              <a:t>қалу желілік </a:t>
            </a:r>
            <a:r>
              <a:rPr lang="kk-KZ" sz="2800" dirty="0">
                <a:solidFill>
                  <a:srgbClr val="0070C0"/>
                </a:solidFill>
              </a:rPr>
              <a:t>сервистердің қалыпты функционалын </a:t>
            </a:r>
            <a:r>
              <a:rPr lang="kk-KZ" sz="2800" dirty="0" smtClean="0">
                <a:solidFill>
                  <a:srgbClr val="0070C0"/>
                </a:solidFill>
              </a:rPr>
              <a:t>бұзады. Жау </a:t>
            </a:r>
            <a:r>
              <a:rPr lang="kk-KZ" sz="2800" dirty="0">
                <a:solidFill>
                  <a:srgbClr val="0070C0"/>
                </a:solidFill>
              </a:rPr>
              <a:t>нақты адресатқа тиісті хабарламалардың барлығын ұстап алуға мүмкіншілігі бар. </a:t>
            </a:r>
            <a:endParaRPr lang="ru-RU" sz="2800" dirty="0">
              <a:solidFill>
                <a:srgbClr val="0070C0"/>
              </a:solidFill>
              <a:effectLst/>
              <a:ea typeface="Times New Roman" panose="02020603050405020304" pitchFamily="18" charset="0"/>
            </a:endParaRPr>
          </a:p>
        </p:txBody>
      </p:sp>
      <p:pic>
        <p:nvPicPr>
          <p:cNvPr id="7" name="Рисунок 6"/>
          <p:cNvPicPr/>
          <p:nvPr/>
        </p:nvPicPr>
        <p:blipFill>
          <a:blip r:embed="rId3">
            <a:extLst>
              <a:ext uri="{28A0092B-C50C-407E-A947-70E740481C1C}">
                <a14:useLocalDpi xmlns:a14="http://schemas.microsoft.com/office/drawing/2010/main" xmlns="" val="0"/>
              </a:ext>
            </a:extLst>
          </a:blip>
          <a:srcRect/>
          <a:stretch>
            <a:fillRect/>
          </a:stretch>
        </p:blipFill>
        <p:spPr bwMode="auto">
          <a:xfrm>
            <a:off x="3889881" y="2596290"/>
            <a:ext cx="4107243" cy="113880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 name="Прямоугольник 7"/>
          <p:cNvSpPr/>
          <p:nvPr/>
        </p:nvSpPr>
        <p:spPr>
          <a:xfrm>
            <a:off x="243791" y="3876848"/>
            <a:ext cx="11798391" cy="1384995"/>
          </a:xfrm>
          <a:prstGeom prst="rect">
            <a:avLst/>
          </a:prstGeom>
        </p:spPr>
        <p:txBody>
          <a:bodyPr wrap="square">
            <a:spAutoFit/>
          </a:bodyPr>
          <a:lstStyle/>
          <a:p>
            <a:pPr indent="270000" algn="just">
              <a:spcAft>
                <a:spcPts val="0"/>
              </a:spcAft>
            </a:pPr>
            <a:r>
              <a:rPr lang="kk-KZ" sz="2800" dirty="0" smtClean="0">
                <a:solidFill>
                  <a:srgbClr val="0070C0"/>
                </a:solidFill>
                <a:effectLst/>
                <a:ea typeface="Times New Roman" panose="02020603050405020304" pitchFamily="18" charset="0"/>
                <a:cs typeface="Times New Roman" panose="02020603050405020304" pitchFamily="18" charset="0"/>
              </a:rPr>
              <a:t>Мәліметтер ағынының модификациясы - </a:t>
            </a:r>
            <a:r>
              <a:rPr lang="kk-KZ" sz="2800" b="1" dirty="0" smtClean="0">
                <a:solidFill>
                  <a:srgbClr val="0070C0"/>
                </a:solidFill>
                <a:effectLst/>
                <a:ea typeface="Times New Roman" panose="02020603050405020304" pitchFamily="18" charset="0"/>
                <a:cs typeface="Times New Roman" panose="02020603050405020304" pitchFamily="18" charset="0"/>
              </a:rPr>
              <a:t> </a:t>
            </a:r>
            <a:r>
              <a:rPr lang="kk-KZ" sz="2800" b="1" dirty="0" smtClean="0">
                <a:solidFill>
                  <a:srgbClr val="8E0202"/>
                </a:solidFill>
                <a:effectLst/>
                <a:ea typeface="Times New Roman" panose="02020603050405020304" pitchFamily="18" charset="0"/>
                <a:cs typeface="Times New Roman" panose="02020603050405020304" pitchFamily="18" charset="0"/>
              </a:rPr>
              <a:t>"man in the middle" </a:t>
            </a:r>
            <a:r>
              <a:rPr lang="kk-KZ" sz="2800" b="1" dirty="0" smtClean="0">
                <a:solidFill>
                  <a:srgbClr val="0070C0"/>
                </a:solidFill>
                <a:effectLst/>
                <a:ea typeface="Times New Roman" panose="02020603050405020304" pitchFamily="18" charset="0"/>
                <a:cs typeface="Times New Roman" panose="02020603050405020304" pitchFamily="18" charset="0"/>
              </a:rPr>
              <a:t>шабуылы. </a:t>
            </a:r>
            <a:r>
              <a:rPr lang="kk-KZ" sz="2800" dirty="0" smtClean="0">
                <a:solidFill>
                  <a:srgbClr val="0070C0"/>
                </a:solidFill>
                <a:effectLst/>
                <a:ea typeface="Times New Roman" panose="02020603050405020304" pitchFamily="18" charset="0"/>
                <a:cs typeface="Times New Roman" panose="02020603050405020304" pitchFamily="18" charset="0"/>
              </a:rPr>
              <a:t>Мәліметтер ағынының модификациясы деп жіберіліп отырған хабарламаның мазмұны немесе ретінің өзгеруі.</a:t>
            </a:r>
            <a:endParaRPr lang="ru-RU" sz="2800" dirty="0">
              <a:solidFill>
                <a:srgbClr val="0070C0"/>
              </a:solidFill>
              <a:effectLst/>
              <a:ea typeface="Times New Roman" panose="02020603050405020304" pitchFamily="18" charset="0"/>
              <a:cs typeface="Times New Roman" panose="02020603050405020304" pitchFamily="18" charset="0"/>
            </a:endParaRPr>
          </a:p>
        </p:txBody>
      </p:sp>
      <p:pic>
        <p:nvPicPr>
          <p:cNvPr id="9" name="Рисунок 8"/>
          <p:cNvPicPr/>
          <p:nvPr/>
        </p:nvPicPr>
        <p:blipFill>
          <a:blip r:embed="rId4">
            <a:extLst>
              <a:ext uri="{28A0092B-C50C-407E-A947-70E740481C1C}">
                <a14:useLocalDpi xmlns:a14="http://schemas.microsoft.com/office/drawing/2010/main" xmlns="" val="0"/>
              </a:ext>
            </a:extLst>
          </a:blip>
          <a:srcRect/>
          <a:stretch>
            <a:fillRect/>
          </a:stretch>
        </p:blipFill>
        <p:spPr bwMode="auto">
          <a:xfrm>
            <a:off x="4096732" y="5459779"/>
            <a:ext cx="3998531" cy="120028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xmlns="" val="2692749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Картинки по запросу светлый фон для слайдов"/>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Прямоугольник 6"/>
          <p:cNvSpPr/>
          <p:nvPr/>
        </p:nvSpPr>
        <p:spPr>
          <a:xfrm>
            <a:off x="361827" y="161158"/>
            <a:ext cx="11411918" cy="954107"/>
          </a:xfrm>
          <a:prstGeom prst="rect">
            <a:avLst/>
          </a:prstGeom>
        </p:spPr>
        <p:txBody>
          <a:bodyPr wrap="square">
            <a:spAutoFit/>
          </a:bodyPr>
          <a:lstStyle/>
          <a:p>
            <a:pPr indent="270000" algn="just">
              <a:spcAft>
                <a:spcPts val="0"/>
              </a:spcAft>
            </a:pPr>
            <a:r>
              <a:rPr lang="ru-RU" sz="2800" b="1" dirty="0" smtClean="0">
                <a:solidFill>
                  <a:srgbClr val="8E0202"/>
                </a:solidFill>
                <a:effectLst/>
                <a:ea typeface="Times New Roman" panose="02020603050405020304" pitchFamily="18" charset="0"/>
                <a:cs typeface="Times New Roman" panose="02020603050405020304" pitchFamily="18" charset="0"/>
              </a:rPr>
              <a:t>Фальсификация</a:t>
            </a:r>
            <a:r>
              <a:rPr lang="en-US" sz="2800" dirty="0" smtClean="0">
                <a:solidFill>
                  <a:srgbClr val="0070C0"/>
                </a:solidFill>
                <a:effectLst/>
                <a:ea typeface="Times New Roman" panose="02020603050405020304" pitchFamily="18" charset="0"/>
                <a:cs typeface="Times New Roman" panose="02020603050405020304" pitchFamily="18" charset="0"/>
              </a:rPr>
              <a:t> (</a:t>
            </a:r>
            <a:r>
              <a:rPr lang="kk-KZ" sz="2800" dirty="0" smtClean="0">
                <a:solidFill>
                  <a:srgbClr val="0070C0"/>
                </a:solidFill>
                <a:effectLst/>
                <a:ea typeface="Times New Roman" panose="02020603050405020304" pitchFamily="18" charset="0"/>
                <a:cs typeface="Times New Roman" panose="02020603050405020304" pitchFamily="18" charset="0"/>
              </a:rPr>
              <a:t>түп нұсқалықтың бұзылуы</a:t>
            </a:r>
            <a:r>
              <a:rPr lang="en-US" sz="2800" dirty="0" smtClean="0">
                <a:solidFill>
                  <a:srgbClr val="0070C0"/>
                </a:solidFill>
                <a:effectLst/>
                <a:ea typeface="Times New Roman" panose="02020603050405020304" pitchFamily="18" charset="0"/>
                <a:cs typeface="Times New Roman" panose="02020603050405020304" pitchFamily="18" charset="0"/>
              </a:rPr>
              <a:t>)</a:t>
            </a:r>
            <a:r>
              <a:rPr lang="kk-KZ" sz="2800" dirty="0" smtClean="0">
                <a:solidFill>
                  <a:srgbClr val="0070C0"/>
                </a:solidFill>
                <a:effectLst/>
                <a:ea typeface="Times New Roman" panose="02020603050405020304" pitchFamily="18" charset="0"/>
                <a:cs typeface="Times New Roman" panose="02020603050405020304" pitchFamily="18" charset="0"/>
              </a:rPr>
              <a:t>.</a:t>
            </a:r>
            <a:r>
              <a:rPr lang="en-US" sz="2800" dirty="0" smtClean="0">
                <a:solidFill>
                  <a:srgbClr val="0070C0"/>
                </a:solidFill>
                <a:effectLst/>
                <a:ea typeface="Times New Roman" panose="02020603050405020304" pitchFamily="18" charset="0"/>
                <a:cs typeface="Times New Roman" panose="02020603050405020304" pitchFamily="18" charset="0"/>
              </a:rPr>
              <a:t> </a:t>
            </a:r>
            <a:r>
              <a:rPr lang="kk-KZ" sz="2800" dirty="0" smtClean="0">
                <a:solidFill>
                  <a:srgbClr val="0070C0"/>
                </a:solidFill>
                <a:effectLst/>
                <a:ea typeface="Times New Roman" panose="02020603050405020304" pitchFamily="18" charset="0"/>
                <a:cs typeface="Times New Roman" panose="02020603050405020304" pitchFamily="18" charset="0"/>
              </a:rPr>
              <a:t>Бір субъектінің басқа субъект ретінде көріну әрекетін айтады</a:t>
            </a:r>
            <a:r>
              <a:rPr lang="en-US" sz="2800" dirty="0" smtClean="0">
                <a:solidFill>
                  <a:srgbClr val="0070C0"/>
                </a:solidFill>
                <a:effectLst/>
                <a:ea typeface="Times New Roman" panose="02020603050405020304" pitchFamily="18" charset="0"/>
                <a:cs typeface="Times New Roman" panose="02020603050405020304" pitchFamily="18" charset="0"/>
              </a:rPr>
              <a:t>.</a:t>
            </a:r>
            <a:endParaRPr lang="ru-RU" sz="2800" dirty="0">
              <a:solidFill>
                <a:srgbClr val="0070C0"/>
              </a:solidFill>
              <a:effectLst/>
              <a:ea typeface="Times New Roman" panose="02020603050405020304" pitchFamily="18" charset="0"/>
              <a:cs typeface="Times New Roman" panose="02020603050405020304" pitchFamily="18" charset="0"/>
            </a:endParaRPr>
          </a:p>
        </p:txBody>
      </p:sp>
      <p:pic>
        <p:nvPicPr>
          <p:cNvPr id="9" name="Рисунок 8"/>
          <p:cNvPicPr/>
          <p:nvPr/>
        </p:nvPicPr>
        <p:blipFill>
          <a:blip r:embed="rId3">
            <a:extLst>
              <a:ext uri="{28A0092B-C50C-407E-A947-70E740481C1C}">
                <a14:useLocalDpi xmlns:a14="http://schemas.microsoft.com/office/drawing/2010/main" xmlns="" val="0"/>
              </a:ext>
            </a:extLst>
          </a:blip>
          <a:srcRect/>
          <a:stretch>
            <a:fillRect/>
          </a:stretch>
        </p:blipFill>
        <p:spPr bwMode="auto">
          <a:xfrm>
            <a:off x="3983465" y="1396307"/>
            <a:ext cx="4008629" cy="114501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 name="Прямоугольник 7"/>
          <p:cNvSpPr/>
          <p:nvPr/>
        </p:nvSpPr>
        <p:spPr>
          <a:xfrm>
            <a:off x="390040" y="2728086"/>
            <a:ext cx="11411918" cy="2677656"/>
          </a:xfrm>
          <a:prstGeom prst="rect">
            <a:avLst/>
          </a:prstGeom>
        </p:spPr>
        <p:txBody>
          <a:bodyPr wrap="square">
            <a:spAutoFit/>
          </a:bodyPr>
          <a:lstStyle/>
          <a:p>
            <a:pPr indent="270000" algn="just">
              <a:spcAft>
                <a:spcPts val="0"/>
              </a:spcAft>
            </a:pPr>
            <a:r>
              <a:rPr lang="kk-KZ" sz="2800" b="1" dirty="0" smtClean="0">
                <a:solidFill>
                  <a:srgbClr val="8E0202"/>
                </a:solidFill>
                <a:effectLst/>
                <a:ea typeface="Times New Roman" panose="02020603050405020304" pitchFamily="18" charset="0"/>
                <a:cs typeface="Times New Roman" panose="02020603050405020304" pitchFamily="18" charset="0"/>
              </a:rPr>
              <a:t>Қайта пайдалану </a:t>
            </a:r>
            <a:r>
              <a:rPr lang="kk-KZ" sz="2800" dirty="0" smtClean="0">
                <a:solidFill>
                  <a:srgbClr val="0070C0"/>
                </a:solidFill>
                <a:effectLst/>
                <a:ea typeface="Times New Roman" panose="02020603050405020304" pitchFamily="18" charset="0"/>
                <a:cs typeface="Times New Roman" panose="02020603050405020304" pitchFamily="18" charset="0"/>
              </a:rPr>
              <a:t>шабуылы деп рұқсат етілмеген қол жеткізу мақсатында ары қарай жіберу ойымен мәліметтердің басып алуын </a:t>
            </a:r>
            <a:r>
              <a:rPr lang="kk-KZ" sz="2800" b="0" i="0" dirty="0" smtClean="0">
                <a:solidFill>
                  <a:srgbClr val="0070C0"/>
                </a:solidFill>
                <a:effectLst/>
                <a:ea typeface="Times New Roman" panose="02020603050405020304" pitchFamily="18" charset="0"/>
                <a:cs typeface="Times New Roman" panose="02020603050405020304" pitchFamily="18" charset="0"/>
              </a:rPr>
              <a:t>replay</a:t>
            </a:r>
            <a:r>
              <a:rPr lang="kk-KZ" sz="2800" i="1" dirty="0" smtClean="0">
                <a:solidFill>
                  <a:srgbClr val="0070C0"/>
                </a:solidFill>
                <a:effectLst/>
                <a:ea typeface="Times New Roman" panose="02020603050405020304" pitchFamily="18" charset="0"/>
                <a:cs typeface="Times New Roman" panose="02020603050405020304" pitchFamily="18" charset="0"/>
              </a:rPr>
              <a:t>-</a:t>
            </a:r>
            <a:r>
              <a:rPr lang="kk-KZ" sz="2800" dirty="0" smtClean="0">
                <a:solidFill>
                  <a:srgbClr val="0070C0"/>
                </a:solidFill>
                <a:effectLst/>
                <a:ea typeface="Times New Roman" panose="02020603050405020304" pitchFamily="18" charset="0"/>
                <a:cs typeface="Times New Roman" panose="02020603050405020304" pitchFamily="18" charset="0"/>
              </a:rPr>
              <a:t>шабуылы деп атайды. Негізінде replay-шабуыл фальсификацияның бір түрі болып келеді, бірақ бұл рұқсат етілмеген қол жеткізуді алу үшін кең тараған шабуыл түрі болғандықтан оны жеке шабуыл түрі ретінде қарастырады.</a:t>
            </a:r>
            <a:endParaRPr lang="ru-RU" sz="2800" dirty="0">
              <a:solidFill>
                <a:srgbClr val="0070C0"/>
              </a:solidFill>
              <a:effectLst/>
              <a:ea typeface="Times New Roman" panose="02020603050405020304" pitchFamily="18" charset="0"/>
              <a:cs typeface="Times New Roman" panose="02020603050405020304" pitchFamily="18" charset="0"/>
            </a:endParaRPr>
          </a:p>
        </p:txBody>
      </p:sp>
      <p:pic>
        <p:nvPicPr>
          <p:cNvPr id="11" name="Рисунок 10"/>
          <p:cNvPicPr/>
          <p:nvPr/>
        </p:nvPicPr>
        <p:blipFill>
          <a:blip r:embed="rId4">
            <a:extLst>
              <a:ext uri="{28A0092B-C50C-407E-A947-70E740481C1C}">
                <a14:useLocalDpi xmlns:a14="http://schemas.microsoft.com/office/drawing/2010/main" xmlns="" val="0"/>
              </a:ext>
            </a:extLst>
          </a:blip>
          <a:srcRect/>
          <a:stretch>
            <a:fillRect/>
          </a:stretch>
        </p:blipFill>
        <p:spPr bwMode="auto">
          <a:xfrm>
            <a:off x="3859278" y="5279856"/>
            <a:ext cx="4227818" cy="11446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3744576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876</Words>
  <Application>Microsoft Office PowerPoint</Application>
  <PresentationFormat>Произвольный</PresentationFormat>
  <Paragraphs>98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  </vt:lpstr>
      <vt:lpstr>Дәріс жоспары:</vt:lpstr>
      <vt:lpstr>Слайд 3</vt:lpstr>
      <vt:lpstr>Ақпараттық құндылықтар қауіпсіздігінің негізгі бұзылушылықтары</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Дәріс бойынша сұрақтар</vt:lpstr>
      <vt:lpstr>   Әдебиеттер: </vt:lpstr>
      <vt:lpstr>Слайд 17</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Ақпараттық қауіпсіздіктің негізгі түсініктері мен анықтамалары</dc:title>
  <dc:creator>Жулдыз</dc:creator>
  <cp:lastModifiedBy>User</cp:lastModifiedBy>
  <cp:revision>31</cp:revision>
  <dcterms:created xsi:type="dcterms:W3CDTF">2015-11-29T14:48:14Z</dcterms:created>
  <dcterms:modified xsi:type="dcterms:W3CDTF">2015-12-18T06:11:12Z</dcterms:modified>
</cp:coreProperties>
</file>