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301" r:id="rId3"/>
    <p:sldId id="259" r:id="rId4"/>
    <p:sldId id="262" r:id="rId5"/>
    <p:sldId id="264" r:id="rId6"/>
    <p:sldId id="265" r:id="rId7"/>
    <p:sldId id="303" r:id="rId8"/>
    <p:sldId id="268" r:id="rId9"/>
    <p:sldId id="271" r:id="rId10"/>
    <p:sldId id="292" r:id="rId11"/>
    <p:sldId id="274" r:id="rId12"/>
    <p:sldId id="278" r:id="rId13"/>
    <p:sldId id="280" r:id="rId14"/>
    <p:sldId id="285" r:id="rId15"/>
    <p:sldId id="288" r:id="rId16"/>
    <p:sldId id="291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137160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5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981200"/>
            <a:ext cx="8686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лекции</a:t>
            </a:r>
            <a:r>
              <a:rPr 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эпохи в развитии 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науки:</a:t>
            </a:r>
            <a:endParaRPr lang="ru-RU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классика - </a:t>
            </a:r>
            <a:r>
              <a:rPr lang="ru-RU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неклассика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постклассика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Дисциплина: История  и Философия  науки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Балшикеев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С.Б.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09600" y="16749"/>
            <a:ext cx="80772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Классическая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наука, исследуя объекты,  стремилась при их описании и теоретическом объяснении  устранить по возможности все, что относится к субъекту, средствам, приемам и операциям его деятельности.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Такое устранение рассматривалось как необходимое условие получения объективно-истинных знаний о мире.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Здесь господствует объектный стиль мышления, стремление познать предмет сам по себе,  безотносительно к условиям его изучения субъектом.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i="1" dirty="0" smtClean="0"/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  Подрыву </a:t>
            </a:r>
            <a:r>
              <a:rPr lang="ru-RU" sz="1600" b="1" i="1" dirty="0">
                <a:solidFill>
                  <a:srgbClr val="002060"/>
                </a:solidFill>
              </a:rPr>
              <a:t>классических  представлений в естествознании способствовали некоторые идеи, которые зародились еще в середине XIX века, когда классическая наука находилась в зените славы. 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  Среди </a:t>
            </a:r>
            <a:r>
              <a:rPr lang="ru-RU" sz="1600" b="1" i="1" dirty="0">
                <a:solidFill>
                  <a:srgbClr val="002060"/>
                </a:solidFill>
              </a:rPr>
              <a:t>этих первых неклассических идей, в первую очередь, следует отметить   эволюционную теорию Ч. Дарвина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  Явно </a:t>
            </a:r>
            <a:r>
              <a:rPr lang="ru-RU" sz="1600" b="1" i="1" dirty="0">
                <a:solidFill>
                  <a:srgbClr val="002060"/>
                </a:solidFill>
              </a:rPr>
              <a:t>не вписывались в рамки классического детерминизма и первые попытки Дж. Максвелла и Л. Больцмана применить вероятностно-статистические методы к исследованию тепловых явлений. Г. Лоренц, 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endParaRPr lang="ru-RU" sz="1600" b="1" i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33600" y="-27746"/>
            <a:ext cx="45085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Неклассическая наука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871" y="301281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/>
              <a:t>А</a:t>
            </a:r>
            <a:r>
              <a:rPr lang="ru-RU" sz="1600" b="1" i="1" dirty="0"/>
              <a:t>. Пуанкаре и Г. </a:t>
            </a:r>
            <a:r>
              <a:rPr lang="ru-RU" sz="1600" b="1" i="1" dirty="0" err="1"/>
              <a:t>Минковский</a:t>
            </a:r>
            <a:r>
              <a:rPr lang="ru-RU" sz="1600" b="1" i="1" dirty="0"/>
              <a:t> еще в конце XIX века начали развивать идеи релятивизма, подвергая критике устоявшиеся представления об абсолютном характере пространства и времени</a:t>
            </a:r>
            <a:r>
              <a:rPr lang="ru-RU" sz="1600" b="1" i="1" dirty="0" smtClean="0"/>
              <a:t>.</a:t>
            </a:r>
          </a:p>
          <a:p>
            <a:pPr algn="just"/>
            <a:endParaRPr lang="ru-RU" sz="1600" b="1" i="1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	Эти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 другие революционные с точки зрения классической науки идеи привели в самом начале XX века  к кризису естествознания, коренной переоценке ценностей, доставшихся от классического наследия.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	Научная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революция, ознаменовавшая переход к неклассическому этапу в истории естествознания, в первую очередь, связана с именами двух великих ученых XX века - М. Планком и А. Эйнштейном.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	Планк 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ввел в науку представление о квантах  электромагнитного поля, но поистине революционный  переворот в физической картине мира совершил великий физик-теоретик А. Эйнштейн (1879-1955),  создавший специальную (1905) и общую (1916) теорию  относительности. </a:t>
            </a:r>
          </a:p>
          <a:p>
            <a:pPr algn="just"/>
            <a:endParaRPr lang="ru-RU" sz="2400" b="1" i="1" dirty="0"/>
          </a:p>
        </p:txBody>
      </p:sp>
      <p:pic>
        <p:nvPicPr>
          <p:cNvPr id="4" name="Рисунок 3" descr="planck_z_kumpl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419600"/>
            <a:ext cx="3230880" cy="2057400"/>
          </a:xfrm>
          <a:prstGeom prst="rect">
            <a:avLst/>
          </a:prstGeom>
        </p:spPr>
      </p:pic>
      <p:pic>
        <p:nvPicPr>
          <p:cNvPr id="5" name="Рисунок 4" descr="max-planck,property=BigImage,slc=dachportal_2F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4381500"/>
            <a:ext cx="27051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004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4648200"/>
            <a:ext cx="3516086" cy="18769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2400" y="228600"/>
            <a:ext cx="8839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Кроме того, он построил математическую теорию  броуновского движения,  разработал квантовую концепцию света, а за открытие фотоэффекта в 1921г.  ему была присуждена Нобелевская премия, дал физическое истолкование геометрии Н. Н. Лобачевского  (1792-1856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Буквально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 течение первой четверти века был полностью  перестроен весь фундамент  естествознания, который в целом остается достаточно  прочным и в настоящее время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b="1" i="1" dirty="0" smtClean="0"/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Для </a:t>
            </a:r>
            <a:r>
              <a:rPr lang="ru-RU" sz="1600" b="1" i="1" dirty="0">
                <a:solidFill>
                  <a:srgbClr val="002060"/>
                </a:solidFill>
              </a:rPr>
              <a:t>неклассического естествознания характерно объединение противоположных классических понятий и категорий. 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Например</a:t>
            </a:r>
            <a:r>
              <a:rPr lang="ru-RU" sz="1600" b="1" i="1" dirty="0">
                <a:solidFill>
                  <a:srgbClr val="002060"/>
                </a:solidFill>
              </a:rPr>
              <a:t>, в современной науке идеи непрерывности и дискретности уже не являются взаимоисключающими, а могут быть применены к одному и тому же объекту, в частности, к физическому полю или к микрочастице (корпускулярно-волновой дуализм).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News_17930_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191000"/>
            <a:ext cx="3810000" cy="2606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763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  Произошла </a:t>
            </a:r>
            <a:r>
              <a:rPr lang="ru-RU" sz="1600" b="1" i="1" dirty="0">
                <a:solidFill>
                  <a:srgbClr val="002060"/>
                </a:solidFill>
              </a:rPr>
              <a:t>в неклассической науке и переоценка роли опыта и теоретического мышления в движении к новым результатам.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  Прежде </a:t>
            </a:r>
            <a:r>
              <a:rPr lang="ru-RU" sz="1600" b="1" i="1" dirty="0">
                <a:solidFill>
                  <a:srgbClr val="002060"/>
                </a:solidFill>
              </a:rPr>
              <a:t>всего, была зафиксирована и осознана парадоксальность новых решений с точки зрения "здравого смысла</a:t>
            </a:r>
            <a:r>
              <a:rPr lang="ru-RU" sz="1600" b="1" i="1" dirty="0" smtClean="0">
                <a:solidFill>
                  <a:srgbClr val="002060"/>
                </a:solidFill>
              </a:rPr>
              <a:t>".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lvl="0" algn="just"/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Как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реакция на кризис механистического естествознания и как оппозиция классическому  рационализму в конце XIX в. возникает направление, представленное В. </a:t>
            </a:r>
            <a:r>
              <a:rPr lang="ru-RU" sz="1600" b="1" i="1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Дильтеем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 Ф. Ницше, Г. </a:t>
            </a:r>
            <a:r>
              <a:rPr lang="ru-RU" sz="1600" b="1" i="1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Зиммелем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А. Бергсоном, О. Шпенглером и др., - "философия жизни".  </a:t>
            </a:r>
            <a:endParaRPr lang="ru-RU" sz="1600" b="1" i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Здесь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жизнь понимается как первичная реальность, целостный органический процесс,  для познания которой неприемлемы методы научного познания, а возможны лишь  внерациональные способы - интуиция, понимание, вживание  и др.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Обобщая </a:t>
            </a:r>
            <a:r>
              <a:rPr lang="ru-RU" sz="1600" b="1" i="1" dirty="0">
                <a:solidFill>
                  <a:srgbClr val="002060"/>
                </a:solidFill>
              </a:rPr>
              <a:t>вышеизложенное стоит сказать, что неклассическая наука (первая половина XX в.), исходный пункт которой связан с разработкой релятивистской и квантовой теории, отвергает объективизм классической науки, отбрасывает представление реальности как чего-то не зависящего от средств ее познания, субъективного фактора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Она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осмысливает связи между знаниями объекта и характером средств и операций деятельности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субъекта, в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качестве условий объективно-истинного описания и объяснения мира.</a:t>
            </a:r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lvl="0"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endParaRPr lang="ru-RU" sz="2000" b="1" i="1" dirty="0">
              <a:solidFill>
                <a:srgbClr val="002060"/>
              </a:solidFill>
            </a:endParaRPr>
          </a:p>
          <a:p>
            <a:pPr algn="just"/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06829" y="351711"/>
            <a:ext cx="8686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Постнеклассическая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наука формируется в 70-х годах XX 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Этому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способствуют революция в хранении и получении знаний (компьютеризация науки),  невозможность решить ряд научных задач без комплексного использования знаний различных научных дисциплин,  без учета места и роли человека в исследуемых системах.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</a:rPr>
              <a:t>	В </a:t>
            </a:r>
            <a:r>
              <a:rPr lang="ru-RU" sz="1600" b="1" i="1" dirty="0">
                <a:solidFill>
                  <a:srgbClr val="002060"/>
                </a:solidFill>
              </a:rPr>
              <a:t>это время развиваются генные технологии, основанные на методах молекулярной биологии и генетики, которые направлены на конструирование новых, ранее в природе не существовавших генов.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</a:rPr>
              <a:t>	Работа </a:t>
            </a:r>
            <a:r>
              <a:rPr lang="ru-RU" sz="1600" b="1" i="1" dirty="0">
                <a:solidFill>
                  <a:srgbClr val="002060"/>
                </a:solidFill>
              </a:rPr>
              <a:t>в этом направлении привела к разработке методов анализа генов и геномов, а также их синтеза, т.е. конструирование новых генетически модифицированных организмов.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</a:rPr>
              <a:t>Естествознание </a:t>
            </a:r>
            <a:r>
              <a:rPr lang="ru-RU" sz="1600" b="1" i="1" dirty="0">
                <a:solidFill>
                  <a:srgbClr val="002060"/>
                </a:solidFill>
              </a:rPr>
              <a:t>конца XX века характеризуется рядом специфических черт, которые позволяют говорить об уже начавшемся повороте к новому этапу его развития.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</a:rPr>
              <a:t>	Этот </a:t>
            </a:r>
            <a:r>
              <a:rPr lang="ru-RU" sz="1600" b="1" i="1" dirty="0">
                <a:solidFill>
                  <a:srgbClr val="002060"/>
                </a:solidFill>
              </a:rPr>
              <a:t>этап был вызван не столько проблемами физики "переднего края" (микромир, космос), сколько острой необходимостью понять сложные экономические, социально-политические, общественные процессы, инициированные научно-техническим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76200"/>
            <a:ext cx="8763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</a:rPr>
              <a:t>В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постнеклассической</a:t>
            </a:r>
            <a:r>
              <a:rPr lang="ru-RU" sz="1600" b="1" i="1" dirty="0" smtClean="0">
                <a:solidFill>
                  <a:srgbClr val="002060"/>
                </a:solidFill>
              </a:rPr>
              <a:t> науке утверждается парадигма целостности, согласно которой мироздание, биосфера, ноосфера, общество, человек и т.д. представляют собой единую целостность. 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	И </a:t>
            </a:r>
            <a:r>
              <a:rPr lang="ru-RU" sz="1600" b="1" i="1" dirty="0">
                <a:solidFill>
                  <a:srgbClr val="002060"/>
                </a:solidFill>
              </a:rPr>
              <a:t>проявлением этой целостности является то, что человек находится не вне изучаемого объекта, а внутри него, он лишь часть, познающая целое.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	Концепция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открытой рациональности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развивающаяся в </a:t>
            </a:r>
            <a:r>
              <a:rPr lang="ru-RU" sz="1600" b="1" i="1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постнеклассической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науке, выразилась,  в частности, в том, что европейская наука конца XX - начала XXI в.  стала ориентироваться и на восточное мышление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	Без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этого, возможно, немыслима современная концепция природы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</a:rPr>
              <a:t>Становление </a:t>
            </a:r>
            <a:r>
              <a:rPr lang="ru-RU" sz="1600" b="1" i="1" dirty="0" err="1">
                <a:solidFill>
                  <a:srgbClr val="002060"/>
                </a:solidFill>
              </a:rPr>
              <a:t>постнеклассической</a:t>
            </a:r>
            <a:r>
              <a:rPr lang="ru-RU" sz="1600" b="1" i="1" dirty="0">
                <a:solidFill>
                  <a:srgbClr val="002060"/>
                </a:solidFill>
              </a:rPr>
              <a:t> науки не приводит к уничтожению методов и познавательных установок классического и неклассического исследования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</a:rPr>
              <a:t>	Они </a:t>
            </a:r>
            <a:r>
              <a:rPr lang="ru-RU" sz="1600" b="1" i="1" dirty="0">
                <a:solidFill>
                  <a:srgbClr val="002060"/>
                </a:solidFill>
              </a:rPr>
              <a:t>будут продолжать использоваться в соответствующих им познавательных ситуациях, </a:t>
            </a:r>
            <a:r>
              <a:rPr lang="ru-RU" sz="1600" b="1" i="1" dirty="0" err="1">
                <a:solidFill>
                  <a:srgbClr val="002060"/>
                </a:solidFill>
              </a:rPr>
              <a:t>постнеклассическая</a:t>
            </a:r>
            <a:r>
              <a:rPr lang="ru-RU" sz="1600" b="1" i="1" dirty="0">
                <a:solidFill>
                  <a:srgbClr val="002060"/>
                </a:solidFill>
              </a:rPr>
              <a:t> наука лишь четче определит область их применения.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latin typeface="Arial" pitchFamily="34" charset="0"/>
            </a:endParaRPr>
          </a:p>
          <a:p>
            <a:pPr algn="just"/>
            <a:endParaRPr lang="ru-RU" sz="2000" b="1" i="1" dirty="0"/>
          </a:p>
          <a:p>
            <a:pPr algn="just"/>
            <a:endParaRPr lang="ru-RU" sz="2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533400" y="707887"/>
            <a:ext cx="8458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	Итак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для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постнеклассической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науки характерна постоянная  включенность субъективной деятельности  в "тело знания".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	Она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учитывает соотнесенность характера получаемых знаний об объекте не только  с особенностью средств и операций деятельности познающего субъекта, но и с ее ценностно-целевыми структурами.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	Существенный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признак </a:t>
            </a:r>
            <a:r>
              <a:rPr lang="ru-RU" sz="1600" b="1" i="1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постнеклассической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науки - постоянная включенность субъективной деятельности в "тело знания".  </a:t>
            </a:r>
            <a:endParaRPr lang="ru-RU" sz="1600" b="1" i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	Она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учитывает соотнесенность характера получаемых знаний об объекте не только с особенностью средств и  операций деятельности познающего субъекта, но и с ее ценностно-целевыми структурами.</a:t>
            </a:r>
            <a:endParaRPr lang="ru-RU" sz="1600" b="1" i="1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2133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60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Спасибо за внимание</a:t>
            </a:r>
            <a:r>
              <a:rPr lang="ru-RU" sz="5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Наука в ее современном понимании является принципиально новым фактором в истории человечества. </a:t>
            </a:r>
            <a:r>
              <a:rPr lang="ru-RU" sz="2000" b="1" i="1" dirty="0">
                <a:solidFill>
                  <a:srgbClr val="7030A0"/>
                </a:solidFill>
              </a:rPr>
              <a:t/>
            </a:r>
            <a:br>
              <a:rPr lang="ru-RU" sz="2000" b="1" i="1" dirty="0">
                <a:solidFill>
                  <a:srgbClr val="7030A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cs typeface="Times New Roman" pitchFamily="18" charset="0"/>
              </a:rPr>
              <a:t>Как </a:t>
            </a:r>
            <a:r>
              <a:rPr lang="ru-RU" sz="1600" b="1" i="1" dirty="0">
                <a:solidFill>
                  <a:srgbClr val="002060"/>
                </a:solidFill>
                <a:cs typeface="Times New Roman" pitchFamily="18" charset="0"/>
              </a:rPr>
              <a:t>своеобразная форма познания - специфический тип духовного производства и социальный институт - наука возникла в Европе, в Новое время, в XVI-XVII вв., в эпоху становления капиталистического способа производства и дифференциации (разделения) единого ранее знания на философию и науку</a:t>
            </a:r>
            <a:r>
              <a:rPr lang="ru-RU" sz="1600" b="1" i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Социальным стимулом развития науки стало растущее капиталистическое производство,  которое требовало новых природных ресурсов и машин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Понятия "наука" и "естествознание" в этот период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отождествлялись, так как формирование обществознания (социальных, гуманитарных наук) по своим темпам происходило несколько медленнее. </a:t>
            </a:r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5" name="Объект 4" descr="Sanzio_01_Plato_Aristot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contrast="-24000"/>
          </a:blip>
          <a:stretch>
            <a:fillRect/>
          </a:stretch>
        </p:blipFill>
        <p:spPr>
          <a:xfrm>
            <a:off x="4800600" y="1371600"/>
            <a:ext cx="40386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8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184669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общественной жизни стали формироваться новая мировоззренческая установка, новый образ мира и стиль мышления, которые по существу разрушили предшествующую, многими веками созданную картину мироздания и привели к оформлению принципиально нового по сравнению с античностью и средневековьем понимания мира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классической науки</a:t>
            </a: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первых двух научных революций в развитии научных знаний, происходивших в XVI-XVII вв., создавших принципиально новое по сравнению с античностью и средневековьем понимание мира, и началась классическая наука, ознаменовавшая генезис науки как таковой, как целостного триединства, т.е. особой системы знания, своеобразного духовного феномена и социального института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</a:rPr>
              <a:t> Закрепление самостоятельного статуса науки в XVI-XVII вв. было связано с деятельностью целой плеяды великих ученых. 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</a:rPr>
              <a:t>      Именно к этому времени математика становится универсальным языком науки, базисом аналитических исследований (Р. Декарт),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0262-0319_portr_rene_descartes.1258628610.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953000"/>
            <a:ext cx="23622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ancis-ba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" y="3429000"/>
            <a:ext cx="2732313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" y="3810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Центральное место начинают занимать методологии, основанные на опытном установлении отношений между фактами и дальнейшем их обобщении индуктивными методами (Ф. Бэкон).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 Исходным пунктом формирующейся классической науки стала гелиоцентрическая система мира (Н. Коперник).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Тот переворот, который совершил в астрономии польский астроном  Николай Коперник (1473-1543),  имел огромное значение для развития науки  и философии и их отделения друг от друга.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0003T86866EH7MI-C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48000"/>
            <a:ext cx="32004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3352799"/>
            <a:ext cx="3810001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" y="304800"/>
            <a:ext cx="8686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	</a:t>
            </a:r>
            <a:r>
              <a:rPr lang="ru-RU" sz="1600" b="1" i="1" dirty="0" smtClean="0">
                <a:solidFill>
                  <a:srgbClr val="002060"/>
                </a:solidFill>
              </a:rPr>
              <a:t>С Галилея начинается рассмотрение проблемы движения, лежащей в основе классической науки. 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	До него господствовало представление о движении, сформированное еще Аристотелем. 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</a:rPr>
              <a:t>	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	Галилей </a:t>
            </a:r>
            <a:r>
              <a:rPr lang="ru-RU" sz="1600" b="1" i="1" dirty="0" smtClean="0">
                <a:solidFill>
                  <a:srgbClr val="002060"/>
                </a:solidFill>
              </a:rPr>
              <a:t>предположил, что, если допустить существование абсолютно горизонтальной поверхности, убрать трение, то движение тела будет продолжаться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pPr lvl="0" algn="just"/>
            <a:endParaRPr lang="ru-RU" sz="1600" b="1" i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i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этом предположении заключен закон инерции, сформулированный позже И. Ньютоном.  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687082"/>
            <a:ext cx="807173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	Идеи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закона инерции и примененный Галилеем метод заложили основы классической физики.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	К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его научным достижениям относятся: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установление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того, что скорость свободного падения тела  не зависит от его массы, а пройденный путь пропорционален квадрату времени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падения.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теории  параболического движения,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теории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прочности и сопротивления материалов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телескопа, открытие  закона колебания маятника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экспериментальное установление того, что воздух обладает весом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i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Принцип </a:t>
            </a:r>
            <a:r>
              <a:rPr lang="ru-RU" b="1" i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относительности Галилея, преобразования, принцип инерции и другие понятия непосредственно вошли в механику Ньютона, с которой и началось классическое естествознание. </a:t>
            </a:r>
            <a:endParaRPr lang="ru-RU" b="1" i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i="1" dirty="0">
              <a:solidFill>
                <a:srgbClr val="002060"/>
              </a:solidFill>
              <a:latin typeface="Arial" pitchFamily="34" charset="0"/>
            </a:endParaRPr>
          </a:p>
          <a:p>
            <a:pPr algn="just"/>
            <a:endParaRPr lang="ru-RU" dirty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2"/>
          <a:srcRect t="1929" b="1929"/>
          <a:stretch>
            <a:fillRect/>
          </a:stretch>
        </p:blipFill>
        <p:spPr>
          <a:xfrm>
            <a:off x="2286000" y="4953000"/>
            <a:ext cx="3962400" cy="1708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02024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     </a:t>
            </a:r>
            <a:r>
              <a:rPr lang="ru-RU" i="1" cap="none" dirty="0" smtClean="0">
                <a:solidFill>
                  <a:schemeClr val="tx1"/>
                </a:solidFill>
              </a:rPr>
              <a:t>Начало первого - классического - периода в истории науки обычно связывают с именем И. Ньютона</a:t>
            </a:r>
            <a:endParaRPr lang="ru-RU" i="1" cap="none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71600"/>
            <a:ext cx="5105400" cy="3581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sz="1700" b="1" i="1" dirty="0" smtClean="0">
                <a:solidFill>
                  <a:srgbClr val="002060"/>
                </a:solidFill>
              </a:rPr>
              <a:t>Неоценим вклад </a:t>
            </a:r>
            <a:r>
              <a:rPr lang="ru-RU" sz="1700" b="1" i="1" dirty="0">
                <a:solidFill>
                  <a:srgbClr val="002060"/>
                </a:solidFill>
              </a:rPr>
              <a:t>Ньютона </a:t>
            </a:r>
            <a:r>
              <a:rPr lang="ru-RU" sz="1700" b="1" i="1" dirty="0" smtClean="0">
                <a:solidFill>
                  <a:srgbClr val="002060"/>
                </a:solidFill>
              </a:rPr>
              <a:t>в математику </a:t>
            </a:r>
            <a:r>
              <a:rPr lang="ru-RU" sz="1700" b="1" i="1" dirty="0">
                <a:solidFill>
                  <a:srgbClr val="002060"/>
                </a:solidFill>
              </a:rPr>
              <a:t>и </a:t>
            </a:r>
            <a:r>
              <a:rPr lang="ru-RU" sz="1700" b="1" i="1" dirty="0" smtClean="0">
                <a:solidFill>
                  <a:srgbClr val="002060"/>
                </a:solidFill>
              </a:rPr>
              <a:t>оптику</a:t>
            </a:r>
            <a:r>
              <a:rPr lang="ru-RU" sz="1700" b="1" i="1" dirty="0">
                <a:solidFill>
                  <a:srgbClr val="002060"/>
                </a:solidFill>
              </a:rPr>
              <a:t>, однако, фундаментом классического естествознания стала созданная им механика. </a:t>
            </a:r>
            <a:endParaRPr lang="ru-RU" sz="1700" b="1" i="1" dirty="0" smtClean="0">
              <a:solidFill>
                <a:srgbClr val="002060"/>
              </a:solidFill>
            </a:endParaRPr>
          </a:p>
          <a:p>
            <a:pPr algn="just"/>
            <a:endParaRPr lang="ru-RU" sz="1700" b="1" i="1" dirty="0">
              <a:solidFill>
                <a:srgbClr val="002060"/>
              </a:solidFill>
            </a:endParaRPr>
          </a:p>
          <a:p>
            <a:pPr algn="just"/>
            <a:r>
              <a:rPr lang="ru-RU" sz="3200" dirty="0"/>
              <a:t> </a:t>
            </a:r>
            <a:r>
              <a:rPr lang="ru-RU" sz="1700" b="1" i="1" dirty="0">
                <a:solidFill>
                  <a:srgbClr val="002060"/>
                </a:solidFill>
              </a:rPr>
              <a:t>Причины перемещения тел в пространстве, закономерности этих перемещений, способы их адекватного описания всегда были в центре внимания человека, так как непосредственно касались наиболее близкой религиозному сознанию области естествознания, а именно - движения небесных тел. </a:t>
            </a:r>
            <a:endParaRPr lang="ru-RU" sz="1700" b="1" i="1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pic>
        <p:nvPicPr>
          <p:cNvPr id="5" name="Рисунок 4" descr="SirIsaacNewt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800" b="20800"/>
          <a:stretch>
            <a:fillRect/>
          </a:stretch>
        </p:blipFill>
        <p:spPr>
          <a:xfrm>
            <a:off x="5105400" y="1371600"/>
            <a:ext cx="3505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94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i="1" dirty="0">
              <a:solidFill>
                <a:srgbClr val="002060"/>
              </a:solidFill>
            </a:endParaRPr>
          </a:p>
          <a:p>
            <a:pPr lvl="0" algn="just"/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В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Новое время сложилась механическая картина мира, утверждающая: вся Вселенная - совокупность  большого числа неизменных и неделимых частиц, перемещающихся в абсолютном пространстве и времени,  связанных силами тяготения, подчиненных законам классической механики; природа выступает в роли простой машины,  части которой жестко детерминированы; все процессы в ней сведены к механическим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1600" b="1" i="1" dirty="0">
              <a:solidFill>
                <a:srgbClr val="7030A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Механическая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картина мира сыграла во многом положительную роль,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дав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естественнонаучное понимание многих явлений природы. </a:t>
            </a:r>
            <a:endParaRPr lang="ru-RU" sz="1600" b="1" i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Таких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представлений придерживались практически все выдающиеся мыслители XVII в. - Галилей, Ньютон, Лейбниц,  Декарт. </a:t>
            </a:r>
            <a:endParaRPr lang="ru-RU" sz="1600" b="1" i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их творчества характерно построение целостной картины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мироздания.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середине XIX века авторитет классической механики возрос настолько,  что она стала считаться эталоном научного подхода в естествознании.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Широта охвата явлений природы, однозначная определенность (детерминизм) выводов,  характерные для механики Ньютона, были настолько убедительны, что сформировалось своеобразное  мировоззрение, в соответствии с которым механистический подход следует применять ко всем явлениям природы, включая физиологические и социальные</a:t>
            </a:r>
            <a:endParaRPr lang="ru-RU" sz="1600" b="1" i="1" dirty="0">
              <a:solidFill>
                <a:srgbClr val="002060"/>
              </a:solidFill>
            </a:endParaRPr>
          </a:p>
          <a:p>
            <a:pPr lvl="0" algn="just"/>
            <a:endParaRPr lang="ru-RU" b="1" i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2691" y="4572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Классическая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наука (XVII-XIX вв.), исследуя свои объекты, стремилась при их описании и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теоретическом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объяснении устранить по возможности все, что относится к субъекту, средствам,  приемам и операциям его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7030A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Такое </a:t>
            </a: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устранение рассматривалось как необходимое  условие получения объективно-истинных знаний о мире</a:t>
            </a: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Здесь господствует объектный стиль  мышления, стремление познать предмет сам по себе, безотносительно к условиям его изучения субъектом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 descr="02906627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276600"/>
            <a:ext cx="293077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06_isaac_newton.jpg"/>
          <p:cNvPicPr>
            <a:picLocks noChangeAspect="1"/>
          </p:cNvPicPr>
          <p:nvPr/>
        </p:nvPicPr>
        <p:blipFill>
          <a:blip r:embed="rId3">
            <a:lum bright="-18000" contrast="-70000"/>
          </a:blip>
          <a:stretch>
            <a:fillRect/>
          </a:stretch>
        </p:blipFill>
        <p:spPr>
          <a:xfrm>
            <a:off x="609600" y="3363686"/>
            <a:ext cx="5181599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</TotalTime>
  <Words>1149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Наука в ее современном понимании является принципиально новым фактором в истории человечества.  </vt:lpstr>
      <vt:lpstr>Презентация PowerPoint</vt:lpstr>
      <vt:lpstr>Презентация PowerPoint</vt:lpstr>
      <vt:lpstr>Презентация PowerPoint</vt:lpstr>
      <vt:lpstr>Презентация PowerPoint</vt:lpstr>
      <vt:lpstr>     Начало первого - классического - периода в истории науки обычно связывают с именем И. Ньютона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2019-11-26T09:22:44Z</dcterms:modified>
</cp:coreProperties>
</file>