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5" r:id="rId37"/>
    <p:sldId id="291" r:id="rId38"/>
    <p:sldId id="292" r:id="rId39"/>
    <p:sldId id="293" r:id="rId40"/>
    <p:sldId id="294" r:id="rId41"/>
    <p:sldId id="296" r:id="rId42"/>
    <p:sldId id="297" r:id="rId43"/>
    <p:sldId id="298" r:id="rId44"/>
    <p:sldId id="299" r:id="rId4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CE8C7B-5C30-4E11-BC1D-02A21041C9A5}" type="doc">
      <dgm:prSet loTypeId="urn:microsoft.com/office/officeart/2005/8/layout/orgChart1" loCatId="hierarchy" qsTypeId="urn:microsoft.com/office/officeart/2005/8/quickstyle/simple1" qsCatId="simple" csTypeId="urn:microsoft.com/office/officeart/2005/8/colors/accent1_2" csCatId="accent1"/>
      <dgm:spPr/>
    </dgm:pt>
    <dgm:pt modelId="{3DA9E4D3-17E8-4076-B549-44818CA2706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Человеческое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знание</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(наука)</a:t>
          </a:r>
        </a:p>
      </dgm:t>
    </dgm:pt>
    <dgm:pt modelId="{6A11208E-F594-423A-948F-5978AFC10F61}" type="parTrans" cxnId="{2CC05FAE-7F58-4AF5-B2B8-52023EBA09B9}">
      <dgm:prSet/>
      <dgm:spPr/>
      <dgm:t>
        <a:bodyPr/>
        <a:lstStyle/>
        <a:p>
          <a:endParaRPr lang="ru-RU"/>
        </a:p>
      </dgm:t>
    </dgm:pt>
    <dgm:pt modelId="{F29C5C48-D2C9-491B-A58E-71F86967AD98}" type="sibTrans" cxnId="{2CC05FAE-7F58-4AF5-B2B8-52023EBA09B9}">
      <dgm:prSet/>
      <dgm:spPr/>
      <dgm:t>
        <a:bodyPr/>
        <a:lstStyle/>
        <a:p>
          <a:endParaRPr lang="ru-RU"/>
        </a:p>
      </dgm:t>
    </dgm:pt>
    <dgm:pt modelId="{267B025C-E23C-46E5-8607-819B207B24E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История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(память) </a:t>
          </a:r>
        </a:p>
      </dgm:t>
    </dgm:pt>
    <dgm:pt modelId="{001A21D3-27BD-4AC5-A9CE-295CB5518FB1}" type="parTrans" cxnId="{8ED5A215-0E00-4A4C-A2B6-1D42B23DBF4C}">
      <dgm:prSet/>
      <dgm:spPr/>
      <dgm:t>
        <a:bodyPr/>
        <a:lstStyle/>
        <a:p>
          <a:endParaRPr lang="ru-RU"/>
        </a:p>
      </dgm:t>
    </dgm:pt>
    <dgm:pt modelId="{75D8B24F-6F1F-4BEF-A19C-19C78EB6CF6F}" type="sibTrans" cxnId="{8ED5A215-0E00-4A4C-A2B6-1D42B23DBF4C}">
      <dgm:prSet/>
      <dgm:spPr/>
      <dgm:t>
        <a:bodyPr/>
        <a:lstStyle/>
        <a:p>
          <a:endParaRPr lang="ru-RU"/>
        </a:p>
      </dgm:t>
    </dgm:pt>
    <dgm:pt modelId="{8CE066DF-CCE8-4C74-81CB-888E239C81B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Поэзия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 (фантазия)</a:t>
          </a:r>
        </a:p>
      </dgm:t>
    </dgm:pt>
    <dgm:pt modelId="{4F87713E-07DC-46F4-911A-0307198142DA}" type="parTrans" cxnId="{0343F19D-BFB6-4C3F-A633-EE4E29788164}">
      <dgm:prSet/>
      <dgm:spPr/>
      <dgm:t>
        <a:bodyPr/>
        <a:lstStyle/>
        <a:p>
          <a:endParaRPr lang="ru-RU"/>
        </a:p>
      </dgm:t>
    </dgm:pt>
    <dgm:pt modelId="{9ED36AE6-1261-4FD1-9027-8A55AC013C05}" type="sibTrans" cxnId="{0343F19D-BFB6-4C3F-A633-EE4E29788164}">
      <dgm:prSet/>
      <dgm:spPr/>
      <dgm:t>
        <a:bodyPr/>
        <a:lstStyle/>
        <a:p>
          <a:endParaRPr lang="ru-RU"/>
        </a:p>
      </dgm:t>
    </dgm:pt>
    <dgm:pt modelId="{765D2A4A-7DAD-48F5-85EC-E6A213FEE2D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Философия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 (рассудок)</a:t>
          </a:r>
        </a:p>
      </dgm:t>
    </dgm:pt>
    <dgm:pt modelId="{090A1ACD-2F97-44BA-A229-74A64EC3BAB1}" type="parTrans" cxnId="{3BC54178-B2A7-4053-BB85-97C9C7F6EE3D}">
      <dgm:prSet/>
      <dgm:spPr/>
      <dgm:t>
        <a:bodyPr/>
        <a:lstStyle/>
        <a:p>
          <a:endParaRPr lang="ru-RU"/>
        </a:p>
      </dgm:t>
    </dgm:pt>
    <dgm:pt modelId="{8EE6C45D-FD39-4B59-84EF-F900E4F22118}" type="sibTrans" cxnId="{3BC54178-B2A7-4053-BB85-97C9C7F6EE3D}">
      <dgm:prSet/>
      <dgm:spPr/>
      <dgm:t>
        <a:bodyPr/>
        <a:lstStyle/>
        <a:p>
          <a:endParaRPr lang="ru-RU"/>
        </a:p>
      </dgm:t>
    </dgm:pt>
    <dgm:pt modelId="{A3ED84FA-4132-4253-87DC-33321DBAB5F4}" type="pres">
      <dgm:prSet presAssocID="{60CE8C7B-5C30-4E11-BC1D-02A21041C9A5}" presName="hierChild1" presStyleCnt="0">
        <dgm:presLayoutVars>
          <dgm:orgChart val="1"/>
          <dgm:chPref val="1"/>
          <dgm:dir/>
          <dgm:animOne val="branch"/>
          <dgm:animLvl val="lvl"/>
          <dgm:resizeHandles/>
        </dgm:presLayoutVars>
      </dgm:prSet>
      <dgm:spPr/>
    </dgm:pt>
    <dgm:pt modelId="{B3585474-C325-4510-9C06-3015149530E0}" type="pres">
      <dgm:prSet presAssocID="{3DA9E4D3-17E8-4076-B549-44818CA27066}" presName="hierRoot1" presStyleCnt="0">
        <dgm:presLayoutVars>
          <dgm:hierBranch/>
        </dgm:presLayoutVars>
      </dgm:prSet>
      <dgm:spPr/>
    </dgm:pt>
    <dgm:pt modelId="{09721575-5788-4892-9B6B-F5504ED5F434}" type="pres">
      <dgm:prSet presAssocID="{3DA9E4D3-17E8-4076-B549-44818CA27066}" presName="rootComposite1" presStyleCnt="0"/>
      <dgm:spPr/>
    </dgm:pt>
    <dgm:pt modelId="{A7271A70-E6F0-45A4-A579-BE488F2B1FCC}" type="pres">
      <dgm:prSet presAssocID="{3DA9E4D3-17E8-4076-B549-44818CA27066}" presName="rootText1" presStyleLbl="node0" presStyleIdx="0" presStyleCnt="1" custLinFactNeighborX="-3633" custLinFactNeighborY="-58511">
        <dgm:presLayoutVars>
          <dgm:chPref val="3"/>
        </dgm:presLayoutVars>
      </dgm:prSet>
      <dgm:spPr/>
      <dgm:t>
        <a:bodyPr/>
        <a:lstStyle/>
        <a:p>
          <a:endParaRPr lang="ru-RU"/>
        </a:p>
      </dgm:t>
    </dgm:pt>
    <dgm:pt modelId="{423F5E99-9436-4772-BC3E-8F10E2B1D543}" type="pres">
      <dgm:prSet presAssocID="{3DA9E4D3-17E8-4076-B549-44818CA27066}" presName="rootConnector1" presStyleLbl="node1" presStyleIdx="0" presStyleCnt="0"/>
      <dgm:spPr/>
      <dgm:t>
        <a:bodyPr/>
        <a:lstStyle/>
        <a:p>
          <a:endParaRPr lang="ru-RU"/>
        </a:p>
      </dgm:t>
    </dgm:pt>
    <dgm:pt modelId="{48E8C923-8749-4668-AD89-A3D7FC5E772E}" type="pres">
      <dgm:prSet presAssocID="{3DA9E4D3-17E8-4076-B549-44818CA27066}" presName="hierChild2" presStyleCnt="0"/>
      <dgm:spPr/>
    </dgm:pt>
    <dgm:pt modelId="{B15A4536-2F80-4886-AD95-F68C3970A727}" type="pres">
      <dgm:prSet presAssocID="{001A21D3-27BD-4AC5-A9CE-295CB5518FB1}" presName="Name35" presStyleLbl="parChTrans1D2" presStyleIdx="0" presStyleCnt="3"/>
      <dgm:spPr/>
      <dgm:t>
        <a:bodyPr/>
        <a:lstStyle/>
        <a:p>
          <a:endParaRPr lang="ru-RU"/>
        </a:p>
      </dgm:t>
    </dgm:pt>
    <dgm:pt modelId="{F20E88D1-B87F-441D-81C0-D1AB80A59236}" type="pres">
      <dgm:prSet presAssocID="{267B025C-E23C-46E5-8607-819B207B24E7}" presName="hierRoot2" presStyleCnt="0">
        <dgm:presLayoutVars>
          <dgm:hierBranch/>
        </dgm:presLayoutVars>
      </dgm:prSet>
      <dgm:spPr/>
    </dgm:pt>
    <dgm:pt modelId="{3B77205E-3E18-418B-A6AE-06CC8F83E975}" type="pres">
      <dgm:prSet presAssocID="{267B025C-E23C-46E5-8607-819B207B24E7}" presName="rootComposite" presStyleCnt="0"/>
      <dgm:spPr/>
    </dgm:pt>
    <dgm:pt modelId="{70A5E96F-27CE-4440-9613-60241EDB476F}" type="pres">
      <dgm:prSet presAssocID="{267B025C-E23C-46E5-8607-819B207B24E7}" presName="rootText" presStyleLbl="node2" presStyleIdx="0" presStyleCnt="3" custLinFactNeighborX="-23" custLinFactNeighborY="-32812">
        <dgm:presLayoutVars>
          <dgm:chPref val="3"/>
        </dgm:presLayoutVars>
      </dgm:prSet>
      <dgm:spPr/>
      <dgm:t>
        <a:bodyPr/>
        <a:lstStyle/>
        <a:p>
          <a:endParaRPr lang="ru-RU"/>
        </a:p>
      </dgm:t>
    </dgm:pt>
    <dgm:pt modelId="{1E48B94B-5A54-4E40-BCF5-A2ED5BA61E18}" type="pres">
      <dgm:prSet presAssocID="{267B025C-E23C-46E5-8607-819B207B24E7}" presName="rootConnector" presStyleLbl="node2" presStyleIdx="0" presStyleCnt="3"/>
      <dgm:spPr/>
      <dgm:t>
        <a:bodyPr/>
        <a:lstStyle/>
        <a:p>
          <a:endParaRPr lang="ru-RU"/>
        </a:p>
      </dgm:t>
    </dgm:pt>
    <dgm:pt modelId="{C3FB7EA9-838E-48B8-8DD4-1396F253D1A0}" type="pres">
      <dgm:prSet presAssocID="{267B025C-E23C-46E5-8607-819B207B24E7}" presName="hierChild4" presStyleCnt="0"/>
      <dgm:spPr/>
    </dgm:pt>
    <dgm:pt modelId="{BD1AF44F-7A78-4BAF-98C0-3AC5D767E68F}" type="pres">
      <dgm:prSet presAssocID="{267B025C-E23C-46E5-8607-819B207B24E7}" presName="hierChild5" presStyleCnt="0"/>
      <dgm:spPr/>
    </dgm:pt>
    <dgm:pt modelId="{904C3FA7-EEF3-4926-8027-D62B5A311CD7}" type="pres">
      <dgm:prSet presAssocID="{4F87713E-07DC-46F4-911A-0307198142DA}" presName="Name35" presStyleLbl="parChTrans1D2" presStyleIdx="1" presStyleCnt="3"/>
      <dgm:spPr/>
      <dgm:t>
        <a:bodyPr/>
        <a:lstStyle/>
        <a:p>
          <a:endParaRPr lang="ru-RU"/>
        </a:p>
      </dgm:t>
    </dgm:pt>
    <dgm:pt modelId="{442E8046-D0C7-4CFE-A95C-BA69E3AEC2B9}" type="pres">
      <dgm:prSet presAssocID="{8CE066DF-CCE8-4C74-81CB-888E239C81BD}" presName="hierRoot2" presStyleCnt="0">
        <dgm:presLayoutVars>
          <dgm:hierBranch/>
        </dgm:presLayoutVars>
      </dgm:prSet>
      <dgm:spPr/>
    </dgm:pt>
    <dgm:pt modelId="{8B29DE56-8018-4FB9-AB00-E2A81E7D3034}" type="pres">
      <dgm:prSet presAssocID="{8CE066DF-CCE8-4C74-81CB-888E239C81BD}" presName="rootComposite" presStyleCnt="0"/>
      <dgm:spPr/>
    </dgm:pt>
    <dgm:pt modelId="{A9D403AB-F454-4B64-911A-9C3B6D0791C2}" type="pres">
      <dgm:prSet presAssocID="{8CE066DF-CCE8-4C74-81CB-888E239C81BD}" presName="rootText" presStyleLbl="node2" presStyleIdx="1" presStyleCnt="3" custLinFactNeighborX="-3633" custLinFactNeighborY="-32812">
        <dgm:presLayoutVars>
          <dgm:chPref val="3"/>
        </dgm:presLayoutVars>
      </dgm:prSet>
      <dgm:spPr/>
      <dgm:t>
        <a:bodyPr/>
        <a:lstStyle/>
        <a:p>
          <a:endParaRPr lang="ru-RU"/>
        </a:p>
      </dgm:t>
    </dgm:pt>
    <dgm:pt modelId="{4031B336-7BD5-41AD-AA90-3478E8A0AABF}" type="pres">
      <dgm:prSet presAssocID="{8CE066DF-CCE8-4C74-81CB-888E239C81BD}" presName="rootConnector" presStyleLbl="node2" presStyleIdx="1" presStyleCnt="3"/>
      <dgm:spPr/>
      <dgm:t>
        <a:bodyPr/>
        <a:lstStyle/>
        <a:p>
          <a:endParaRPr lang="ru-RU"/>
        </a:p>
      </dgm:t>
    </dgm:pt>
    <dgm:pt modelId="{AF0464CD-3FFC-4983-91DE-AD0C1ED950F1}" type="pres">
      <dgm:prSet presAssocID="{8CE066DF-CCE8-4C74-81CB-888E239C81BD}" presName="hierChild4" presStyleCnt="0"/>
      <dgm:spPr/>
    </dgm:pt>
    <dgm:pt modelId="{31431718-31C6-4FC2-BABB-B84D9E94E652}" type="pres">
      <dgm:prSet presAssocID="{8CE066DF-CCE8-4C74-81CB-888E239C81BD}" presName="hierChild5" presStyleCnt="0"/>
      <dgm:spPr/>
    </dgm:pt>
    <dgm:pt modelId="{6E4196C3-574F-413C-BCCB-7A18632869D5}" type="pres">
      <dgm:prSet presAssocID="{090A1ACD-2F97-44BA-A229-74A64EC3BAB1}" presName="Name35" presStyleLbl="parChTrans1D2" presStyleIdx="2" presStyleCnt="3"/>
      <dgm:spPr/>
      <dgm:t>
        <a:bodyPr/>
        <a:lstStyle/>
        <a:p>
          <a:endParaRPr lang="ru-RU"/>
        </a:p>
      </dgm:t>
    </dgm:pt>
    <dgm:pt modelId="{B8ECDE4A-372F-4C6B-9D1C-2570870B2125}" type="pres">
      <dgm:prSet presAssocID="{765D2A4A-7DAD-48F5-85EC-E6A213FEE2DE}" presName="hierRoot2" presStyleCnt="0">
        <dgm:presLayoutVars>
          <dgm:hierBranch/>
        </dgm:presLayoutVars>
      </dgm:prSet>
      <dgm:spPr/>
    </dgm:pt>
    <dgm:pt modelId="{271CD5AC-A3ED-4897-B2E9-FAEACFE91FCD}" type="pres">
      <dgm:prSet presAssocID="{765D2A4A-7DAD-48F5-85EC-E6A213FEE2DE}" presName="rootComposite" presStyleCnt="0"/>
      <dgm:spPr/>
    </dgm:pt>
    <dgm:pt modelId="{0F0E36D9-2B37-48C8-AC8E-FD70FC602A5B}" type="pres">
      <dgm:prSet presAssocID="{765D2A4A-7DAD-48F5-85EC-E6A213FEE2DE}" presName="rootText" presStyleLbl="node2" presStyleIdx="2" presStyleCnt="3" custLinFactNeighborX="-1654" custLinFactNeighborY="-32812">
        <dgm:presLayoutVars>
          <dgm:chPref val="3"/>
        </dgm:presLayoutVars>
      </dgm:prSet>
      <dgm:spPr/>
      <dgm:t>
        <a:bodyPr/>
        <a:lstStyle/>
        <a:p>
          <a:endParaRPr lang="ru-RU"/>
        </a:p>
      </dgm:t>
    </dgm:pt>
    <dgm:pt modelId="{7D4D4779-58CC-4DBD-9A95-13B945EA5DC7}" type="pres">
      <dgm:prSet presAssocID="{765D2A4A-7DAD-48F5-85EC-E6A213FEE2DE}" presName="rootConnector" presStyleLbl="node2" presStyleIdx="2" presStyleCnt="3"/>
      <dgm:spPr/>
      <dgm:t>
        <a:bodyPr/>
        <a:lstStyle/>
        <a:p>
          <a:endParaRPr lang="ru-RU"/>
        </a:p>
      </dgm:t>
    </dgm:pt>
    <dgm:pt modelId="{81294778-FA7F-4BAD-BDDB-B33171D82304}" type="pres">
      <dgm:prSet presAssocID="{765D2A4A-7DAD-48F5-85EC-E6A213FEE2DE}" presName="hierChild4" presStyleCnt="0"/>
      <dgm:spPr/>
    </dgm:pt>
    <dgm:pt modelId="{D977834C-DA6D-4E08-9FB2-8DD8B081185E}" type="pres">
      <dgm:prSet presAssocID="{765D2A4A-7DAD-48F5-85EC-E6A213FEE2DE}" presName="hierChild5" presStyleCnt="0"/>
      <dgm:spPr/>
    </dgm:pt>
    <dgm:pt modelId="{79295B48-9DB5-4F13-897E-620EBF404603}" type="pres">
      <dgm:prSet presAssocID="{3DA9E4D3-17E8-4076-B549-44818CA27066}" presName="hierChild3" presStyleCnt="0"/>
      <dgm:spPr/>
    </dgm:pt>
  </dgm:ptLst>
  <dgm:cxnLst>
    <dgm:cxn modelId="{2CC05FAE-7F58-4AF5-B2B8-52023EBA09B9}" srcId="{60CE8C7B-5C30-4E11-BC1D-02A21041C9A5}" destId="{3DA9E4D3-17E8-4076-B549-44818CA27066}" srcOrd="0" destOrd="0" parTransId="{6A11208E-F594-423A-948F-5978AFC10F61}" sibTransId="{F29C5C48-D2C9-491B-A58E-71F86967AD98}"/>
    <dgm:cxn modelId="{2548DD8B-C78D-4597-ADA8-D28D361FBD94}" type="presOf" srcId="{3DA9E4D3-17E8-4076-B549-44818CA27066}" destId="{A7271A70-E6F0-45A4-A579-BE488F2B1FCC}" srcOrd="0" destOrd="0" presId="urn:microsoft.com/office/officeart/2005/8/layout/orgChart1"/>
    <dgm:cxn modelId="{F341F998-17B6-4387-B5AF-92B3DE73650F}" type="presOf" srcId="{090A1ACD-2F97-44BA-A229-74A64EC3BAB1}" destId="{6E4196C3-574F-413C-BCCB-7A18632869D5}" srcOrd="0" destOrd="0" presId="urn:microsoft.com/office/officeart/2005/8/layout/orgChart1"/>
    <dgm:cxn modelId="{B49BF8F9-5913-471B-AEA2-7CD0A0913F17}" type="presOf" srcId="{001A21D3-27BD-4AC5-A9CE-295CB5518FB1}" destId="{B15A4536-2F80-4886-AD95-F68C3970A727}" srcOrd="0" destOrd="0" presId="urn:microsoft.com/office/officeart/2005/8/layout/orgChart1"/>
    <dgm:cxn modelId="{67A87DF1-E2E6-440A-BF6A-5A29A852F88B}" type="presOf" srcId="{765D2A4A-7DAD-48F5-85EC-E6A213FEE2DE}" destId="{0F0E36D9-2B37-48C8-AC8E-FD70FC602A5B}" srcOrd="0" destOrd="0" presId="urn:microsoft.com/office/officeart/2005/8/layout/orgChart1"/>
    <dgm:cxn modelId="{8ED5A215-0E00-4A4C-A2B6-1D42B23DBF4C}" srcId="{3DA9E4D3-17E8-4076-B549-44818CA27066}" destId="{267B025C-E23C-46E5-8607-819B207B24E7}" srcOrd="0" destOrd="0" parTransId="{001A21D3-27BD-4AC5-A9CE-295CB5518FB1}" sibTransId="{75D8B24F-6F1F-4BEF-A19C-19C78EB6CF6F}"/>
    <dgm:cxn modelId="{0343F19D-BFB6-4C3F-A633-EE4E29788164}" srcId="{3DA9E4D3-17E8-4076-B549-44818CA27066}" destId="{8CE066DF-CCE8-4C74-81CB-888E239C81BD}" srcOrd="1" destOrd="0" parTransId="{4F87713E-07DC-46F4-911A-0307198142DA}" sibTransId="{9ED36AE6-1261-4FD1-9027-8A55AC013C05}"/>
    <dgm:cxn modelId="{C1E0D0F7-5552-41ED-A759-173B6AAD8973}" type="presOf" srcId="{3DA9E4D3-17E8-4076-B549-44818CA27066}" destId="{423F5E99-9436-4772-BC3E-8F10E2B1D543}" srcOrd="1" destOrd="0" presId="urn:microsoft.com/office/officeart/2005/8/layout/orgChart1"/>
    <dgm:cxn modelId="{3BC54178-B2A7-4053-BB85-97C9C7F6EE3D}" srcId="{3DA9E4D3-17E8-4076-B549-44818CA27066}" destId="{765D2A4A-7DAD-48F5-85EC-E6A213FEE2DE}" srcOrd="2" destOrd="0" parTransId="{090A1ACD-2F97-44BA-A229-74A64EC3BAB1}" sibTransId="{8EE6C45D-FD39-4B59-84EF-F900E4F22118}"/>
    <dgm:cxn modelId="{81B595EE-DE66-4BDB-A977-CFA899261872}" type="presOf" srcId="{765D2A4A-7DAD-48F5-85EC-E6A213FEE2DE}" destId="{7D4D4779-58CC-4DBD-9A95-13B945EA5DC7}" srcOrd="1" destOrd="0" presId="urn:microsoft.com/office/officeart/2005/8/layout/orgChart1"/>
    <dgm:cxn modelId="{288AB06D-CE0D-4820-97CA-CDA486F17938}" type="presOf" srcId="{267B025C-E23C-46E5-8607-819B207B24E7}" destId="{1E48B94B-5A54-4E40-BCF5-A2ED5BA61E18}" srcOrd="1" destOrd="0" presId="urn:microsoft.com/office/officeart/2005/8/layout/orgChart1"/>
    <dgm:cxn modelId="{C640876E-17A0-4B08-AC68-CDE59E97E5F8}" type="presOf" srcId="{60CE8C7B-5C30-4E11-BC1D-02A21041C9A5}" destId="{A3ED84FA-4132-4253-87DC-33321DBAB5F4}" srcOrd="0" destOrd="0" presId="urn:microsoft.com/office/officeart/2005/8/layout/orgChart1"/>
    <dgm:cxn modelId="{558CB4AE-7E36-4E10-BF6B-93384DFF7055}" type="presOf" srcId="{267B025C-E23C-46E5-8607-819B207B24E7}" destId="{70A5E96F-27CE-4440-9613-60241EDB476F}" srcOrd="0" destOrd="0" presId="urn:microsoft.com/office/officeart/2005/8/layout/orgChart1"/>
    <dgm:cxn modelId="{E70042E6-7167-4910-BBFB-86CFF8F79F3C}" type="presOf" srcId="{8CE066DF-CCE8-4C74-81CB-888E239C81BD}" destId="{4031B336-7BD5-41AD-AA90-3478E8A0AABF}" srcOrd="1" destOrd="0" presId="urn:microsoft.com/office/officeart/2005/8/layout/orgChart1"/>
    <dgm:cxn modelId="{DAE5701A-1910-4D81-9296-6B5FC03FC464}" type="presOf" srcId="{8CE066DF-CCE8-4C74-81CB-888E239C81BD}" destId="{A9D403AB-F454-4B64-911A-9C3B6D0791C2}" srcOrd="0" destOrd="0" presId="urn:microsoft.com/office/officeart/2005/8/layout/orgChart1"/>
    <dgm:cxn modelId="{2D0A5FE8-E9AE-4946-8345-66D1740DA4C2}" type="presOf" srcId="{4F87713E-07DC-46F4-911A-0307198142DA}" destId="{904C3FA7-EEF3-4926-8027-D62B5A311CD7}" srcOrd="0" destOrd="0" presId="urn:microsoft.com/office/officeart/2005/8/layout/orgChart1"/>
    <dgm:cxn modelId="{42E36B34-F7D0-444B-9F17-EA19030E618E}" type="presParOf" srcId="{A3ED84FA-4132-4253-87DC-33321DBAB5F4}" destId="{B3585474-C325-4510-9C06-3015149530E0}" srcOrd="0" destOrd="0" presId="urn:microsoft.com/office/officeart/2005/8/layout/orgChart1"/>
    <dgm:cxn modelId="{4A13F8C9-1150-47EA-85F0-C2599DDAEC89}" type="presParOf" srcId="{B3585474-C325-4510-9C06-3015149530E0}" destId="{09721575-5788-4892-9B6B-F5504ED5F434}" srcOrd="0" destOrd="0" presId="urn:microsoft.com/office/officeart/2005/8/layout/orgChart1"/>
    <dgm:cxn modelId="{A31310BC-86EB-45E1-94A6-DA512B215A4A}" type="presParOf" srcId="{09721575-5788-4892-9B6B-F5504ED5F434}" destId="{A7271A70-E6F0-45A4-A579-BE488F2B1FCC}" srcOrd="0" destOrd="0" presId="urn:microsoft.com/office/officeart/2005/8/layout/orgChart1"/>
    <dgm:cxn modelId="{845A14EB-85DC-4047-9D38-0A51ACFCA5BA}" type="presParOf" srcId="{09721575-5788-4892-9B6B-F5504ED5F434}" destId="{423F5E99-9436-4772-BC3E-8F10E2B1D543}" srcOrd="1" destOrd="0" presId="urn:microsoft.com/office/officeart/2005/8/layout/orgChart1"/>
    <dgm:cxn modelId="{D8865128-A835-4E42-8B84-CB1B64E4B0F2}" type="presParOf" srcId="{B3585474-C325-4510-9C06-3015149530E0}" destId="{48E8C923-8749-4668-AD89-A3D7FC5E772E}" srcOrd="1" destOrd="0" presId="urn:microsoft.com/office/officeart/2005/8/layout/orgChart1"/>
    <dgm:cxn modelId="{0D218CED-8160-465B-98F1-10F385AE7533}" type="presParOf" srcId="{48E8C923-8749-4668-AD89-A3D7FC5E772E}" destId="{B15A4536-2F80-4886-AD95-F68C3970A727}" srcOrd="0" destOrd="0" presId="urn:microsoft.com/office/officeart/2005/8/layout/orgChart1"/>
    <dgm:cxn modelId="{D47133EA-4DC7-4CC1-BB2C-5D2A70E16F47}" type="presParOf" srcId="{48E8C923-8749-4668-AD89-A3D7FC5E772E}" destId="{F20E88D1-B87F-441D-81C0-D1AB80A59236}" srcOrd="1" destOrd="0" presId="urn:microsoft.com/office/officeart/2005/8/layout/orgChart1"/>
    <dgm:cxn modelId="{09FFFA95-73B8-4304-8BDA-E03F4B683867}" type="presParOf" srcId="{F20E88D1-B87F-441D-81C0-D1AB80A59236}" destId="{3B77205E-3E18-418B-A6AE-06CC8F83E975}" srcOrd="0" destOrd="0" presId="urn:microsoft.com/office/officeart/2005/8/layout/orgChart1"/>
    <dgm:cxn modelId="{F85C0346-AEF4-4670-A9D4-389F5675233F}" type="presParOf" srcId="{3B77205E-3E18-418B-A6AE-06CC8F83E975}" destId="{70A5E96F-27CE-4440-9613-60241EDB476F}" srcOrd="0" destOrd="0" presId="urn:microsoft.com/office/officeart/2005/8/layout/orgChart1"/>
    <dgm:cxn modelId="{53EE6464-CFF6-437A-A36C-C577B1A72A99}" type="presParOf" srcId="{3B77205E-3E18-418B-A6AE-06CC8F83E975}" destId="{1E48B94B-5A54-4E40-BCF5-A2ED5BA61E18}" srcOrd="1" destOrd="0" presId="urn:microsoft.com/office/officeart/2005/8/layout/orgChart1"/>
    <dgm:cxn modelId="{6CD5C797-9C4E-47D7-B980-116DAA310364}" type="presParOf" srcId="{F20E88D1-B87F-441D-81C0-D1AB80A59236}" destId="{C3FB7EA9-838E-48B8-8DD4-1396F253D1A0}" srcOrd="1" destOrd="0" presId="urn:microsoft.com/office/officeart/2005/8/layout/orgChart1"/>
    <dgm:cxn modelId="{B57688AD-9A27-4C19-9F8C-DD43B981E611}" type="presParOf" srcId="{F20E88D1-B87F-441D-81C0-D1AB80A59236}" destId="{BD1AF44F-7A78-4BAF-98C0-3AC5D767E68F}" srcOrd="2" destOrd="0" presId="urn:microsoft.com/office/officeart/2005/8/layout/orgChart1"/>
    <dgm:cxn modelId="{EC5E96B5-8003-4EC5-B463-CF29AA939260}" type="presParOf" srcId="{48E8C923-8749-4668-AD89-A3D7FC5E772E}" destId="{904C3FA7-EEF3-4926-8027-D62B5A311CD7}" srcOrd="2" destOrd="0" presId="urn:microsoft.com/office/officeart/2005/8/layout/orgChart1"/>
    <dgm:cxn modelId="{92653345-72A9-4B19-A9AA-7B46B912BEA3}" type="presParOf" srcId="{48E8C923-8749-4668-AD89-A3D7FC5E772E}" destId="{442E8046-D0C7-4CFE-A95C-BA69E3AEC2B9}" srcOrd="3" destOrd="0" presId="urn:microsoft.com/office/officeart/2005/8/layout/orgChart1"/>
    <dgm:cxn modelId="{FF21CEBC-C437-48B0-8C43-D8F7C07E638A}" type="presParOf" srcId="{442E8046-D0C7-4CFE-A95C-BA69E3AEC2B9}" destId="{8B29DE56-8018-4FB9-AB00-E2A81E7D3034}" srcOrd="0" destOrd="0" presId="urn:microsoft.com/office/officeart/2005/8/layout/orgChart1"/>
    <dgm:cxn modelId="{4BFA6AC8-2542-46AC-B9EE-B7A490FF8DAF}" type="presParOf" srcId="{8B29DE56-8018-4FB9-AB00-E2A81E7D3034}" destId="{A9D403AB-F454-4B64-911A-9C3B6D0791C2}" srcOrd="0" destOrd="0" presId="urn:microsoft.com/office/officeart/2005/8/layout/orgChart1"/>
    <dgm:cxn modelId="{EE0224BB-9A93-4B27-89EA-1C3D93FBA0AA}" type="presParOf" srcId="{8B29DE56-8018-4FB9-AB00-E2A81E7D3034}" destId="{4031B336-7BD5-41AD-AA90-3478E8A0AABF}" srcOrd="1" destOrd="0" presId="urn:microsoft.com/office/officeart/2005/8/layout/orgChart1"/>
    <dgm:cxn modelId="{B6F8797F-5A86-4F8D-B00C-29FE55E600B9}" type="presParOf" srcId="{442E8046-D0C7-4CFE-A95C-BA69E3AEC2B9}" destId="{AF0464CD-3FFC-4983-91DE-AD0C1ED950F1}" srcOrd="1" destOrd="0" presId="urn:microsoft.com/office/officeart/2005/8/layout/orgChart1"/>
    <dgm:cxn modelId="{DDC4D05F-15C0-4359-A3FF-E5C4540DE76D}" type="presParOf" srcId="{442E8046-D0C7-4CFE-A95C-BA69E3AEC2B9}" destId="{31431718-31C6-4FC2-BABB-B84D9E94E652}" srcOrd="2" destOrd="0" presId="urn:microsoft.com/office/officeart/2005/8/layout/orgChart1"/>
    <dgm:cxn modelId="{50D892FA-3D3A-40C6-AC4E-433418E003CC}" type="presParOf" srcId="{48E8C923-8749-4668-AD89-A3D7FC5E772E}" destId="{6E4196C3-574F-413C-BCCB-7A18632869D5}" srcOrd="4" destOrd="0" presId="urn:microsoft.com/office/officeart/2005/8/layout/orgChart1"/>
    <dgm:cxn modelId="{D95EDE49-93B4-4DB2-A95D-8BB754BF0408}" type="presParOf" srcId="{48E8C923-8749-4668-AD89-A3D7FC5E772E}" destId="{B8ECDE4A-372F-4C6B-9D1C-2570870B2125}" srcOrd="5" destOrd="0" presId="urn:microsoft.com/office/officeart/2005/8/layout/orgChart1"/>
    <dgm:cxn modelId="{84BB996C-2DBE-48F4-82C9-9B4451B2AB52}" type="presParOf" srcId="{B8ECDE4A-372F-4C6B-9D1C-2570870B2125}" destId="{271CD5AC-A3ED-4897-B2E9-FAEACFE91FCD}" srcOrd="0" destOrd="0" presId="urn:microsoft.com/office/officeart/2005/8/layout/orgChart1"/>
    <dgm:cxn modelId="{D9BB92C9-E336-4EB4-B804-025530940536}" type="presParOf" srcId="{271CD5AC-A3ED-4897-B2E9-FAEACFE91FCD}" destId="{0F0E36D9-2B37-48C8-AC8E-FD70FC602A5B}" srcOrd="0" destOrd="0" presId="urn:microsoft.com/office/officeart/2005/8/layout/orgChart1"/>
    <dgm:cxn modelId="{0BC1E808-22BB-4D90-9F63-FB9014D31AB3}" type="presParOf" srcId="{271CD5AC-A3ED-4897-B2E9-FAEACFE91FCD}" destId="{7D4D4779-58CC-4DBD-9A95-13B945EA5DC7}" srcOrd="1" destOrd="0" presId="urn:microsoft.com/office/officeart/2005/8/layout/orgChart1"/>
    <dgm:cxn modelId="{5CAEFD49-5E9C-4877-9048-CC145F761DFA}" type="presParOf" srcId="{B8ECDE4A-372F-4C6B-9D1C-2570870B2125}" destId="{81294778-FA7F-4BAD-BDDB-B33171D82304}" srcOrd="1" destOrd="0" presId="urn:microsoft.com/office/officeart/2005/8/layout/orgChart1"/>
    <dgm:cxn modelId="{08A7E94F-7737-49A7-B337-C75C6A19B853}" type="presParOf" srcId="{B8ECDE4A-372F-4C6B-9D1C-2570870B2125}" destId="{D977834C-DA6D-4E08-9FB2-8DD8B081185E}" srcOrd="2" destOrd="0" presId="urn:microsoft.com/office/officeart/2005/8/layout/orgChart1"/>
    <dgm:cxn modelId="{95037C31-4AC4-4E0C-AF8F-7B48ABD49991}" type="presParOf" srcId="{B3585474-C325-4510-9C06-3015149530E0}" destId="{79295B48-9DB5-4F13-897E-620EBF4046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89B977-E90F-40CF-A142-27A5E661CF2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4B92D3E-105E-4A62-AD31-73A590DC380F}">
      <dgm:prSet/>
      <dgm:spPr/>
      <dgm:t>
        <a:bodyPr/>
        <a:lstStyle/>
        <a:p>
          <a:pPr algn="just" rtl="0"/>
          <a:r>
            <a:rPr lang="ru-RU" b="0" i="1" dirty="0" smtClean="0">
              <a:solidFill>
                <a:schemeClr val="tx1"/>
              </a:solidFill>
            </a:rPr>
            <a:t>1. Философия Бэкона представляет собой первую попытку в философии Нового времени реализовать общий методический подход к получению научных знаний, которые имели практическое значение</a:t>
          </a:r>
          <a:r>
            <a:rPr lang="ru-RU" b="0" i="1" dirty="0" smtClean="0">
              <a:solidFill>
                <a:srgbClr val="002060"/>
              </a:solidFill>
            </a:rPr>
            <a:t>.</a:t>
          </a:r>
          <a:endParaRPr lang="ru-RU" b="0" dirty="0">
            <a:solidFill>
              <a:srgbClr val="002060"/>
            </a:solidFill>
          </a:endParaRPr>
        </a:p>
      </dgm:t>
    </dgm:pt>
    <dgm:pt modelId="{C90A5C47-E9A4-4F08-A2A5-3FC6E1B7A7AE}" type="parTrans" cxnId="{71B3C88E-5159-4931-BE61-BE1799AF5CF4}">
      <dgm:prSet/>
      <dgm:spPr/>
      <dgm:t>
        <a:bodyPr/>
        <a:lstStyle/>
        <a:p>
          <a:endParaRPr lang="ru-RU"/>
        </a:p>
      </dgm:t>
    </dgm:pt>
    <dgm:pt modelId="{D878123F-2034-4102-9BC1-9153375B3869}" type="sibTrans" cxnId="{71B3C88E-5159-4931-BE61-BE1799AF5CF4}">
      <dgm:prSet/>
      <dgm:spPr/>
      <dgm:t>
        <a:bodyPr/>
        <a:lstStyle/>
        <a:p>
          <a:endParaRPr lang="ru-RU"/>
        </a:p>
      </dgm:t>
    </dgm:pt>
    <dgm:pt modelId="{AD3F35A3-54E5-4CC8-B5EB-3462F68E27FF}">
      <dgm:prSet/>
      <dgm:spPr/>
      <dgm:t>
        <a:bodyPr/>
        <a:lstStyle/>
        <a:p>
          <a:pPr algn="just" rtl="0"/>
          <a:r>
            <a:rPr lang="ru-RU" b="0" i="1" dirty="0" smtClean="0">
              <a:solidFill>
                <a:schemeClr val="tx1"/>
              </a:solidFill>
            </a:rPr>
            <a:t>2. Его заслуга состоит также и в подчеркивании значения эмпирии, чувственного познания  и эксперимента, которые полностью игнорировались в большинстве случаев схоластической философией предшествующей эпохи.</a:t>
          </a:r>
          <a:endParaRPr lang="ru-RU" b="0" dirty="0">
            <a:solidFill>
              <a:schemeClr val="tx1"/>
            </a:solidFill>
          </a:endParaRPr>
        </a:p>
      </dgm:t>
    </dgm:pt>
    <dgm:pt modelId="{2907CC96-6A0C-4BFF-B498-2E36EBC3BE1B}" type="parTrans" cxnId="{2D172AC1-AD7C-4DBE-A270-B849A8309BF9}">
      <dgm:prSet/>
      <dgm:spPr/>
      <dgm:t>
        <a:bodyPr/>
        <a:lstStyle/>
        <a:p>
          <a:endParaRPr lang="ru-RU"/>
        </a:p>
      </dgm:t>
    </dgm:pt>
    <dgm:pt modelId="{15AA66B4-FEB8-49CD-A8BF-F12AC7B6F179}" type="sibTrans" cxnId="{2D172AC1-AD7C-4DBE-A270-B849A8309BF9}">
      <dgm:prSet/>
      <dgm:spPr/>
      <dgm:t>
        <a:bodyPr/>
        <a:lstStyle/>
        <a:p>
          <a:endParaRPr lang="ru-RU"/>
        </a:p>
      </dgm:t>
    </dgm:pt>
    <dgm:pt modelId="{4493C959-753F-47AA-80DB-EBE5ECD4F3E1}">
      <dgm:prSet/>
      <dgm:spPr/>
      <dgm:t>
        <a:bodyPr/>
        <a:lstStyle/>
        <a:p>
          <a:pPr algn="just" rtl="0"/>
          <a:r>
            <a:rPr lang="ru-RU" b="0" i="1" dirty="0" smtClean="0">
              <a:solidFill>
                <a:schemeClr val="tx1"/>
              </a:solidFill>
            </a:rPr>
            <a:t>3. Его заслуга также в критике спекулятивного, созерцательного подхода к миру, характерного для поздней средневековой философии</a:t>
          </a:r>
          <a:endParaRPr lang="ru-RU" b="0" dirty="0">
            <a:solidFill>
              <a:schemeClr val="tx1"/>
            </a:solidFill>
          </a:endParaRPr>
        </a:p>
      </dgm:t>
    </dgm:pt>
    <dgm:pt modelId="{A5C35677-7119-4810-B299-323818541799}" type="parTrans" cxnId="{079D233C-0395-42CD-8B94-FDAC18A0047D}">
      <dgm:prSet/>
      <dgm:spPr/>
      <dgm:t>
        <a:bodyPr/>
        <a:lstStyle/>
        <a:p>
          <a:endParaRPr lang="ru-RU"/>
        </a:p>
      </dgm:t>
    </dgm:pt>
    <dgm:pt modelId="{D1628473-CFA0-4E38-9037-7B2EC7F9621A}" type="sibTrans" cxnId="{079D233C-0395-42CD-8B94-FDAC18A0047D}">
      <dgm:prSet/>
      <dgm:spPr/>
      <dgm:t>
        <a:bodyPr/>
        <a:lstStyle/>
        <a:p>
          <a:endParaRPr lang="ru-RU"/>
        </a:p>
      </dgm:t>
    </dgm:pt>
    <dgm:pt modelId="{B8838E89-9B41-483A-9B9F-82CC018898FD}">
      <dgm:prSet/>
      <dgm:spPr/>
      <dgm:t>
        <a:bodyPr/>
        <a:lstStyle/>
        <a:p>
          <a:pPr algn="just" rtl="0"/>
          <a:r>
            <a:rPr lang="ru-RU" b="0" i="1" dirty="0" smtClean="0">
              <a:solidFill>
                <a:schemeClr val="tx1"/>
              </a:solidFill>
            </a:rPr>
            <a:t>4. Этим Бэкон способствовал формированию философского мышления Нового времени.</a:t>
          </a:r>
          <a:endParaRPr lang="ru-RU" b="0" dirty="0">
            <a:solidFill>
              <a:schemeClr val="tx1"/>
            </a:solidFill>
          </a:endParaRPr>
        </a:p>
      </dgm:t>
    </dgm:pt>
    <dgm:pt modelId="{04B6ACCC-E8D2-49F5-809F-AC9796C4478A}" type="parTrans" cxnId="{D27A8517-3C95-4394-A740-9117DB14573C}">
      <dgm:prSet/>
      <dgm:spPr/>
      <dgm:t>
        <a:bodyPr/>
        <a:lstStyle/>
        <a:p>
          <a:endParaRPr lang="ru-RU"/>
        </a:p>
      </dgm:t>
    </dgm:pt>
    <dgm:pt modelId="{9A192B72-847D-4746-845D-B0BF4E540957}" type="sibTrans" cxnId="{D27A8517-3C95-4394-A740-9117DB14573C}">
      <dgm:prSet/>
      <dgm:spPr/>
      <dgm:t>
        <a:bodyPr/>
        <a:lstStyle/>
        <a:p>
          <a:endParaRPr lang="ru-RU"/>
        </a:p>
      </dgm:t>
    </dgm:pt>
    <dgm:pt modelId="{AEF6755F-FBAD-488F-9C76-DE4F0ECFF2D9}">
      <dgm:prSet/>
      <dgm:spPr/>
      <dgm:t>
        <a:bodyPr/>
        <a:lstStyle/>
        <a:p>
          <a:pPr algn="just" rtl="0"/>
          <a:r>
            <a:rPr lang="ru-RU" b="0" i="1" dirty="0" smtClean="0">
              <a:solidFill>
                <a:schemeClr val="tx1"/>
              </a:solidFill>
            </a:rPr>
            <a:t>5. И, хотя эмпиризм Бэкона был исторически и гносеологически ограничен, а сточки зрения последующего развития познания его можно по многим направлениям критиковать, но он в свое время сыграл положительную роль для дальнейшего развития естественнонаучного, экспериментального знания..</a:t>
          </a:r>
          <a:endParaRPr lang="ru-RU" b="0" dirty="0">
            <a:solidFill>
              <a:schemeClr val="tx1"/>
            </a:solidFill>
          </a:endParaRPr>
        </a:p>
      </dgm:t>
    </dgm:pt>
    <dgm:pt modelId="{C84C3A3B-7971-4607-AE1B-2CC5CDA609E1}" type="parTrans" cxnId="{6C1CA03C-8D77-4825-AE09-11C06B9D711D}">
      <dgm:prSet/>
      <dgm:spPr/>
      <dgm:t>
        <a:bodyPr/>
        <a:lstStyle/>
        <a:p>
          <a:endParaRPr lang="ru-RU"/>
        </a:p>
      </dgm:t>
    </dgm:pt>
    <dgm:pt modelId="{7D728116-C5EE-4FF7-809F-38381354245B}" type="sibTrans" cxnId="{6C1CA03C-8D77-4825-AE09-11C06B9D711D}">
      <dgm:prSet/>
      <dgm:spPr/>
      <dgm:t>
        <a:bodyPr/>
        <a:lstStyle/>
        <a:p>
          <a:endParaRPr lang="ru-RU"/>
        </a:p>
      </dgm:t>
    </dgm:pt>
    <dgm:pt modelId="{7A5DB6A2-5FA5-4DEE-B84F-FEA2F12710AF}" type="pres">
      <dgm:prSet presAssocID="{DA89B977-E90F-40CF-A142-27A5E661CF29}" presName="linear" presStyleCnt="0">
        <dgm:presLayoutVars>
          <dgm:animLvl val="lvl"/>
          <dgm:resizeHandles val="exact"/>
        </dgm:presLayoutVars>
      </dgm:prSet>
      <dgm:spPr/>
      <dgm:t>
        <a:bodyPr/>
        <a:lstStyle/>
        <a:p>
          <a:endParaRPr lang="ru-RU"/>
        </a:p>
      </dgm:t>
    </dgm:pt>
    <dgm:pt modelId="{64D03FBE-9485-4B37-8C3F-11D74BB03007}" type="pres">
      <dgm:prSet presAssocID="{24B92D3E-105E-4A62-AD31-73A590DC380F}" presName="parentText" presStyleLbl="node1" presStyleIdx="0" presStyleCnt="5" custLinFactY="-10727" custLinFactNeighborY="-100000">
        <dgm:presLayoutVars>
          <dgm:chMax val="0"/>
          <dgm:bulletEnabled val="1"/>
        </dgm:presLayoutVars>
      </dgm:prSet>
      <dgm:spPr/>
      <dgm:t>
        <a:bodyPr/>
        <a:lstStyle/>
        <a:p>
          <a:endParaRPr lang="ru-RU"/>
        </a:p>
      </dgm:t>
    </dgm:pt>
    <dgm:pt modelId="{7185D751-6B94-4B75-873A-BA617B260A4B}" type="pres">
      <dgm:prSet presAssocID="{D878123F-2034-4102-9BC1-9153375B3869}" presName="spacer" presStyleCnt="0"/>
      <dgm:spPr/>
    </dgm:pt>
    <dgm:pt modelId="{C8AD9D62-C772-486D-8D83-14836CB6B312}" type="pres">
      <dgm:prSet presAssocID="{AD3F35A3-54E5-4CC8-B5EB-3462F68E27FF}" presName="parentText" presStyleLbl="node1" presStyleIdx="1" presStyleCnt="5" custLinFactY="-8177" custLinFactNeighborX="-829" custLinFactNeighborY="-100000">
        <dgm:presLayoutVars>
          <dgm:chMax val="0"/>
          <dgm:bulletEnabled val="1"/>
        </dgm:presLayoutVars>
      </dgm:prSet>
      <dgm:spPr/>
      <dgm:t>
        <a:bodyPr/>
        <a:lstStyle/>
        <a:p>
          <a:endParaRPr lang="ru-RU"/>
        </a:p>
      </dgm:t>
    </dgm:pt>
    <dgm:pt modelId="{69C7E33D-439E-43BB-9F1C-0C1AE3697F55}" type="pres">
      <dgm:prSet presAssocID="{15AA66B4-FEB8-49CD-A8BF-F12AC7B6F179}" presName="spacer" presStyleCnt="0"/>
      <dgm:spPr/>
    </dgm:pt>
    <dgm:pt modelId="{848D390C-AE97-4A7D-8B90-0E8016CA0970}" type="pres">
      <dgm:prSet presAssocID="{4493C959-753F-47AA-80DB-EBE5ECD4F3E1}" presName="parentText" presStyleLbl="node1" presStyleIdx="2" presStyleCnt="5" custLinFactY="-5775" custLinFactNeighborY="-100000">
        <dgm:presLayoutVars>
          <dgm:chMax val="0"/>
          <dgm:bulletEnabled val="1"/>
        </dgm:presLayoutVars>
      </dgm:prSet>
      <dgm:spPr/>
      <dgm:t>
        <a:bodyPr/>
        <a:lstStyle/>
        <a:p>
          <a:endParaRPr lang="ru-RU"/>
        </a:p>
      </dgm:t>
    </dgm:pt>
    <dgm:pt modelId="{32CCFBD8-2708-4A0A-81DD-4622344EA49B}" type="pres">
      <dgm:prSet presAssocID="{D1628473-CFA0-4E38-9037-7B2EC7F9621A}" presName="spacer" presStyleCnt="0"/>
      <dgm:spPr/>
    </dgm:pt>
    <dgm:pt modelId="{982D2016-FDE4-43D0-ABDF-077984FB9C2B}" type="pres">
      <dgm:prSet presAssocID="{B8838E89-9B41-483A-9B9F-82CC018898FD}" presName="parentText" presStyleLbl="node1" presStyleIdx="3" presStyleCnt="5" custLinFactY="-3299" custLinFactNeighborY="-100000">
        <dgm:presLayoutVars>
          <dgm:chMax val="0"/>
          <dgm:bulletEnabled val="1"/>
        </dgm:presLayoutVars>
      </dgm:prSet>
      <dgm:spPr/>
      <dgm:t>
        <a:bodyPr/>
        <a:lstStyle/>
        <a:p>
          <a:endParaRPr lang="ru-RU"/>
        </a:p>
      </dgm:t>
    </dgm:pt>
    <dgm:pt modelId="{35F3DA86-44F3-4D07-96BB-AD85338F5D50}" type="pres">
      <dgm:prSet presAssocID="{9A192B72-847D-4746-845D-B0BF4E540957}" presName="spacer" presStyleCnt="0"/>
      <dgm:spPr/>
    </dgm:pt>
    <dgm:pt modelId="{6C835805-7A49-4454-8D8B-B27443F18B4B}" type="pres">
      <dgm:prSet presAssocID="{AEF6755F-FBAD-488F-9C76-DE4F0ECFF2D9}" presName="parentText" presStyleLbl="node1" presStyleIdx="4" presStyleCnt="5" custScaleY="126833" custLinFactY="4055" custLinFactNeighborY="100000">
        <dgm:presLayoutVars>
          <dgm:chMax val="0"/>
          <dgm:bulletEnabled val="1"/>
        </dgm:presLayoutVars>
      </dgm:prSet>
      <dgm:spPr/>
      <dgm:t>
        <a:bodyPr/>
        <a:lstStyle/>
        <a:p>
          <a:endParaRPr lang="ru-RU"/>
        </a:p>
      </dgm:t>
    </dgm:pt>
  </dgm:ptLst>
  <dgm:cxnLst>
    <dgm:cxn modelId="{079D233C-0395-42CD-8B94-FDAC18A0047D}" srcId="{DA89B977-E90F-40CF-A142-27A5E661CF29}" destId="{4493C959-753F-47AA-80DB-EBE5ECD4F3E1}" srcOrd="2" destOrd="0" parTransId="{A5C35677-7119-4810-B299-323818541799}" sibTransId="{D1628473-CFA0-4E38-9037-7B2EC7F9621A}"/>
    <dgm:cxn modelId="{2D172AC1-AD7C-4DBE-A270-B849A8309BF9}" srcId="{DA89B977-E90F-40CF-A142-27A5E661CF29}" destId="{AD3F35A3-54E5-4CC8-B5EB-3462F68E27FF}" srcOrd="1" destOrd="0" parTransId="{2907CC96-6A0C-4BFF-B498-2E36EBC3BE1B}" sibTransId="{15AA66B4-FEB8-49CD-A8BF-F12AC7B6F179}"/>
    <dgm:cxn modelId="{89922701-402F-4DB6-AB17-91FACD1C8202}" type="presOf" srcId="{AEF6755F-FBAD-488F-9C76-DE4F0ECFF2D9}" destId="{6C835805-7A49-4454-8D8B-B27443F18B4B}" srcOrd="0" destOrd="0" presId="urn:microsoft.com/office/officeart/2005/8/layout/vList2"/>
    <dgm:cxn modelId="{97B307B0-9D88-4191-8DF2-44C89E066872}" type="presOf" srcId="{24B92D3E-105E-4A62-AD31-73A590DC380F}" destId="{64D03FBE-9485-4B37-8C3F-11D74BB03007}" srcOrd="0" destOrd="0" presId="urn:microsoft.com/office/officeart/2005/8/layout/vList2"/>
    <dgm:cxn modelId="{8390D330-7C2A-453D-9EE7-C8175D3379B6}" type="presOf" srcId="{DA89B977-E90F-40CF-A142-27A5E661CF29}" destId="{7A5DB6A2-5FA5-4DEE-B84F-FEA2F12710AF}" srcOrd="0" destOrd="0" presId="urn:microsoft.com/office/officeart/2005/8/layout/vList2"/>
    <dgm:cxn modelId="{6C1CA03C-8D77-4825-AE09-11C06B9D711D}" srcId="{DA89B977-E90F-40CF-A142-27A5E661CF29}" destId="{AEF6755F-FBAD-488F-9C76-DE4F0ECFF2D9}" srcOrd="4" destOrd="0" parTransId="{C84C3A3B-7971-4607-AE1B-2CC5CDA609E1}" sibTransId="{7D728116-C5EE-4FF7-809F-38381354245B}"/>
    <dgm:cxn modelId="{E1E2036A-064C-44D2-ABDC-7E7AE73E4E6A}" type="presOf" srcId="{4493C959-753F-47AA-80DB-EBE5ECD4F3E1}" destId="{848D390C-AE97-4A7D-8B90-0E8016CA0970}" srcOrd="0" destOrd="0" presId="urn:microsoft.com/office/officeart/2005/8/layout/vList2"/>
    <dgm:cxn modelId="{71B3C88E-5159-4931-BE61-BE1799AF5CF4}" srcId="{DA89B977-E90F-40CF-A142-27A5E661CF29}" destId="{24B92D3E-105E-4A62-AD31-73A590DC380F}" srcOrd="0" destOrd="0" parTransId="{C90A5C47-E9A4-4F08-A2A5-3FC6E1B7A7AE}" sibTransId="{D878123F-2034-4102-9BC1-9153375B3869}"/>
    <dgm:cxn modelId="{D27A8517-3C95-4394-A740-9117DB14573C}" srcId="{DA89B977-E90F-40CF-A142-27A5E661CF29}" destId="{B8838E89-9B41-483A-9B9F-82CC018898FD}" srcOrd="3" destOrd="0" parTransId="{04B6ACCC-E8D2-49F5-809F-AC9796C4478A}" sibTransId="{9A192B72-847D-4746-845D-B0BF4E540957}"/>
    <dgm:cxn modelId="{6E5B1C2E-9A93-4681-A17D-246C5B901940}" type="presOf" srcId="{B8838E89-9B41-483A-9B9F-82CC018898FD}" destId="{982D2016-FDE4-43D0-ABDF-077984FB9C2B}" srcOrd="0" destOrd="0" presId="urn:microsoft.com/office/officeart/2005/8/layout/vList2"/>
    <dgm:cxn modelId="{344785AD-8205-48D5-A658-EB8FAC12DB9D}" type="presOf" srcId="{AD3F35A3-54E5-4CC8-B5EB-3462F68E27FF}" destId="{C8AD9D62-C772-486D-8D83-14836CB6B312}" srcOrd="0" destOrd="0" presId="urn:microsoft.com/office/officeart/2005/8/layout/vList2"/>
    <dgm:cxn modelId="{2570ED44-69F1-45D2-8ABB-781C238C8808}" type="presParOf" srcId="{7A5DB6A2-5FA5-4DEE-B84F-FEA2F12710AF}" destId="{64D03FBE-9485-4B37-8C3F-11D74BB03007}" srcOrd="0" destOrd="0" presId="urn:microsoft.com/office/officeart/2005/8/layout/vList2"/>
    <dgm:cxn modelId="{CD3A4352-2E90-432A-A616-2B9B7CD983BD}" type="presParOf" srcId="{7A5DB6A2-5FA5-4DEE-B84F-FEA2F12710AF}" destId="{7185D751-6B94-4B75-873A-BA617B260A4B}" srcOrd="1" destOrd="0" presId="urn:microsoft.com/office/officeart/2005/8/layout/vList2"/>
    <dgm:cxn modelId="{C248CC49-996B-45CA-9AD4-93CE1D74C382}" type="presParOf" srcId="{7A5DB6A2-5FA5-4DEE-B84F-FEA2F12710AF}" destId="{C8AD9D62-C772-486D-8D83-14836CB6B312}" srcOrd="2" destOrd="0" presId="urn:microsoft.com/office/officeart/2005/8/layout/vList2"/>
    <dgm:cxn modelId="{23C119E2-2EBF-4747-8624-F2885C88778E}" type="presParOf" srcId="{7A5DB6A2-5FA5-4DEE-B84F-FEA2F12710AF}" destId="{69C7E33D-439E-43BB-9F1C-0C1AE3697F55}" srcOrd="3" destOrd="0" presId="urn:microsoft.com/office/officeart/2005/8/layout/vList2"/>
    <dgm:cxn modelId="{23E875CA-D43F-4795-9680-B9077507A554}" type="presParOf" srcId="{7A5DB6A2-5FA5-4DEE-B84F-FEA2F12710AF}" destId="{848D390C-AE97-4A7D-8B90-0E8016CA0970}" srcOrd="4" destOrd="0" presId="urn:microsoft.com/office/officeart/2005/8/layout/vList2"/>
    <dgm:cxn modelId="{43908C19-2BC1-4E5A-BFAE-77AF926714A1}" type="presParOf" srcId="{7A5DB6A2-5FA5-4DEE-B84F-FEA2F12710AF}" destId="{32CCFBD8-2708-4A0A-81DD-4622344EA49B}" srcOrd="5" destOrd="0" presId="urn:microsoft.com/office/officeart/2005/8/layout/vList2"/>
    <dgm:cxn modelId="{341515D4-B61E-4DEF-BAA1-2E0632046295}" type="presParOf" srcId="{7A5DB6A2-5FA5-4DEE-B84F-FEA2F12710AF}" destId="{982D2016-FDE4-43D0-ABDF-077984FB9C2B}" srcOrd="6" destOrd="0" presId="urn:microsoft.com/office/officeart/2005/8/layout/vList2"/>
    <dgm:cxn modelId="{F0F4840F-E249-4041-95BE-D8B2497301F5}" type="presParOf" srcId="{7A5DB6A2-5FA5-4DEE-B84F-FEA2F12710AF}" destId="{35F3DA86-44F3-4D07-96BB-AD85338F5D50}" srcOrd="7" destOrd="0" presId="urn:microsoft.com/office/officeart/2005/8/layout/vList2"/>
    <dgm:cxn modelId="{024B5143-B003-4F86-B751-D88843714E09}" type="presParOf" srcId="{7A5DB6A2-5FA5-4DEE-B84F-FEA2F12710AF}" destId="{6C835805-7A49-4454-8D8B-B27443F18B4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3226E3-1062-4946-9BEE-D216FE569F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4BB2FC0A-C7FC-47A7-96E4-8FA72C9B0A51}">
      <dgm:prSet/>
      <dgm:spPr/>
      <dgm:t>
        <a:bodyPr/>
        <a:lstStyle/>
        <a:p>
          <a:pPr rtl="0"/>
          <a:r>
            <a:rPr lang="ru-RU" dirty="0" smtClean="0">
              <a:solidFill>
                <a:srgbClr val="002060"/>
              </a:solidFill>
            </a:rPr>
            <a:t>1. Не принимать никогда любую вещь за истинную, если ты ее не познал как истинную с очевидностью, избегать всякой поспешности и заинтересованности, не включать в свои суждения ничего, кроме того, что предстало как ясное и видимое перед моим духом, чтобы не было никакой возможности сомневаться в этом.</a:t>
          </a:r>
          <a:endParaRPr lang="ru-RU" dirty="0">
            <a:solidFill>
              <a:srgbClr val="002060"/>
            </a:solidFill>
          </a:endParaRPr>
        </a:p>
      </dgm:t>
    </dgm:pt>
    <dgm:pt modelId="{6145635B-939E-4EAC-A02F-D0675E94CA6F}" type="parTrans" cxnId="{70A1D9F8-4BF0-419C-A411-B3216A2235FC}">
      <dgm:prSet/>
      <dgm:spPr/>
      <dgm:t>
        <a:bodyPr/>
        <a:lstStyle/>
        <a:p>
          <a:endParaRPr lang="ru-RU"/>
        </a:p>
      </dgm:t>
    </dgm:pt>
    <dgm:pt modelId="{A031CAC4-E9CF-4B24-9F3A-14EDEC9F988F}" type="sibTrans" cxnId="{70A1D9F8-4BF0-419C-A411-B3216A2235FC}">
      <dgm:prSet/>
      <dgm:spPr/>
      <dgm:t>
        <a:bodyPr/>
        <a:lstStyle/>
        <a:p>
          <a:endParaRPr lang="ru-RU"/>
        </a:p>
      </dgm:t>
    </dgm:pt>
    <dgm:pt modelId="{61840FFD-169C-447F-8F19-154D77F70235}">
      <dgm:prSet/>
      <dgm:spPr/>
      <dgm:t>
        <a:bodyPr/>
        <a:lstStyle/>
        <a:p>
          <a:pPr rtl="0"/>
          <a:r>
            <a:rPr lang="ru-RU" dirty="0" smtClean="0">
              <a:solidFill>
                <a:srgbClr val="002060"/>
              </a:solidFill>
            </a:rPr>
            <a:t>2. Разделить каждый из вопросов, которые следует изучить, на столько частей, сколько необходимо, чтобы эти вопросы лучше разрешить.</a:t>
          </a:r>
          <a:endParaRPr lang="ru-RU" dirty="0">
            <a:solidFill>
              <a:srgbClr val="002060"/>
            </a:solidFill>
          </a:endParaRPr>
        </a:p>
      </dgm:t>
    </dgm:pt>
    <dgm:pt modelId="{95DC2BAE-B99E-46E6-A91D-6092D53599AE}" type="parTrans" cxnId="{9E706380-6B7C-4897-98CC-41A9FCAE0069}">
      <dgm:prSet/>
      <dgm:spPr/>
      <dgm:t>
        <a:bodyPr/>
        <a:lstStyle/>
        <a:p>
          <a:endParaRPr lang="ru-RU"/>
        </a:p>
      </dgm:t>
    </dgm:pt>
    <dgm:pt modelId="{A90BA69F-6343-4ECB-9719-EA6D75EB896A}" type="sibTrans" cxnId="{9E706380-6B7C-4897-98CC-41A9FCAE0069}">
      <dgm:prSet/>
      <dgm:spPr/>
      <dgm:t>
        <a:bodyPr/>
        <a:lstStyle/>
        <a:p>
          <a:endParaRPr lang="ru-RU"/>
        </a:p>
      </dgm:t>
    </dgm:pt>
    <dgm:pt modelId="{9987D2F6-0D00-4677-9791-FFF3EBE1730C}">
      <dgm:prSet/>
      <dgm:spPr/>
      <dgm:t>
        <a:bodyPr/>
        <a:lstStyle/>
        <a:p>
          <a:pPr rtl="0"/>
          <a:r>
            <a:rPr lang="ru-RU" dirty="0" smtClean="0">
              <a:solidFill>
                <a:srgbClr val="002060"/>
              </a:solidFill>
            </a:rPr>
            <a:t>3. Свои идеи располагать в надлежащей последовательности, начиная с предметов наипростейших и </a:t>
          </a:r>
          <a:r>
            <a:rPr lang="ru-RU" dirty="0" err="1" smtClean="0">
              <a:solidFill>
                <a:srgbClr val="002060"/>
              </a:solidFill>
            </a:rPr>
            <a:t>наилегче</a:t>
          </a:r>
          <a:r>
            <a:rPr lang="ru-RU" dirty="0" smtClean="0">
              <a:solidFill>
                <a:srgbClr val="002060"/>
              </a:solidFill>
            </a:rPr>
            <a:t> познаваемых, продвигаться медленно, как бы со ступени на ступень, к знанию наиболее сложных, предполагая порядок даже среди тех, которые естественно не следуют друг за другом.</a:t>
          </a:r>
          <a:endParaRPr lang="ru-RU" dirty="0">
            <a:solidFill>
              <a:srgbClr val="002060"/>
            </a:solidFill>
          </a:endParaRPr>
        </a:p>
      </dgm:t>
    </dgm:pt>
    <dgm:pt modelId="{1E7EBF85-F53E-4077-9ABC-69F20D15078C}" type="parTrans" cxnId="{C956D5E9-AC1D-4A74-9DD7-B41D6F749BDA}">
      <dgm:prSet/>
      <dgm:spPr/>
      <dgm:t>
        <a:bodyPr/>
        <a:lstStyle/>
        <a:p>
          <a:endParaRPr lang="ru-RU"/>
        </a:p>
      </dgm:t>
    </dgm:pt>
    <dgm:pt modelId="{06C955ED-23B0-4D1E-9117-52D96A8C2C12}" type="sibTrans" cxnId="{C956D5E9-AC1D-4A74-9DD7-B41D6F749BDA}">
      <dgm:prSet/>
      <dgm:spPr/>
      <dgm:t>
        <a:bodyPr/>
        <a:lstStyle/>
        <a:p>
          <a:endParaRPr lang="ru-RU"/>
        </a:p>
      </dgm:t>
    </dgm:pt>
    <dgm:pt modelId="{945C22FF-2C0B-4420-95CC-67FD89A0A9BF}">
      <dgm:prSet/>
      <dgm:spPr/>
      <dgm:t>
        <a:bodyPr/>
        <a:lstStyle/>
        <a:p>
          <a:pPr rtl="0"/>
          <a:r>
            <a:rPr lang="ru-RU" dirty="0" smtClean="0">
              <a:solidFill>
                <a:srgbClr val="002060"/>
              </a:solidFill>
            </a:rPr>
            <a:t>4. Совершать везде такие полные расчеты и такие полные обороты, чтобы быть уверенным в том, что ты ничего не обошел.  </a:t>
          </a:r>
          <a:endParaRPr lang="ru-RU" dirty="0">
            <a:solidFill>
              <a:srgbClr val="002060"/>
            </a:solidFill>
          </a:endParaRPr>
        </a:p>
      </dgm:t>
    </dgm:pt>
    <dgm:pt modelId="{DB98F8A5-947C-444E-99AE-9C637697D229}" type="parTrans" cxnId="{4FA5A477-891A-48CC-A403-F0B73D5BFE1A}">
      <dgm:prSet/>
      <dgm:spPr/>
      <dgm:t>
        <a:bodyPr/>
        <a:lstStyle/>
        <a:p>
          <a:endParaRPr lang="ru-RU"/>
        </a:p>
      </dgm:t>
    </dgm:pt>
    <dgm:pt modelId="{9CB0D618-1FDE-499B-88EA-E8071FABDE79}" type="sibTrans" cxnId="{4FA5A477-891A-48CC-A403-F0B73D5BFE1A}">
      <dgm:prSet/>
      <dgm:spPr/>
      <dgm:t>
        <a:bodyPr/>
        <a:lstStyle/>
        <a:p>
          <a:endParaRPr lang="ru-RU"/>
        </a:p>
      </dgm:t>
    </dgm:pt>
    <dgm:pt modelId="{70CA4DA4-5F42-4A1C-8EDA-9AE0057A4B49}" type="pres">
      <dgm:prSet presAssocID="{C03226E3-1062-4946-9BEE-D216FE569F68}" presName="linear" presStyleCnt="0">
        <dgm:presLayoutVars>
          <dgm:animLvl val="lvl"/>
          <dgm:resizeHandles val="exact"/>
        </dgm:presLayoutVars>
      </dgm:prSet>
      <dgm:spPr/>
      <dgm:t>
        <a:bodyPr/>
        <a:lstStyle/>
        <a:p>
          <a:endParaRPr lang="ru-RU"/>
        </a:p>
      </dgm:t>
    </dgm:pt>
    <dgm:pt modelId="{3C84800F-676A-4E72-A99D-67A39951554A}" type="pres">
      <dgm:prSet presAssocID="{4BB2FC0A-C7FC-47A7-96E4-8FA72C9B0A51}" presName="parentText" presStyleLbl="node1" presStyleIdx="0" presStyleCnt="4" custLinFactY="-20149" custLinFactNeighborX="1754" custLinFactNeighborY="-100000">
        <dgm:presLayoutVars>
          <dgm:chMax val="0"/>
          <dgm:bulletEnabled val="1"/>
        </dgm:presLayoutVars>
      </dgm:prSet>
      <dgm:spPr/>
      <dgm:t>
        <a:bodyPr/>
        <a:lstStyle/>
        <a:p>
          <a:endParaRPr lang="ru-RU"/>
        </a:p>
      </dgm:t>
    </dgm:pt>
    <dgm:pt modelId="{A9A5D8BD-03D7-4119-B437-44845AE1F251}" type="pres">
      <dgm:prSet presAssocID="{A031CAC4-E9CF-4B24-9F3A-14EDEC9F988F}" presName="spacer" presStyleCnt="0"/>
      <dgm:spPr/>
    </dgm:pt>
    <dgm:pt modelId="{900478DA-67DF-4057-A68D-7CB72322CBF6}" type="pres">
      <dgm:prSet presAssocID="{61840FFD-169C-447F-8F19-154D77F70235}" presName="parentText" presStyleLbl="node1" presStyleIdx="1" presStyleCnt="4" custLinFactY="-10494" custLinFactNeighborX="216" custLinFactNeighborY="-100000">
        <dgm:presLayoutVars>
          <dgm:chMax val="0"/>
          <dgm:bulletEnabled val="1"/>
        </dgm:presLayoutVars>
      </dgm:prSet>
      <dgm:spPr/>
      <dgm:t>
        <a:bodyPr/>
        <a:lstStyle/>
        <a:p>
          <a:endParaRPr lang="ru-RU"/>
        </a:p>
      </dgm:t>
    </dgm:pt>
    <dgm:pt modelId="{7DD6E15D-4280-4154-B35B-C6B3803033F3}" type="pres">
      <dgm:prSet presAssocID="{A90BA69F-6343-4ECB-9719-EA6D75EB896A}" presName="spacer" presStyleCnt="0"/>
      <dgm:spPr/>
    </dgm:pt>
    <dgm:pt modelId="{88C37B53-0357-4993-82D3-05E7E9F14D83}" type="pres">
      <dgm:prSet presAssocID="{9987D2F6-0D00-4677-9791-FFF3EBE1730C}" presName="parentText" presStyleLbl="node1" presStyleIdx="2" presStyleCnt="4" custLinFactY="-840" custLinFactNeighborX="216" custLinFactNeighborY="-100000">
        <dgm:presLayoutVars>
          <dgm:chMax val="0"/>
          <dgm:bulletEnabled val="1"/>
        </dgm:presLayoutVars>
      </dgm:prSet>
      <dgm:spPr/>
      <dgm:t>
        <a:bodyPr/>
        <a:lstStyle/>
        <a:p>
          <a:endParaRPr lang="ru-RU"/>
        </a:p>
      </dgm:t>
    </dgm:pt>
    <dgm:pt modelId="{FBC6DD7F-83E8-4B44-BCA2-2E3AA88C8AAF}" type="pres">
      <dgm:prSet presAssocID="{06C955ED-23B0-4D1E-9117-52D96A8C2C12}" presName="spacer" presStyleCnt="0"/>
      <dgm:spPr/>
    </dgm:pt>
    <dgm:pt modelId="{88D4AA1B-C1F7-4666-9A52-0D6946BBA20A}" type="pres">
      <dgm:prSet presAssocID="{945C22FF-2C0B-4420-95CC-67FD89A0A9BF}" presName="parentText" presStyleLbl="node1" presStyleIdx="3" presStyleCnt="4" custLinFactY="6176" custLinFactNeighborX="216" custLinFactNeighborY="100000">
        <dgm:presLayoutVars>
          <dgm:chMax val="0"/>
          <dgm:bulletEnabled val="1"/>
        </dgm:presLayoutVars>
      </dgm:prSet>
      <dgm:spPr/>
      <dgm:t>
        <a:bodyPr/>
        <a:lstStyle/>
        <a:p>
          <a:endParaRPr lang="ru-RU"/>
        </a:p>
      </dgm:t>
    </dgm:pt>
  </dgm:ptLst>
  <dgm:cxnLst>
    <dgm:cxn modelId="{C956D5E9-AC1D-4A74-9DD7-B41D6F749BDA}" srcId="{C03226E3-1062-4946-9BEE-D216FE569F68}" destId="{9987D2F6-0D00-4677-9791-FFF3EBE1730C}" srcOrd="2" destOrd="0" parTransId="{1E7EBF85-F53E-4077-9ABC-69F20D15078C}" sibTransId="{06C955ED-23B0-4D1E-9117-52D96A8C2C12}"/>
    <dgm:cxn modelId="{70A1D9F8-4BF0-419C-A411-B3216A2235FC}" srcId="{C03226E3-1062-4946-9BEE-D216FE569F68}" destId="{4BB2FC0A-C7FC-47A7-96E4-8FA72C9B0A51}" srcOrd="0" destOrd="0" parTransId="{6145635B-939E-4EAC-A02F-D0675E94CA6F}" sibTransId="{A031CAC4-E9CF-4B24-9F3A-14EDEC9F988F}"/>
    <dgm:cxn modelId="{026088F8-FB69-4DD6-96F7-41694AF51A97}" type="presOf" srcId="{9987D2F6-0D00-4677-9791-FFF3EBE1730C}" destId="{88C37B53-0357-4993-82D3-05E7E9F14D83}" srcOrd="0" destOrd="0" presId="urn:microsoft.com/office/officeart/2005/8/layout/vList2"/>
    <dgm:cxn modelId="{76913213-C591-48C4-83E4-7B4F6EFDA0C0}" type="presOf" srcId="{61840FFD-169C-447F-8F19-154D77F70235}" destId="{900478DA-67DF-4057-A68D-7CB72322CBF6}" srcOrd="0" destOrd="0" presId="urn:microsoft.com/office/officeart/2005/8/layout/vList2"/>
    <dgm:cxn modelId="{B67EEAFD-453D-47F0-9E91-60E6F48BC21C}" type="presOf" srcId="{C03226E3-1062-4946-9BEE-D216FE569F68}" destId="{70CA4DA4-5F42-4A1C-8EDA-9AE0057A4B49}" srcOrd="0" destOrd="0" presId="urn:microsoft.com/office/officeart/2005/8/layout/vList2"/>
    <dgm:cxn modelId="{4FA5A477-891A-48CC-A403-F0B73D5BFE1A}" srcId="{C03226E3-1062-4946-9BEE-D216FE569F68}" destId="{945C22FF-2C0B-4420-95CC-67FD89A0A9BF}" srcOrd="3" destOrd="0" parTransId="{DB98F8A5-947C-444E-99AE-9C637697D229}" sibTransId="{9CB0D618-1FDE-499B-88EA-E8071FABDE79}"/>
    <dgm:cxn modelId="{48AE6322-0C9F-488C-8361-81F949899123}" type="presOf" srcId="{4BB2FC0A-C7FC-47A7-96E4-8FA72C9B0A51}" destId="{3C84800F-676A-4E72-A99D-67A39951554A}" srcOrd="0" destOrd="0" presId="urn:microsoft.com/office/officeart/2005/8/layout/vList2"/>
    <dgm:cxn modelId="{9E706380-6B7C-4897-98CC-41A9FCAE0069}" srcId="{C03226E3-1062-4946-9BEE-D216FE569F68}" destId="{61840FFD-169C-447F-8F19-154D77F70235}" srcOrd="1" destOrd="0" parTransId="{95DC2BAE-B99E-46E6-A91D-6092D53599AE}" sibTransId="{A90BA69F-6343-4ECB-9719-EA6D75EB896A}"/>
    <dgm:cxn modelId="{EE2EDC91-8564-4F13-8D69-95325BE1A152}" type="presOf" srcId="{945C22FF-2C0B-4420-95CC-67FD89A0A9BF}" destId="{88D4AA1B-C1F7-4666-9A52-0D6946BBA20A}" srcOrd="0" destOrd="0" presId="urn:microsoft.com/office/officeart/2005/8/layout/vList2"/>
    <dgm:cxn modelId="{F068A23D-AB33-45B8-93A4-06AA3988E123}" type="presParOf" srcId="{70CA4DA4-5F42-4A1C-8EDA-9AE0057A4B49}" destId="{3C84800F-676A-4E72-A99D-67A39951554A}" srcOrd="0" destOrd="0" presId="urn:microsoft.com/office/officeart/2005/8/layout/vList2"/>
    <dgm:cxn modelId="{C9290962-91BD-4C41-9690-BF47B6071B0E}" type="presParOf" srcId="{70CA4DA4-5F42-4A1C-8EDA-9AE0057A4B49}" destId="{A9A5D8BD-03D7-4119-B437-44845AE1F251}" srcOrd="1" destOrd="0" presId="urn:microsoft.com/office/officeart/2005/8/layout/vList2"/>
    <dgm:cxn modelId="{DF655DED-7597-4F70-8C44-FDB4E3216058}" type="presParOf" srcId="{70CA4DA4-5F42-4A1C-8EDA-9AE0057A4B49}" destId="{900478DA-67DF-4057-A68D-7CB72322CBF6}" srcOrd="2" destOrd="0" presId="urn:microsoft.com/office/officeart/2005/8/layout/vList2"/>
    <dgm:cxn modelId="{D430EC6A-FC2D-4CBD-A202-19B416238F92}" type="presParOf" srcId="{70CA4DA4-5F42-4A1C-8EDA-9AE0057A4B49}" destId="{7DD6E15D-4280-4154-B35B-C6B3803033F3}" srcOrd="3" destOrd="0" presId="urn:microsoft.com/office/officeart/2005/8/layout/vList2"/>
    <dgm:cxn modelId="{154F477A-2E0C-4C13-A7B4-F5A44D3B93BD}" type="presParOf" srcId="{70CA4DA4-5F42-4A1C-8EDA-9AE0057A4B49}" destId="{88C37B53-0357-4993-82D3-05E7E9F14D83}" srcOrd="4" destOrd="0" presId="urn:microsoft.com/office/officeart/2005/8/layout/vList2"/>
    <dgm:cxn modelId="{0EF81960-F710-444E-8317-5FF09D600065}" type="presParOf" srcId="{70CA4DA4-5F42-4A1C-8EDA-9AE0057A4B49}" destId="{FBC6DD7F-83E8-4B44-BCA2-2E3AA88C8AAF}" srcOrd="5" destOrd="0" presId="urn:microsoft.com/office/officeart/2005/8/layout/vList2"/>
    <dgm:cxn modelId="{2B8F0957-9E24-4BD9-B5CC-F2EE1BA72FC9}" type="presParOf" srcId="{70CA4DA4-5F42-4A1C-8EDA-9AE0057A4B49}" destId="{88D4AA1B-C1F7-4666-9A52-0D6946BBA20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300ED8-CBDC-489F-940B-2AA84B3D5D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642A97B-16FD-4A3F-872E-58C73B3D18DA}">
      <dgm:prSet custT="1"/>
      <dgm:spPr/>
      <dgm: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solidFill>
                <a:srgbClr val="002060"/>
              </a:solidFill>
            </a:rPr>
            <a:t>- </a:t>
          </a:r>
          <a:r>
            <a:rPr lang="ru-RU" sz="1600" dirty="0" smtClean="0">
              <a:solidFill>
                <a:srgbClr val="C00000"/>
              </a:solidFill>
            </a:rPr>
            <a:t>первое из правил </a:t>
          </a:r>
          <a:r>
            <a:rPr lang="ru-RU" sz="1600" dirty="0" smtClean="0">
              <a:solidFill>
                <a:srgbClr val="002060"/>
              </a:solidFill>
            </a:rPr>
            <a:t>является концентрированным выражением  его методологического скепсиса и имеет ярко выраженный гносеологический характер и опирается на условия «достоверности» и «очевидности» познания. </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solidFill>
                <a:srgbClr val="002060"/>
              </a:solidFill>
            </a:rPr>
            <a:t>      Если условия первого правила не удовлетворяются, остальные правила не могут гарантировать разуму, что он придет к истинному познанию.</a:t>
          </a:r>
        </a:p>
        <a:p>
          <a:pPr algn="l" defTabSz="800100" rtl="0">
            <a:lnSpc>
              <a:spcPct val="90000"/>
            </a:lnSpc>
            <a:spcBef>
              <a:spcPct val="0"/>
            </a:spcBef>
            <a:spcAft>
              <a:spcPct val="35000"/>
            </a:spcAft>
          </a:pPr>
          <a:endParaRPr lang="ru-RU" sz="1500" dirty="0"/>
        </a:p>
      </dgm:t>
    </dgm:pt>
    <dgm:pt modelId="{2E158216-2407-49E1-B19F-DD8F5FF2E613}" type="parTrans" cxnId="{2E6DEDED-485F-4D32-B8E8-7D97771E7BF0}">
      <dgm:prSet/>
      <dgm:spPr/>
      <dgm:t>
        <a:bodyPr/>
        <a:lstStyle/>
        <a:p>
          <a:endParaRPr lang="ru-RU"/>
        </a:p>
      </dgm:t>
    </dgm:pt>
    <dgm:pt modelId="{638390E1-054E-4274-B704-DED102D5981C}" type="sibTrans" cxnId="{2E6DEDED-485F-4D32-B8E8-7D97771E7BF0}">
      <dgm:prSet/>
      <dgm:spPr/>
      <dgm:t>
        <a:bodyPr/>
        <a:lstStyle/>
        <a:p>
          <a:endParaRPr lang="ru-RU"/>
        </a:p>
      </dgm:t>
    </dgm:pt>
    <dgm:pt modelId="{472247AE-F554-429A-AC97-43163D1F5A4C}">
      <dgm:prSet custT="1"/>
      <dgm:spPr/>
      <dgm:t>
        <a:bodyPr/>
        <a:lstStyle/>
        <a:p>
          <a:pPr algn="just" rtl="0"/>
          <a:r>
            <a:rPr lang="ru-RU" sz="1600" dirty="0" smtClean="0">
              <a:solidFill>
                <a:srgbClr val="002060"/>
              </a:solidFill>
            </a:rPr>
            <a:t>- </a:t>
          </a:r>
          <a:r>
            <a:rPr lang="ru-RU" sz="1600" dirty="0" smtClean="0">
              <a:solidFill>
                <a:srgbClr val="C00000"/>
              </a:solidFill>
            </a:rPr>
            <a:t>второе правило </a:t>
          </a:r>
          <a:r>
            <a:rPr lang="ru-RU" sz="1600" dirty="0" smtClean="0">
              <a:solidFill>
                <a:srgbClr val="002060"/>
              </a:solidFill>
            </a:rPr>
            <a:t>является выражением требования </a:t>
          </a:r>
          <a:r>
            <a:rPr lang="ru-RU" sz="1600" dirty="0" err="1" smtClean="0">
              <a:solidFill>
                <a:srgbClr val="002060"/>
              </a:solidFill>
            </a:rPr>
            <a:t>аналитичности</a:t>
          </a:r>
          <a:r>
            <a:rPr lang="ru-RU" sz="1600" dirty="0" smtClean="0">
              <a:solidFill>
                <a:srgbClr val="002060"/>
              </a:solidFill>
            </a:rPr>
            <a:t>. </a:t>
          </a:r>
        </a:p>
        <a:p>
          <a:pPr algn="just" rtl="0"/>
          <a:r>
            <a:rPr lang="ru-RU" sz="1600" dirty="0" smtClean="0">
              <a:solidFill>
                <a:srgbClr val="002060"/>
              </a:solidFill>
            </a:rPr>
            <a:t>       При этом оно, также как и другие два, имеет в меньшей или большей степени методический характер</a:t>
          </a:r>
          <a:r>
            <a:rPr lang="ru-RU" sz="500" dirty="0" smtClean="0">
              <a:solidFill>
                <a:srgbClr val="002060"/>
              </a:solidFill>
            </a:rPr>
            <a:t>.</a:t>
          </a:r>
          <a:endParaRPr lang="ru-RU" sz="500" dirty="0">
            <a:solidFill>
              <a:srgbClr val="002060"/>
            </a:solidFill>
          </a:endParaRPr>
        </a:p>
      </dgm:t>
    </dgm:pt>
    <dgm:pt modelId="{DC93A0C0-5338-4AB6-B617-674FC78A3765}" type="parTrans" cxnId="{F9C91B77-40A4-4890-B9E4-84A3C7FBC403}">
      <dgm:prSet/>
      <dgm:spPr/>
      <dgm:t>
        <a:bodyPr/>
        <a:lstStyle/>
        <a:p>
          <a:endParaRPr lang="ru-RU"/>
        </a:p>
      </dgm:t>
    </dgm:pt>
    <dgm:pt modelId="{B473E5A6-2989-4179-9DE0-CDC8C14786BB}" type="sibTrans" cxnId="{F9C91B77-40A4-4890-B9E4-84A3C7FBC403}">
      <dgm:prSet/>
      <dgm:spPr/>
      <dgm:t>
        <a:bodyPr/>
        <a:lstStyle/>
        <a:p>
          <a:endParaRPr lang="ru-RU"/>
        </a:p>
      </dgm:t>
    </dgm:pt>
    <dgm:pt modelId="{37725970-5D79-4FE9-AA05-FD6DDF227C54}">
      <dgm:prSet custT="1"/>
      <dgm:spPr/>
      <dgm:t>
        <a:bodyPr/>
        <a:lstStyle/>
        <a:p>
          <a:pPr algn="just" rtl="0"/>
          <a:r>
            <a:rPr lang="ru-RU" sz="1600" dirty="0" smtClean="0">
              <a:solidFill>
                <a:srgbClr val="002060"/>
              </a:solidFill>
            </a:rPr>
            <a:t>- </a:t>
          </a:r>
          <a:r>
            <a:rPr lang="ru-RU" sz="1600" dirty="0" smtClean="0">
              <a:solidFill>
                <a:srgbClr val="C00000"/>
              </a:solidFill>
            </a:rPr>
            <a:t>третье правило </a:t>
          </a:r>
          <a:r>
            <a:rPr lang="ru-RU" sz="1600" dirty="0" smtClean="0">
              <a:solidFill>
                <a:srgbClr val="002060"/>
              </a:solidFill>
            </a:rPr>
            <a:t>относится собственно к выводам из мыслей. </a:t>
          </a:r>
        </a:p>
        <a:p>
          <a:pPr algn="just" rtl="0"/>
          <a:r>
            <a:rPr lang="ru-RU" sz="1600" dirty="0" smtClean="0">
              <a:solidFill>
                <a:srgbClr val="002060"/>
              </a:solidFill>
            </a:rPr>
            <a:t>       Условия, которые оно содержит, становятся в ходе развития новой философии и науки неотделимой и эффективной составной частью основных методологических принципов.</a:t>
          </a:r>
          <a:endParaRPr lang="ru-RU" sz="1600" dirty="0">
            <a:solidFill>
              <a:srgbClr val="002060"/>
            </a:solidFill>
          </a:endParaRPr>
        </a:p>
      </dgm:t>
    </dgm:pt>
    <dgm:pt modelId="{C9B62680-F4A6-4A84-9185-4D2C1AA1E779}" type="parTrans" cxnId="{AC13F8FD-F609-4D42-96DB-423B08EB3E3A}">
      <dgm:prSet/>
      <dgm:spPr/>
      <dgm:t>
        <a:bodyPr/>
        <a:lstStyle/>
        <a:p>
          <a:endParaRPr lang="ru-RU"/>
        </a:p>
      </dgm:t>
    </dgm:pt>
    <dgm:pt modelId="{1691C0E0-A98C-4EDB-91F5-2A0E95EE06D5}" type="sibTrans" cxnId="{AC13F8FD-F609-4D42-96DB-423B08EB3E3A}">
      <dgm:prSet/>
      <dgm:spPr/>
      <dgm:t>
        <a:bodyPr/>
        <a:lstStyle/>
        <a:p>
          <a:endParaRPr lang="ru-RU"/>
        </a:p>
      </dgm:t>
    </dgm:pt>
    <dgm:pt modelId="{281E91B0-B8A7-4556-BAEA-EA055A74B2EA}">
      <dgm:prSet custT="1"/>
      <dgm:spPr/>
      <dgm:t>
        <a:bodyPr/>
        <a:lstStyle/>
        <a:p>
          <a:pPr algn="just" rtl="0"/>
          <a:r>
            <a:rPr lang="ru-RU" sz="1600" dirty="0" smtClean="0">
              <a:solidFill>
                <a:srgbClr val="002060"/>
              </a:solidFill>
            </a:rPr>
            <a:t>- </a:t>
          </a:r>
          <a:r>
            <a:rPr lang="ru-RU" sz="1600" dirty="0" smtClean="0">
              <a:solidFill>
                <a:srgbClr val="C00000"/>
              </a:solidFill>
            </a:rPr>
            <a:t>четвертое правило </a:t>
          </a:r>
          <a:r>
            <a:rPr lang="ru-RU" sz="1600" dirty="0" smtClean="0">
              <a:solidFill>
                <a:srgbClr val="002060"/>
              </a:solidFill>
            </a:rPr>
            <a:t>подчеркивает необходимость определенной систематизации как познанного так и познаваемого.</a:t>
          </a:r>
          <a:endParaRPr lang="ru-RU" sz="1600" dirty="0">
            <a:solidFill>
              <a:srgbClr val="002060"/>
            </a:solidFill>
          </a:endParaRPr>
        </a:p>
      </dgm:t>
    </dgm:pt>
    <dgm:pt modelId="{BDE4106B-BF09-4E91-B3F6-92BC47411379}" type="parTrans" cxnId="{C3CA706B-6EA6-4B60-AB30-F95438DEF94A}">
      <dgm:prSet/>
      <dgm:spPr/>
      <dgm:t>
        <a:bodyPr/>
        <a:lstStyle/>
        <a:p>
          <a:endParaRPr lang="ru-RU"/>
        </a:p>
      </dgm:t>
    </dgm:pt>
    <dgm:pt modelId="{303BCAB8-572B-4BB0-91F6-CA3028472E3B}" type="sibTrans" cxnId="{C3CA706B-6EA6-4B60-AB30-F95438DEF94A}">
      <dgm:prSet/>
      <dgm:spPr/>
      <dgm:t>
        <a:bodyPr/>
        <a:lstStyle/>
        <a:p>
          <a:endParaRPr lang="ru-RU"/>
        </a:p>
      </dgm:t>
    </dgm:pt>
    <dgm:pt modelId="{6F6D340A-D631-4F01-85DB-6AF3B9645DED}" type="pres">
      <dgm:prSet presAssocID="{FF300ED8-CBDC-489F-940B-2AA84B3D5D3F}" presName="linear" presStyleCnt="0">
        <dgm:presLayoutVars>
          <dgm:animLvl val="lvl"/>
          <dgm:resizeHandles val="exact"/>
        </dgm:presLayoutVars>
      </dgm:prSet>
      <dgm:spPr/>
      <dgm:t>
        <a:bodyPr/>
        <a:lstStyle/>
        <a:p>
          <a:endParaRPr lang="ru-RU"/>
        </a:p>
      </dgm:t>
    </dgm:pt>
    <dgm:pt modelId="{FA582135-7A0F-471A-A9F6-05BBCF1A14D2}" type="pres">
      <dgm:prSet presAssocID="{0642A97B-16FD-4A3F-872E-58C73B3D18DA}" presName="parentText" presStyleLbl="node1" presStyleIdx="0" presStyleCnt="4" custScaleY="125197" custLinFactY="-29919" custLinFactNeighborX="-613" custLinFactNeighborY="-100000">
        <dgm:presLayoutVars>
          <dgm:chMax val="0"/>
          <dgm:bulletEnabled val="1"/>
        </dgm:presLayoutVars>
      </dgm:prSet>
      <dgm:spPr/>
      <dgm:t>
        <a:bodyPr/>
        <a:lstStyle/>
        <a:p>
          <a:endParaRPr lang="ru-RU"/>
        </a:p>
      </dgm:t>
    </dgm:pt>
    <dgm:pt modelId="{A2CAC420-050D-442B-8A5E-91EE78A20C75}" type="pres">
      <dgm:prSet presAssocID="{638390E1-054E-4274-B704-DED102D5981C}" presName="spacer" presStyleCnt="0"/>
      <dgm:spPr/>
    </dgm:pt>
    <dgm:pt modelId="{974F2760-938E-401F-B1AC-2BFF573341A2}" type="pres">
      <dgm:prSet presAssocID="{472247AE-F554-429A-AC97-43163D1F5A4C}" presName="parentText" presStyleLbl="node1" presStyleIdx="1" presStyleCnt="4" custScaleY="81182">
        <dgm:presLayoutVars>
          <dgm:chMax val="0"/>
          <dgm:bulletEnabled val="1"/>
        </dgm:presLayoutVars>
      </dgm:prSet>
      <dgm:spPr/>
      <dgm:t>
        <a:bodyPr/>
        <a:lstStyle/>
        <a:p>
          <a:endParaRPr lang="ru-RU"/>
        </a:p>
      </dgm:t>
    </dgm:pt>
    <dgm:pt modelId="{6E23A88A-2AC5-4C7E-B5AD-794741CC5F91}" type="pres">
      <dgm:prSet presAssocID="{B473E5A6-2989-4179-9DE0-CDC8C14786BB}" presName="spacer" presStyleCnt="0"/>
      <dgm:spPr/>
    </dgm:pt>
    <dgm:pt modelId="{F6F45228-1B13-42A6-8B29-960769A5FDC0}" type="pres">
      <dgm:prSet presAssocID="{37725970-5D79-4FE9-AA05-FD6DDF227C54}" presName="parentText" presStyleLbl="node1" presStyleIdx="2" presStyleCnt="4" custScaleY="74404">
        <dgm:presLayoutVars>
          <dgm:chMax val="0"/>
          <dgm:bulletEnabled val="1"/>
        </dgm:presLayoutVars>
      </dgm:prSet>
      <dgm:spPr/>
      <dgm:t>
        <a:bodyPr/>
        <a:lstStyle/>
        <a:p>
          <a:endParaRPr lang="ru-RU"/>
        </a:p>
      </dgm:t>
    </dgm:pt>
    <dgm:pt modelId="{EAF1B4A6-505E-4821-8544-C8165612903D}" type="pres">
      <dgm:prSet presAssocID="{1691C0E0-A98C-4EDB-91F5-2A0E95EE06D5}" presName="spacer" presStyleCnt="0"/>
      <dgm:spPr/>
    </dgm:pt>
    <dgm:pt modelId="{F5317C2E-CE75-4D90-8752-EE0991222528}" type="pres">
      <dgm:prSet presAssocID="{281E91B0-B8A7-4556-BAEA-EA055A74B2EA}" presName="parentText" presStyleLbl="node1" presStyleIdx="3" presStyleCnt="4" custScaleY="70791" custLinFactNeighborX="-822" custLinFactNeighborY="5821">
        <dgm:presLayoutVars>
          <dgm:chMax val="0"/>
          <dgm:bulletEnabled val="1"/>
        </dgm:presLayoutVars>
      </dgm:prSet>
      <dgm:spPr/>
      <dgm:t>
        <a:bodyPr/>
        <a:lstStyle/>
        <a:p>
          <a:endParaRPr lang="ru-RU"/>
        </a:p>
      </dgm:t>
    </dgm:pt>
  </dgm:ptLst>
  <dgm:cxnLst>
    <dgm:cxn modelId="{8C0077F0-9EDD-41BF-A036-0226B9012652}" type="presOf" srcId="{FF300ED8-CBDC-489F-940B-2AA84B3D5D3F}" destId="{6F6D340A-D631-4F01-85DB-6AF3B9645DED}" srcOrd="0" destOrd="0" presId="urn:microsoft.com/office/officeart/2005/8/layout/vList2"/>
    <dgm:cxn modelId="{2E6DEDED-485F-4D32-B8E8-7D97771E7BF0}" srcId="{FF300ED8-CBDC-489F-940B-2AA84B3D5D3F}" destId="{0642A97B-16FD-4A3F-872E-58C73B3D18DA}" srcOrd="0" destOrd="0" parTransId="{2E158216-2407-49E1-B19F-DD8F5FF2E613}" sibTransId="{638390E1-054E-4274-B704-DED102D5981C}"/>
    <dgm:cxn modelId="{AC13F8FD-F609-4D42-96DB-423B08EB3E3A}" srcId="{FF300ED8-CBDC-489F-940B-2AA84B3D5D3F}" destId="{37725970-5D79-4FE9-AA05-FD6DDF227C54}" srcOrd="2" destOrd="0" parTransId="{C9B62680-F4A6-4A84-9185-4D2C1AA1E779}" sibTransId="{1691C0E0-A98C-4EDB-91F5-2A0E95EE06D5}"/>
    <dgm:cxn modelId="{8E37D368-4637-477A-98D4-50AAA4BB9C32}" type="presOf" srcId="{472247AE-F554-429A-AC97-43163D1F5A4C}" destId="{974F2760-938E-401F-B1AC-2BFF573341A2}" srcOrd="0" destOrd="0" presId="urn:microsoft.com/office/officeart/2005/8/layout/vList2"/>
    <dgm:cxn modelId="{69DA906F-BC65-4277-B36E-D839344A508F}" type="presOf" srcId="{0642A97B-16FD-4A3F-872E-58C73B3D18DA}" destId="{FA582135-7A0F-471A-A9F6-05BBCF1A14D2}" srcOrd="0" destOrd="0" presId="urn:microsoft.com/office/officeart/2005/8/layout/vList2"/>
    <dgm:cxn modelId="{C3CA706B-6EA6-4B60-AB30-F95438DEF94A}" srcId="{FF300ED8-CBDC-489F-940B-2AA84B3D5D3F}" destId="{281E91B0-B8A7-4556-BAEA-EA055A74B2EA}" srcOrd="3" destOrd="0" parTransId="{BDE4106B-BF09-4E91-B3F6-92BC47411379}" sibTransId="{303BCAB8-572B-4BB0-91F6-CA3028472E3B}"/>
    <dgm:cxn modelId="{CAF77B08-B68A-4BBE-ACD3-8BF22F8E90E4}" type="presOf" srcId="{37725970-5D79-4FE9-AA05-FD6DDF227C54}" destId="{F6F45228-1B13-42A6-8B29-960769A5FDC0}" srcOrd="0" destOrd="0" presId="urn:microsoft.com/office/officeart/2005/8/layout/vList2"/>
    <dgm:cxn modelId="{F9C91B77-40A4-4890-B9E4-84A3C7FBC403}" srcId="{FF300ED8-CBDC-489F-940B-2AA84B3D5D3F}" destId="{472247AE-F554-429A-AC97-43163D1F5A4C}" srcOrd="1" destOrd="0" parTransId="{DC93A0C0-5338-4AB6-B617-674FC78A3765}" sibTransId="{B473E5A6-2989-4179-9DE0-CDC8C14786BB}"/>
    <dgm:cxn modelId="{D55ADAE7-1A21-4156-8F18-1D392CA45530}" type="presOf" srcId="{281E91B0-B8A7-4556-BAEA-EA055A74B2EA}" destId="{F5317C2E-CE75-4D90-8752-EE0991222528}" srcOrd="0" destOrd="0" presId="urn:microsoft.com/office/officeart/2005/8/layout/vList2"/>
    <dgm:cxn modelId="{4B57F035-175B-4A17-92E6-534115BEC812}" type="presParOf" srcId="{6F6D340A-D631-4F01-85DB-6AF3B9645DED}" destId="{FA582135-7A0F-471A-A9F6-05BBCF1A14D2}" srcOrd="0" destOrd="0" presId="urn:microsoft.com/office/officeart/2005/8/layout/vList2"/>
    <dgm:cxn modelId="{0C0A42DC-4827-4F3F-9DA2-25A1D5EA90F6}" type="presParOf" srcId="{6F6D340A-D631-4F01-85DB-6AF3B9645DED}" destId="{A2CAC420-050D-442B-8A5E-91EE78A20C75}" srcOrd="1" destOrd="0" presId="urn:microsoft.com/office/officeart/2005/8/layout/vList2"/>
    <dgm:cxn modelId="{83E528BC-BE64-47B6-AAE2-60C1812F7AAA}" type="presParOf" srcId="{6F6D340A-D631-4F01-85DB-6AF3B9645DED}" destId="{974F2760-938E-401F-B1AC-2BFF573341A2}" srcOrd="2" destOrd="0" presId="urn:microsoft.com/office/officeart/2005/8/layout/vList2"/>
    <dgm:cxn modelId="{885786C1-727A-4845-9915-95066840019C}" type="presParOf" srcId="{6F6D340A-D631-4F01-85DB-6AF3B9645DED}" destId="{6E23A88A-2AC5-4C7E-B5AD-794741CC5F91}" srcOrd="3" destOrd="0" presId="urn:microsoft.com/office/officeart/2005/8/layout/vList2"/>
    <dgm:cxn modelId="{1F37AE6A-0FD0-47B5-B49C-5B04819E135C}" type="presParOf" srcId="{6F6D340A-D631-4F01-85DB-6AF3B9645DED}" destId="{F6F45228-1B13-42A6-8B29-960769A5FDC0}" srcOrd="4" destOrd="0" presId="urn:microsoft.com/office/officeart/2005/8/layout/vList2"/>
    <dgm:cxn modelId="{425930CC-6B51-4606-B181-0A760AA710CA}" type="presParOf" srcId="{6F6D340A-D631-4F01-85DB-6AF3B9645DED}" destId="{EAF1B4A6-505E-4821-8544-C8165612903D}" srcOrd="5" destOrd="0" presId="urn:microsoft.com/office/officeart/2005/8/layout/vList2"/>
    <dgm:cxn modelId="{4E2517BD-94A1-4AF3-A469-1AD40C6855F6}" type="presParOf" srcId="{6F6D340A-D631-4F01-85DB-6AF3B9645DED}" destId="{F5317C2E-CE75-4D90-8752-EE099122252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B522FB-CC4C-4EC8-A4F0-D218133AF2D4}" type="doc">
      <dgm:prSet loTypeId="urn:microsoft.com/office/officeart/2005/8/layout/radial1" loCatId="relationship" qsTypeId="urn:microsoft.com/office/officeart/2005/8/quickstyle/simple1" qsCatId="simple" csTypeId="urn:microsoft.com/office/officeart/2005/8/colors/accent1_2" csCatId="accent1"/>
      <dgm:spPr/>
    </dgm:pt>
    <dgm:pt modelId="{D8708EE3-18D2-498F-BB13-55D290EE8D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66"/>
              </a:solidFill>
              <a:effectLst/>
              <a:latin typeface="Arial" charset="0"/>
              <a:cs typeface="Arial" charset="0"/>
            </a:rPr>
            <a:t>наука</a:t>
          </a:r>
        </a:p>
      </dgm:t>
    </dgm:pt>
    <dgm:pt modelId="{46C5F493-D3B3-4A64-A6B4-73171882886E}" type="parTrans" cxnId="{C92ABFD0-D523-4082-8B67-4E46324E5B09}">
      <dgm:prSet/>
      <dgm:spPr/>
      <dgm:t>
        <a:bodyPr/>
        <a:lstStyle/>
        <a:p>
          <a:endParaRPr lang="ru-RU"/>
        </a:p>
      </dgm:t>
    </dgm:pt>
    <dgm:pt modelId="{30191D0F-137C-4F78-B308-8AE44A664BF8}" type="sibTrans" cxnId="{C92ABFD0-D523-4082-8B67-4E46324E5B09}">
      <dgm:prSet/>
      <dgm:spPr/>
      <dgm:t>
        <a:bodyPr/>
        <a:lstStyle/>
        <a:p>
          <a:endParaRPr lang="ru-RU"/>
        </a:p>
      </dgm:t>
    </dgm:pt>
    <dgm:pt modelId="{59ED2A3E-FAD5-4F2A-905E-4C9FC3FCBE0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smtClean="0">
              <a:ln>
                <a:noFill/>
              </a:ln>
              <a:solidFill>
                <a:srgbClr val="FF0066"/>
              </a:solidFill>
              <a:effectLst/>
              <a:latin typeface="Arial" charset="0"/>
              <a:cs typeface="Arial" charset="0"/>
            </a:rPr>
            <a:t>физиология</a:t>
          </a:r>
        </a:p>
      </dgm:t>
    </dgm:pt>
    <dgm:pt modelId="{656ECABE-FFCF-4B85-807F-71059925D3C8}" type="parTrans" cxnId="{D78026CC-126E-4BFA-BDA4-A31984FB6D58}">
      <dgm:prSet/>
      <dgm:spPr/>
      <dgm:t>
        <a:bodyPr/>
        <a:lstStyle/>
        <a:p>
          <a:endParaRPr lang="ru-RU"/>
        </a:p>
      </dgm:t>
    </dgm:pt>
    <dgm:pt modelId="{6CA58FF8-3F7B-4597-B48E-F519643392F4}" type="sibTrans" cxnId="{D78026CC-126E-4BFA-BDA4-A31984FB6D58}">
      <dgm:prSet/>
      <dgm:spPr/>
      <dgm:t>
        <a:bodyPr/>
        <a:lstStyle/>
        <a:p>
          <a:endParaRPr lang="ru-RU"/>
        </a:p>
      </dgm:t>
    </dgm:pt>
    <dgm:pt modelId="{382555F6-3F53-4CBC-86FE-26A262EBA3E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smtClean="0">
              <a:ln>
                <a:noFill/>
              </a:ln>
              <a:solidFill>
                <a:srgbClr val="FF0066"/>
              </a:solidFill>
              <a:effectLst/>
              <a:latin typeface="Arial" charset="0"/>
              <a:cs typeface="Arial" charset="0"/>
            </a:rPr>
            <a:t>физика</a:t>
          </a:r>
        </a:p>
      </dgm:t>
    </dgm:pt>
    <dgm:pt modelId="{E3EA8347-28F0-4A7C-9DDD-263F24683EC2}" type="parTrans" cxnId="{545DA22B-1857-4CFB-ADA6-BEDD8D6EE2D5}">
      <dgm:prSet/>
      <dgm:spPr/>
      <dgm:t>
        <a:bodyPr/>
        <a:lstStyle/>
        <a:p>
          <a:endParaRPr lang="ru-RU"/>
        </a:p>
      </dgm:t>
    </dgm:pt>
    <dgm:pt modelId="{6D35D330-C2CE-4A16-B500-449BA8EF753C}" type="sibTrans" cxnId="{545DA22B-1857-4CFB-ADA6-BEDD8D6EE2D5}">
      <dgm:prSet/>
      <dgm:spPr/>
      <dgm:t>
        <a:bodyPr/>
        <a:lstStyle/>
        <a:p>
          <a:endParaRPr lang="ru-RU"/>
        </a:p>
      </dgm:t>
    </dgm:pt>
    <dgm:pt modelId="{203AA248-9EFF-47E7-8EEE-82BD87BD3A6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smtClean="0">
              <a:ln>
                <a:noFill/>
              </a:ln>
              <a:solidFill>
                <a:srgbClr val="FF0066"/>
              </a:solidFill>
              <a:effectLst/>
              <a:latin typeface="Arial" charset="0"/>
              <a:cs typeface="Arial" charset="0"/>
            </a:rPr>
            <a:t>механика</a:t>
          </a:r>
        </a:p>
      </dgm:t>
    </dgm:pt>
    <dgm:pt modelId="{EE512409-7FE6-446D-9806-46F5D810A05A}" type="parTrans" cxnId="{DAD7157B-7B86-4D41-A118-B53DD3189019}">
      <dgm:prSet/>
      <dgm:spPr/>
      <dgm:t>
        <a:bodyPr/>
        <a:lstStyle/>
        <a:p>
          <a:endParaRPr lang="ru-RU"/>
        </a:p>
      </dgm:t>
    </dgm:pt>
    <dgm:pt modelId="{B0442DD7-6D1A-4CC6-B1CB-F37FC6758BD5}" type="sibTrans" cxnId="{DAD7157B-7B86-4D41-A118-B53DD3189019}">
      <dgm:prSet/>
      <dgm:spPr/>
      <dgm:t>
        <a:bodyPr/>
        <a:lstStyle/>
        <a:p>
          <a:endParaRPr lang="ru-RU"/>
        </a:p>
      </dgm:t>
    </dgm:pt>
    <dgm:pt modelId="{1D7AD14E-612E-42B6-B5ED-1BF28577A82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smtClean="0">
              <a:ln>
                <a:noFill/>
              </a:ln>
              <a:solidFill>
                <a:srgbClr val="FF0066"/>
              </a:solidFill>
              <a:effectLst/>
              <a:latin typeface="Arial" charset="0"/>
              <a:cs typeface="Arial" charset="0"/>
            </a:rPr>
            <a:t>химия</a:t>
          </a:r>
        </a:p>
      </dgm:t>
    </dgm:pt>
    <dgm:pt modelId="{C168AE3A-852D-4C56-8A5C-17D5314A4E1F}" type="parTrans" cxnId="{E4D1F92B-721F-4264-A808-D8E6223D7477}">
      <dgm:prSet/>
      <dgm:spPr/>
      <dgm:t>
        <a:bodyPr/>
        <a:lstStyle/>
        <a:p>
          <a:endParaRPr lang="ru-RU"/>
        </a:p>
      </dgm:t>
    </dgm:pt>
    <dgm:pt modelId="{3A2AB55A-F8A9-4973-997C-9443F9FD2361}" type="sibTrans" cxnId="{E4D1F92B-721F-4264-A808-D8E6223D7477}">
      <dgm:prSet/>
      <dgm:spPr/>
      <dgm:t>
        <a:bodyPr/>
        <a:lstStyle/>
        <a:p>
          <a:endParaRPr lang="ru-RU"/>
        </a:p>
      </dgm:t>
    </dgm:pt>
    <dgm:pt modelId="{16510534-4E3C-4B0B-80D4-59095A26E0D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smtClean="0">
              <a:ln>
                <a:noFill/>
              </a:ln>
              <a:solidFill>
                <a:srgbClr val="FF0066"/>
              </a:solidFill>
              <a:effectLst/>
              <a:latin typeface="Arial" charset="0"/>
              <a:cs typeface="Arial" charset="0"/>
            </a:rPr>
            <a:t>философия</a:t>
          </a:r>
        </a:p>
      </dgm:t>
    </dgm:pt>
    <dgm:pt modelId="{97FFE603-ED9B-45D7-AA4D-6A5D8A44E294}" type="parTrans" cxnId="{B63460F7-F383-413D-868F-709B0F659C7C}">
      <dgm:prSet/>
      <dgm:spPr/>
      <dgm:t>
        <a:bodyPr/>
        <a:lstStyle/>
        <a:p>
          <a:endParaRPr lang="ru-RU"/>
        </a:p>
      </dgm:t>
    </dgm:pt>
    <dgm:pt modelId="{6D62B0FC-48A2-4434-98C6-069AC72A9A9F}" type="sibTrans" cxnId="{B63460F7-F383-413D-868F-709B0F659C7C}">
      <dgm:prSet/>
      <dgm:spPr/>
      <dgm:t>
        <a:bodyPr/>
        <a:lstStyle/>
        <a:p>
          <a:endParaRPr lang="ru-RU"/>
        </a:p>
      </dgm:t>
    </dgm:pt>
    <dgm:pt modelId="{444A4C37-3CB4-4632-882E-C71A7DE750D7}" type="pres">
      <dgm:prSet presAssocID="{8CB522FB-CC4C-4EC8-A4F0-D218133AF2D4}" presName="cycle" presStyleCnt="0">
        <dgm:presLayoutVars>
          <dgm:chMax val="1"/>
          <dgm:dir/>
          <dgm:animLvl val="ctr"/>
          <dgm:resizeHandles val="exact"/>
        </dgm:presLayoutVars>
      </dgm:prSet>
      <dgm:spPr/>
    </dgm:pt>
    <dgm:pt modelId="{071579ED-528B-4608-8B6F-5436B9898031}" type="pres">
      <dgm:prSet presAssocID="{D8708EE3-18D2-498F-BB13-55D290EE8D11}" presName="centerShape" presStyleLbl="node0" presStyleIdx="0" presStyleCnt="1"/>
      <dgm:spPr/>
      <dgm:t>
        <a:bodyPr/>
        <a:lstStyle/>
        <a:p>
          <a:endParaRPr lang="ru-RU"/>
        </a:p>
      </dgm:t>
    </dgm:pt>
    <dgm:pt modelId="{790A84EF-FAC3-48B9-9116-EB158CC192B2}" type="pres">
      <dgm:prSet presAssocID="{656ECABE-FFCF-4B85-807F-71059925D3C8}" presName="Name9" presStyleLbl="parChTrans1D2" presStyleIdx="0" presStyleCnt="5"/>
      <dgm:spPr/>
      <dgm:t>
        <a:bodyPr/>
        <a:lstStyle/>
        <a:p>
          <a:endParaRPr lang="ru-RU"/>
        </a:p>
      </dgm:t>
    </dgm:pt>
    <dgm:pt modelId="{22F1BF79-17CF-4517-AB65-7E6BFEFF4C60}" type="pres">
      <dgm:prSet presAssocID="{656ECABE-FFCF-4B85-807F-71059925D3C8}" presName="connTx" presStyleLbl="parChTrans1D2" presStyleIdx="0" presStyleCnt="5"/>
      <dgm:spPr/>
      <dgm:t>
        <a:bodyPr/>
        <a:lstStyle/>
        <a:p>
          <a:endParaRPr lang="ru-RU"/>
        </a:p>
      </dgm:t>
    </dgm:pt>
    <dgm:pt modelId="{70A8426B-38B3-4079-8E9A-DA35EEE66456}" type="pres">
      <dgm:prSet presAssocID="{59ED2A3E-FAD5-4F2A-905E-4C9FC3FCBE05}" presName="node" presStyleLbl="node1" presStyleIdx="0" presStyleCnt="5">
        <dgm:presLayoutVars>
          <dgm:bulletEnabled val="1"/>
        </dgm:presLayoutVars>
      </dgm:prSet>
      <dgm:spPr/>
      <dgm:t>
        <a:bodyPr/>
        <a:lstStyle/>
        <a:p>
          <a:endParaRPr lang="ru-RU"/>
        </a:p>
      </dgm:t>
    </dgm:pt>
    <dgm:pt modelId="{ABE41F58-4AB3-4874-9C4E-E8C05BE9EB57}" type="pres">
      <dgm:prSet presAssocID="{E3EA8347-28F0-4A7C-9DDD-263F24683EC2}" presName="Name9" presStyleLbl="parChTrans1D2" presStyleIdx="1" presStyleCnt="5"/>
      <dgm:spPr/>
      <dgm:t>
        <a:bodyPr/>
        <a:lstStyle/>
        <a:p>
          <a:endParaRPr lang="ru-RU"/>
        </a:p>
      </dgm:t>
    </dgm:pt>
    <dgm:pt modelId="{A80D38F0-FBA9-4834-9363-DF745264C44A}" type="pres">
      <dgm:prSet presAssocID="{E3EA8347-28F0-4A7C-9DDD-263F24683EC2}" presName="connTx" presStyleLbl="parChTrans1D2" presStyleIdx="1" presStyleCnt="5"/>
      <dgm:spPr/>
      <dgm:t>
        <a:bodyPr/>
        <a:lstStyle/>
        <a:p>
          <a:endParaRPr lang="ru-RU"/>
        </a:p>
      </dgm:t>
    </dgm:pt>
    <dgm:pt modelId="{B801E363-B5E4-48F8-AC46-D80C54271030}" type="pres">
      <dgm:prSet presAssocID="{382555F6-3F53-4CBC-86FE-26A262EBA3E7}" presName="node" presStyleLbl="node1" presStyleIdx="1" presStyleCnt="5">
        <dgm:presLayoutVars>
          <dgm:bulletEnabled val="1"/>
        </dgm:presLayoutVars>
      </dgm:prSet>
      <dgm:spPr/>
      <dgm:t>
        <a:bodyPr/>
        <a:lstStyle/>
        <a:p>
          <a:endParaRPr lang="ru-RU"/>
        </a:p>
      </dgm:t>
    </dgm:pt>
    <dgm:pt modelId="{368E999E-1E7D-43DA-8C6A-F2A068C1CC31}" type="pres">
      <dgm:prSet presAssocID="{EE512409-7FE6-446D-9806-46F5D810A05A}" presName="Name9" presStyleLbl="parChTrans1D2" presStyleIdx="2" presStyleCnt="5"/>
      <dgm:spPr/>
      <dgm:t>
        <a:bodyPr/>
        <a:lstStyle/>
        <a:p>
          <a:endParaRPr lang="ru-RU"/>
        </a:p>
      </dgm:t>
    </dgm:pt>
    <dgm:pt modelId="{44FE7BE8-3340-46D7-9427-8672DE4E812D}" type="pres">
      <dgm:prSet presAssocID="{EE512409-7FE6-446D-9806-46F5D810A05A}" presName="connTx" presStyleLbl="parChTrans1D2" presStyleIdx="2" presStyleCnt="5"/>
      <dgm:spPr/>
      <dgm:t>
        <a:bodyPr/>
        <a:lstStyle/>
        <a:p>
          <a:endParaRPr lang="ru-RU"/>
        </a:p>
      </dgm:t>
    </dgm:pt>
    <dgm:pt modelId="{A33FF74A-4C05-406E-B8DC-F29918410566}" type="pres">
      <dgm:prSet presAssocID="{203AA248-9EFF-47E7-8EEE-82BD87BD3A6F}" presName="node" presStyleLbl="node1" presStyleIdx="2" presStyleCnt="5">
        <dgm:presLayoutVars>
          <dgm:bulletEnabled val="1"/>
        </dgm:presLayoutVars>
      </dgm:prSet>
      <dgm:spPr/>
      <dgm:t>
        <a:bodyPr/>
        <a:lstStyle/>
        <a:p>
          <a:endParaRPr lang="ru-RU"/>
        </a:p>
      </dgm:t>
    </dgm:pt>
    <dgm:pt modelId="{4B41A404-A35E-498E-83DD-E26AAC7BA735}" type="pres">
      <dgm:prSet presAssocID="{C168AE3A-852D-4C56-8A5C-17D5314A4E1F}" presName="Name9" presStyleLbl="parChTrans1D2" presStyleIdx="3" presStyleCnt="5"/>
      <dgm:spPr/>
      <dgm:t>
        <a:bodyPr/>
        <a:lstStyle/>
        <a:p>
          <a:endParaRPr lang="ru-RU"/>
        </a:p>
      </dgm:t>
    </dgm:pt>
    <dgm:pt modelId="{6415BD64-22C1-4A7C-99C7-95121C123F7A}" type="pres">
      <dgm:prSet presAssocID="{C168AE3A-852D-4C56-8A5C-17D5314A4E1F}" presName="connTx" presStyleLbl="parChTrans1D2" presStyleIdx="3" presStyleCnt="5"/>
      <dgm:spPr/>
      <dgm:t>
        <a:bodyPr/>
        <a:lstStyle/>
        <a:p>
          <a:endParaRPr lang="ru-RU"/>
        </a:p>
      </dgm:t>
    </dgm:pt>
    <dgm:pt modelId="{F8F75FC6-C2C1-4D0F-94A7-C071E0218F8C}" type="pres">
      <dgm:prSet presAssocID="{1D7AD14E-612E-42B6-B5ED-1BF28577A82C}" presName="node" presStyleLbl="node1" presStyleIdx="3" presStyleCnt="5">
        <dgm:presLayoutVars>
          <dgm:bulletEnabled val="1"/>
        </dgm:presLayoutVars>
      </dgm:prSet>
      <dgm:spPr/>
      <dgm:t>
        <a:bodyPr/>
        <a:lstStyle/>
        <a:p>
          <a:endParaRPr lang="ru-RU"/>
        </a:p>
      </dgm:t>
    </dgm:pt>
    <dgm:pt modelId="{F5494B43-9498-4C8F-AEB8-8FC37F4B5F53}" type="pres">
      <dgm:prSet presAssocID="{97FFE603-ED9B-45D7-AA4D-6A5D8A44E294}" presName="Name9" presStyleLbl="parChTrans1D2" presStyleIdx="4" presStyleCnt="5"/>
      <dgm:spPr/>
      <dgm:t>
        <a:bodyPr/>
        <a:lstStyle/>
        <a:p>
          <a:endParaRPr lang="ru-RU"/>
        </a:p>
      </dgm:t>
    </dgm:pt>
    <dgm:pt modelId="{0121234F-7298-4A32-ACC8-60765A686F10}" type="pres">
      <dgm:prSet presAssocID="{97FFE603-ED9B-45D7-AA4D-6A5D8A44E294}" presName="connTx" presStyleLbl="parChTrans1D2" presStyleIdx="4" presStyleCnt="5"/>
      <dgm:spPr/>
      <dgm:t>
        <a:bodyPr/>
        <a:lstStyle/>
        <a:p>
          <a:endParaRPr lang="ru-RU"/>
        </a:p>
      </dgm:t>
    </dgm:pt>
    <dgm:pt modelId="{E1686E59-4E1E-4BAD-AA8A-77049B0E6FF4}" type="pres">
      <dgm:prSet presAssocID="{16510534-4E3C-4B0B-80D4-59095A26E0DA}" presName="node" presStyleLbl="node1" presStyleIdx="4" presStyleCnt="5">
        <dgm:presLayoutVars>
          <dgm:bulletEnabled val="1"/>
        </dgm:presLayoutVars>
      </dgm:prSet>
      <dgm:spPr/>
      <dgm:t>
        <a:bodyPr/>
        <a:lstStyle/>
        <a:p>
          <a:endParaRPr lang="ru-RU"/>
        </a:p>
      </dgm:t>
    </dgm:pt>
  </dgm:ptLst>
  <dgm:cxnLst>
    <dgm:cxn modelId="{AF1CAAFC-E5D2-4545-9BF6-7FE05B9B34CD}" type="presOf" srcId="{97FFE603-ED9B-45D7-AA4D-6A5D8A44E294}" destId="{F5494B43-9498-4C8F-AEB8-8FC37F4B5F53}" srcOrd="0" destOrd="0" presId="urn:microsoft.com/office/officeart/2005/8/layout/radial1"/>
    <dgm:cxn modelId="{B7FE34FC-874F-4D89-BEBA-513B6508F56E}" type="presOf" srcId="{E3EA8347-28F0-4A7C-9DDD-263F24683EC2}" destId="{A80D38F0-FBA9-4834-9363-DF745264C44A}" srcOrd="1" destOrd="0" presId="urn:microsoft.com/office/officeart/2005/8/layout/radial1"/>
    <dgm:cxn modelId="{F432671D-63BF-484F-813A-EA246C94B8FF}" type="presOf" srcId="{EE512409-7FE6-446D-9806-46F5D810A05A}" destId="{368E999E-1E7D-43DA-8C6A-F2A068C1CC31}" srcOrd="0" destOrd="0" presId="urn:microsoft.com/office/officeart/2005/8/layout/radial1"/>
    <dgm:cxn modelId="{B84BE2D5-D0C8-474D-85AA-623D953415AD}" type="presOf" srcId="{C168AE3A-852D-4C56-8A5C-17D5314A4E1F}" destId="{4B41A404-A35E-498E-83DD-E26AAC7BA735}" srcOrd="0" destOrd="0" presId="urn:microsoft.com/office/officeart/2005/8/layout/radial1"/>
    <dgm:cxn modelId="{083EE773-77B3-4A3C-9372-A0E0307FE798}" type="presOf" srcId="{16510534-4E3C-4B0B-80D4-59095A26E0DA}" destId="{E1686E59-4E1E-4BAD-AA8A-77049B0E6FF4}" srcOrd="0" destOrd="0" presId="urn:microsoft.com/office/officeart/2005/8/layout/radial1"/>
    <dgm:cxn modelId="{6A12E757-67B9-4FF0-B0BC-E928624E68EE}" type="presOf" srcId="{1D7AD14E-612E-42B6-B5ED-1BF28577A82C}" destId="{F8F75FC6-C2C1-4D0F-94A7-C071E0218F8C}" srcOrd="0" destOrd="0" presId="urn:microsoft.com/office/officeart/2005/8/layout/radial1"/>
    <dgm:cxn modelId="{B63460F7-F383-413D-868F-709B0F659C7C}" srcId="{D8708EE3-18D2-498F-BB13-55D290EE8D11}" destId="{16510534-4E3C-4B0B-80D4-59095A26E0DA}" srcOrd="4" destOrd="0" parTransId="{97FFE603-ED9B-45D7-AA4D-6A5D8A44E294}" sibTransId="{6D62B0FC-48A2-4434-98C6-069AC72A9A9F}"/>
    <dgm:cxn modelId="{DAD7157B-7B86-4D41-A118-B53DD3189019}" srcId="{D8708EE3-18D2-498F-BB13-55D290EE8D11}" destId="{203AA248-9EFF-47E7-8EEE-82BD87BD3A6F}" srcOrd="2" destOrd="0" parTransId="{EE512409-7FE6-446D-9806-46F5D810A05A}" sibTransId="{B0442DD7-6D1A-4CC6-B1CB-F37FC6758BD5}"/>
    <dgm:cxn modelId="{E4D1F92B-721F-4264-A808-D8E6223D7477}" srcId="{D8708EE3-18D2-498F-BB13-55D290EE8D11}" destId="{1D7AD14E-612E-42B6-B5ED-1BF28577A82C}" srcOrd="3" destOrd="0" parTransId="{C168AE3A-852D-4C56-8A5C-17D5314A4E1F}" sibTransId="{3A2AB55A-F8A9-4973-997C-9443F9FD2361}"/>
    <dgm:cxn modelId="{C92ABFD0-D523-4082-8B67-4E46324E5B09}" srcId="{8CB522FB-CC4C-4EC8-A4F0-D218133AF2D4}" destId="{D8708EE3-18D2-498F-BB13-55D290EE8D11}" srcOrd="0" destOrd="0" parTransId="{46C5F493-D3B3-4A64-A6B4-73171882886E}" sibTransId="{30191D0F-137C-4F78-B308-8AE44A664BF8}"/>
    <dgm:cxn modelId="{D120A252-F6A4-4B11-BD72-7C345A12303F}" type="presOf" srcId="{EE512409-7FE6-446D-9806-46F5D810A05A}" destId="{44FE7BE8-3340-46D7-9427-8672DE4E812D}" srcOrd="1" destOrd="0" presId="urn:microsoft.com/office/officeart/2005/8/layout/radial1"/>
    <dgm:cxn modelId="{8B6B5E4C-A021-4484-8932-F83E3584C05D}" type="presOf" srcId="{97FFE603-ED9B-45D7-AA4D-6A5D8A44E294}" destId="{0121234F-7298-4A32-ACC8-60765A686F10}" srcOrd="1" destOrd="0" presId="urn:microsoft.com/office/officeart/2005/8/layout/radial1"/>
    <dgm:cxn modelId="{545DA22B-1857-4CFB-ADA6-BEDD8D6EE2D5}" srcId="{D8708EE3-18D2-498F-BB13-55D290EE8D11}" destId="{382555F6-3F53-4CBC-86FE-26A262EBA3E7}" srcOrd="1" destOrd="0" parTransId="{E3EA8347-28F0-4A7C-9DDD-263F24683EC2}" sibTransId="{6D35D330-C2CE-4A16-B500-449BA8EF753C}"/>
    <dgm:cxn modelId="{FA02ED50-6718-459D-8FF5-5309BB53E6FB}" type="presOf" srcId="{382555F6-3F53-4CBC-86FE-26A262EBA3E7}" destId="{B801E363-B5E4-48F8-AC46-D80C54271030}" srcOrd="0" destOrd="0" presId="urn:microsoft.com/office/officeart/2005/8/layout/radial1"/>
    <dgm:cxn modelId="{B504BA40-D927-4A55-836D-1C40E7750C02}" type="presOf" srcId="{8CB522FB-CC4C-4EC8-A4F0-D218133AF2D4}" destId="{444A4C37-3CB4-4632-882E-C71A7DE750D7}" srcOrd="0" destOrd="0" presId="urn:microsoft.com/office/officeart/2005/8/layout/radial1"/>
    <dgm:cxn modelId="{0CBD50FF-5B83-4808-A187-8B372A541C25}" type="presOf" srcId="{59ED2A3E-FAD5-4F2A-905E-4C9FC3FCBE05}" destId="{70A8426B-38B3-4079-8E9A-DA35EEE66456}" srcOrd="0" destOrd="0" presId="urn:microsoft.com/office/officeart/2005/8/layout/radial1"/>
    <dgm:cxn modelId="{96975AC9-F258-4CA3-A27B-2B4B982DFE8B}" type="presOf" srcId="{D8708EE3-18D2-498F-BB13-55D290EE8D11}" destId="{071579ED-528B-4608-8B6F-5436B9898031}" srcOrd="0" destOrd="0" presId="urn:microsoft.com/office/officeart/2005/8/layout/radial1"/>
    <dgm:cxn modelId="{081FE3FA-0E60-44AB-A291-2433586C5754}" type="presOf" srcId="{C168AE3A-852D-4C56-8A5C-17D5314A4E1F}" destId="{6415BD64-22C1-4A7C-99C7-95121C123F7A}" srcOrd="1" destOrd="0" presId="urn:microsoft.com/office/officeart/2005/8/layout/radial1"/>
    <dgm:cxn modelId="{1C0F638D-30DF-4375-91FE-BBCEA100C601}" type="presOf" srcId="{203AA248-9EFF-47E7-8EEE-82BD87BD3A6F}" destId="{A33FF74A-4C05-406E-B8DC-F29918410566}" srcOrd="0" destOrd="0" presId="urn:microsoft.com/office/officeart/2005/8/layout/radial1"/>
    <dgm:cxn modelId="{D78026CC-126E-4BFA-BDA4-A31984FB6D58}" srcId="{D8708EE3-18D2-498F-BB13-55D290EE8D11}" destId="{59ED2A3E-FAD5-4F2A-905E-4C9FC3FCBE05}" srcOrd="0" destOrd="0" parTransId="{656ECABE-FFCF-4B85-807F-71059925D3C8}" sibTransId="{6CA58FF8-3F7B-4597-B48E-F519643392F4}"/>
    <dgm:cxn modelId="{D97DFE69-8958-4871-BF91-455132C41A23}" type="presOf" srcId="{E3EA8347-28F0-4A7C-9DDD-263F24683EC2}" destId="{ABE41F58-4AB3-4874-9C4E-E8C05BE9EB57}" srcOrd="0" destOrd="0" presId="urn:microsoft.com/office/officeart/2005/8/layout/radial1"/>
    <dgm:cxn modelId="{0C6ECC92-6D95-4645-92BF-219B238E7342}" type="presOf" srcId="{656ECABE-FFCF-4B85-807F-71059925D3C8}" destId="{22F1BF79-17CF-4517-AB65-7E6BFEFF4C60}" srcOrd="1" destOrd="0" presId="urn:microsoft.com/office/officeart/2005/8/layout/radial1"/>
    <dgm:cxn modelId="{E483038F-6611-446C-A7B2-408878B27934}" type="presOf" srcId="{656ECABE-FFCF-4B85-807F-71059925D3C8}" destId="{790A84EF-FAC3-48B9-9116-EB158CC192B2}" srcOrd="0" destOrd="0" presId="urn:microsoft.com/office/officeart/2005/8/layout/radial1"/>
    <dgm:cxn modelId="{F4E5A63D-1448-46EB-B4A2-F6852D329DB4}" type="presParOf" srcId="{444A4C37-3CB4-4632-882E-C71A7DE750D7}" destId="{071579ED-528B-4608-8B6F-5436B9898031}" srcOrd="0" destOrd="0" presId="urn:microsoft.com/office/officeart/2005/8/layout/radial1"/>
    <dgm:cxn modelId="{AAB211CB-E12F-4D5A-B66D-A040634F0E67}" type="presParOf" srcId="{444A4C37-3CB4-4632-882E-C71A7DE750D7}" destId="{790A84EF-FAC3-48B9-9116-EB158CC192B2}" srcOrd="1" destOrd="0" presId="urn:microsoft.com/office/officeart/2005/8/layout/radial1"/>
    <dgm:cxn modelId="{D678F0DD-81CF-4FBD-9A95-9E4AD2A9A7E2}" type="presParOf" srcId="{790A84EF-FAC3-48B9-9116-EB158CC192B2}" destId="{22F1BF79-17CF-4517-AB65-7E6BFEFF4C60}" srcOrd="0" destOrd="0" presId="urn:microsoft.com/office/officeart/2005/8/layout/radial1"/>
    <dgm:cxn modelId="{BCFBB0CB-DBB1-4E1F-8905-58F524F50F9E}" type="presParOf" srcId="{444A4C37-3CB4-4632-882E-C71A7DE750D7}" destId="{70A8426B-38B3-4079-8E9A-DA35EEE66456}" srcOrd="2" destOrd="0" presId="urn:microsoft.com/office/officeart/2005/8/layout/radial1"/>
    <dgm:cxn modelId="{085502D4-8EAA-43BD-94EA-C44C42E20D91}" type="presParOf" srcId="{444A4C37-3CB4-4632-882E-C71A7DE750D7}" destId="{ABE41F58-4AB3-4874-9C4E-E8C05BE9EB57}" srcOrd="3" destOrd="0" presId="urn:microsoft.com/office/officeart/2005/8/layout/radial1"/>
    <dgm:cxn modelId="{202FEFC4-02F0-4E4D-BCCB-A206410A5F52}" type="presParOf" srcId="{ABE41F58-4AB3-4874-9C4E-E8C05BE9EB57}" destId="{A80D38F0-FBA9-4834-9363-DF745264C44A}" srcOrd="0" destOrd="0" presId="urn:microsoft.com/office/officeart/2005/8/layout/radial1"/>
    <dgm:cxn modelId="{F3CD6D11-B924-4317-B135-CE0D67C0CFE7}" type="presParOf" srcId="{444A4C37-3CB4-4632-882E-C71A7DE750D7}" destId="{B801E363-B5E4-48F8-AC46-D80C54271030}" srcOrd="4" destOrd="0" presId="urn:microsoft.com/office/officeart/2005/8/layout/radial1"/>
    <dgm:cxn modelId="{73D8EF51-18C6-4412-81A9-425FCBEFDA7B}" type="presParOf" srcId="{444A4C37-3CB4-4632-882E-C71A7DE750D7}" destId="{368E999E-1E7D-43DA-8C6A-F2A068C1CC31}" srcOrd="5" destOrd="0" presId="urn:microsoft.com/office/officeart/2005/8/layout/radial1"/>
    <dgm:cxn modelId="{023410BB-1D46-4F86-94D6-9D0EDA639691}" type="presParOf" srcId="{368E999E-1E7D-43DA-8C6A-F2A068C1CC31}" destId="{44FE7BE8-3340-46D7-9427-8672DE4E812D}" srcOrd="0" destOrd="0" presId="urn:microsoft.com/office/officeart/2005/8/layout/radial1"/>
    <dgm:cxn modelId="{AD7763D3-CFEA-4519-99C5-DA51AD57F6B8}" type="presParOf" srcId="{444A4C37-3CB4-4632-882E-C71A7DE750D7}" destId="{A33FF74A-4C05-406E-B8DC-F29918410566}" srcOrd="6" destOrd="0" presId="urn:microsoft.com/office/officeart/2005/8/layout/radial1"/>
    <dgm:cxn modelId="{1889BEB9-01DA-4448-9430-E29E893D34D7}" type="presParOf" srcId="{444A4C37-3CB4-4632-882E-C71A7DE750D7}" destId="{4B41A404-A35E-498E-83DD-E26AAC7BA735}" srcOrd="7" destOrd="0" presId="urn:microsoft.com/office/officeart/2005/8/layout/radial1"/>
    <dgm:cxn modelId="{5F64207D-6CCA-4377-82B5-1A8B65A956E8}" type="presParOf" srcId="{4B41A404-A35E-498E-83DD-E26AAC7BA735}" destId="{6415BD64-22C1-4A7C-99C7-95121C123F7A}" srcOrd="0" destOrd="0" presId="urn:microsoft.com/office/officeart/2005/8/layout/radial1"/>
    <dgm:cxn modelId="{19B39B66-F36F-4F0E-9BD0-52F7374D1845}" type="presParOf" srcId="{444A4C37-3CB4-4632-882E-C71A7DE750D7}" destId="{F8F75FC6-C2C1-4D0F-94A7-C071E0218F8C}" srcOrd="8" destOrd="0" presId="urn:microsoft.com/office/officeart/2005/8/layout/radial1"/>
    <dgm:cxn modelId="{DA3BE576-45DD-410F-9CF3-80FDE82CA409}" type="presParOf" srcId="{444A4C37-3CB4-4632-882E-C71A7DE750D7}" destId="{F5494B43-9498-4C8F-AEB8-8FC37F4B5F53}" srcOrd="9" destOrd="0" presId="urn:microsoft.com/office/officeart/2005/8/layout/radial1"/>
    <dgm:cxn modelId="{6808B0F8-0EE2-4A39-A627-1F11C58A84BD}" type="presParOf" srcId="{F5494B43-9498-4C8F-AEB8-8FC37F4B5F53}" destId="{0121234F-7298-4A32-ACC8-60765A686F10}" srcOrd="0" destOrd="0" presId="urn:microsoft.com/office/officeart/2005/8/layout/radial1"/>
    <dgm:cxn modelId="{113DF590-CCF2-4474-B1CA-8AC5B2CB3013}" type="presParOf" srcId="{444A4C37-3CB4-4632-882E-C71A7DE750D7}" destId="{E1686E59-4E1E-4BAD-AA8A-77049B0E6FF4}"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196C3-574F-413C-BCCB-7A18632869D5}">
      <dsp:nvSpPr>
        <dsp:cNvPr id="0" name=""/>
        <dsp:cNvSpPr/>
      </dsp:nvSpPr>
      <dsp:spPr>
        <a:xfrm>
          <a:off x="4312508" y="1820569"/>
          <a:ext cx="3168337" cy="872072"/>
        </a:xfrm>
        <a:custGeom>
          <a:avLst/>
          <a:gdLst/>
          <a:ahLst/>
          <a:cxnLst/>
          <a:rect l="0" t="0" r="0" b="0"/>
          <a:pathLst>
            <a:path>
              <a:moveTo>
                <a:pt x="0" y="0"/>
              </a:moveTo>
              <a:lnTo>
                <a:pt x="0" y="601558"/>
              </a:lnTo>
              <a:lnTo>
                <a:pt x="3168337" y="601558"/>
              </a:lnTo>
              <a:lnTo>
                <a:pt x="3168337" y="872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4C3FA7-EEF3-4926-8027-D62B5A311CD7}">
      <dsp:nvSpPr>
        <dsp:cNvPr id="0" name=""/>
        <dsp:cNvSpPr/>
      </dsp:nvSpPr>
      <dsp:spPr>
        <a:xfrm>
          <a:off x="4266788" y="1820569"/>
          <a:ext cx="91440" cy="872072"/>
        </a:xfrm>
        <a:custGeom>
          <a:avLst/>
          <a:gdLst/>
          <a:ahLst/>
          <a:cxnLst/>
          <a:rect l="0" t="0" r="0" b="0"/>
          <a:pathLst>
            <a:path>
              <a:moveTo>
                <a:pt x="45720" y="0"/>
              </a:moveTo>
              <a:lnTo>
                <a:pt x="45720" y="872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5A4536-2F80-4886-AD95-F68C3970A727}">
      <dsp:nvSpPr>
        <dsp:cNvPr id="0" name=""/>
        <dsp:cNvSpPr/>
      </dsp:nvSpPr>
      <dsp:spPr>
        <a:xfrm>
          <a:off x="1288162" y="1820569"/>
          <a:ext cx="3024346" cy="872072"/>
        </a:xfrm>
        <a:custGeom>
          <a:avLst/>
          <a:gdLst/>
          <a:ahLst/>
          <a:cxnLst/>
          <a:rect l="0" t="0" r="0" b="0"/>
          <a:pathLst>
            <a:path>
              <a:moveTo>
                <a:pt x="3024346" y="0"/>
              </a:moveTo>
              <a:lnTo>
                <a:pt x="3024346" y="601558"/>
              </a:lnTo>
              <a:lnTo>
                <a:pt x="0" y="601558"/>
              </a:lnTo>
              <a:lnTo>
                <a:pt x="0" y="872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271A70-E6F0-45A4-A579-BE488F2B1FCC}">
      <dsp:nvSpPr>
        <dsp:cNvPr id="0" name=""/>
        <dsp:cNvSpPr/>
      </dsp:nvSpPr>
      <dsp:spPr>
        <a:xfrm>
          <a:off x="3024346" y="532407"/>
          <a:ext cx="2576324" cy="128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Человеческое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знание</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(наука)</a:t>
          </a:r>
        </a:p>
      </dsp:txBody>
      <dsp:txXfrm>
        <a:off x="3024346" y="532407"/>
        <a:ext cx="2576324" cy="1288162"/>
      </dsp:txXfrm>
    </dsp:sp>
    <dsp:sp modelId="{70A5E96F-27CE-4440-9613-60241EDB476F}">
      <dsp:nvSpPr>
        <dsp:cNvPr id="0" name=""/>
        <dsp:cNvSpPr/>
      </dsp:nvSpPr>
      <dsp:spPr>
        <a:xfrm>
          <a:off x="0" y="2692642"/>
          <a:ext cx="2576324" cy="128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История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(память) </a:t>
          </a:r>
        </a:p>
      </dsp:txBody>
      <dsp:txXfrm>
        <a:off x="0" y="2692642"/>
        <a:ext cx="2576324" cy="1288162"/>
      </dsp:txXfrm>
    </dsp:sp>
    <dsp:sp modelId="{A9D403AB-F454-4B64-911A-9C3B6D0791C2}">
      <dsp:nvSpPr>
        <dsp:cNvPr id="0" name=""/>
        <dsp:cNvSpPr/>
      </dsp:nvSpPr>
      <dsp:spPr>
        <a:xfrm>
          <a:off x="3024346" y="2692642"/>
          <a:ext cx="2576324" cy="128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Поэзия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 (фантазия)</a:t>
          </a:r>
        </a:p>
      </dsp:txBody>
      <dsp:txXfrm>
        <a:off x="3024346" y="2692642"/>
        <a:ext cx="2576324" cy="1288162"/>
      </dsp:txXfrm>
    </dsp:sp>
    <dsp:sp modelId="{0F0E36D9-2B37-48C8-AC8E-FD70FC602A5B}">
      <dsp:nvSpPr>
        <dsp:cNvPr id="0" name=""/>
        <dsp:cNvSpPr/>
      </dsp:nvSpPr>
      <dsp:spPr>
        <a:xfrm>
          <a:off x="6192683" y="2692642"/>
          <a:ext cx="2576324" cy="128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Философия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kern="1200" cap="none" normalizeH="0" baseline="0" dirty="0" smtClean="0">
              <a:ln>
                <a:noFill/>
              </a:ln>
              <a:solidFill>
                <a:srgbClr val="FF0066"/>
              </a:solidFill>
              <a:effectLst/>
              <a:latin typeface="Arial" charset="0"/>
              <a:cs typeface="Arial" charset="0"/>
            </a:rPr>
            <a:t> (рассудок)</a:t>
          </a:r>
        </a:p>
      </dsp:txBody>
      <dsp:txXfrm>
        <a:off x="6192683" y="2692642"/>
        <a:ext cx="2576324" cy="1288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03FBE-9485-4B37-8C3F-11D74BB03007}">
      <dsp:nvSpPr>
        <dsp:cNvPr id="0" name=""/>
        <dsp:cNvSpPr/>
      </dsp:nvSpPr>
      <dsp:spPr>
        <a:xfrm>
          <a:off x="0" y="0"/>
          <a:ext cx="8686800" cy="1079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0" i="1" kern="1200" dirty="0" smtClean="0">
              <a:solidFill>
                <a:schemeClr val="tx1"/>
              </a:solidFill>
            </a:rPr>
            <a:t>1. Философия Бэкона представляет собой первую попытку в философии Нового времени реализовать общий методический подход к получению научных знаний, которые имели практическое значение</a:t>
          </a:r>
          <a:r>
            <a:rPr lang="ru-RU" sz="1600" b="0" i="1" kern="1200" dirty="0" smtClean="0">
              <a:solidFill>
                <a:srgbClr val="002060"/>
              </a:solidFill>
            </a:rPr>
            <a:t>.</a:t>
          </a:r>
          <a:endParaRPr lang="ru-RU" sz="1600" b="0" kern="1200" dirty="0">
            <a:solidFill>
              <a:srgbClr val="002060"/>
            </a:solidFill>
          </a:endParaRPr>
        </a:p>
      </dsp:txBody>
      <dsp:txXfrm>
        <a:off x="52688" y="52688"/>
        <a:ext cx="8581424" cy="973949"/>
      </dsp:txXfrm>
    </dsp:sp>
    <dsp:sp modelId="{C8AD9D62-C772-486D-8D83-14836CB6B312}">
      <dsp:nvSpPr>
        <dsp:cNvPr id="0" name=""/>
        <dsp:cNvSpPr/>
      </dsp:nvSpPr>
      <dsp:spPr>
        <a:xfrm>
          <a:off x="0" y="1008116"/>
          <a:ext cx="8686800" cy="1079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0" i="1" kern="1200" dirty="0" smtClean="0">
              <a:solidFill>
                <a:schemeClr val="tx1"/>
              </a:solidFill>
            </a:rPr>
            <a:t>2. Его заслуга состоит также и в подчеркивании значения эмпирии, чувственного познания  и эксперимента, которые полностью игнорировались в большинстве случаев схоластической философией предшествующей эпохи.</a:t>
          </a:r>
          <a:endParaRPr lang="ru-RU" sz="1600" b="0" kern="1200" dirty="0">
            <a:solidFill>
              <a:schemeClr val="tx1"/>
            </a:solidFill>
          </a:endParaRPr>
        </a:p>
      </dsp:txBody>
      <dsp:txXfrm>
        <a:off x="52688" y="1060804"/>
        <a:ext cx="8581424" cy="973949"/>
      </dsp:txXfrm>
    </dsp:sp>
    <dsp:sp modelId="{848D390C-AE97-4A7D-8B90-0E8016CA0970}">
      <dsp:nvSpPr>
        <dsp:cNvPr id="0" name=""/>
        <dsp:cNvSpPr/>
      </dsp:nvSpPr>
      <dsp:spPr>
        <a:xfrm>
          <a:off x="0" y="2159446"/>
          <a:ext cx="8686800" cy="1079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0" i="1" kern="1200" dirty="0" smtClean="0">
              <a:solidFill>
                <a:schemeClr val="tx1"/>
              </a:solidFill>
            </a:rPr>
            <a:t>3. Его заслуга также в критике спекулятивного, созерцательного подхода к миру, характерного для поздней средневековой философии</a:t>
          </a:r>
          <a:endParaRPr lang="ru-RU" sz="1600" b="0" kern="1200" dirty="0">
            <a:solidFill>
              <a:schemeClr val="tx1"/>
            </a:solidFill>
          </a:endParaRPr>
        </a:p>
      </dsp:txBody>
      <dsp:txXfrm>
        <a:off x="52688" y="2212134"/>
        <a:ext cx="8581424" cy="973949"/>
      </dsp:txXfrm>
    </dsp:sp>
    <dsp:sp modelId="{982D2016-FDE4-43D0-ABDF-077984FB9C2B}">
      <dsp:nvSpPr>
        <dsp:cNvPr id="0" name=""/>
        <dsp:cNvSpPr/>
      </dsp:nvSpPr>
      <dsp:spPr>
        <a:xfrm>
          <a:off x="0" y="3311575"/>
          <a:ext cx="8686800" cy="1079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0" i="1" kern="1200" dirty="0" smtClean="0">
              <a:solidFill>
                <a:schemeClr val="tx1"/>
              </a:solidFill>
            </a:rPr>
            <a:t>4. Этим Бэкон способствовал формированию философского мышления Нового времени.</a:t>
          </a:r>
          <a:endParaRPr lang="ru-RU" sz="1600" b="0" kern="1200" dirty="0">
            <a:solidFill>
              <a:schemeClr val="tx1"/>
            </a:solidFill>
          </a:endParaRPr>
        </a:p>
      </dsp:txBody>
      <dsp:txXfrm>
        <a:off x="52688" y="3364263"/>
        <a:ext cx="8581424" cy="973949"/>
      </dsp:txXfrm>
    </dsp:sp>
    <dsp:sp modelId="{6C835805-7A49-4454-8D8B-B27443F18B4B}">
      <dsp:nvSpPr>
        <dsp:cNvPr id="0" name=""/>
        <dsp:cNvSpPr/>
      </dsp:nvSpPr>
      <dsp:spPr>
        <a:xfrm>
          <a:off x="0" y="4535715"/>
          <a:ext cx="8686800" cy="13689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0" i="1" kern="1200" dirty="0" smtClean="0">
              <a:solidFill>
                <a:schemeClr val="tx1"/>
              </a:solidFill>
            </a:rPr>
            <a:t>5. И, хотя эмпиризм Бэкона был исторически и гносеологически ограничен, а сточки зрения последующего развития познания его можно по многим направлениям критиковать, но он в свое время сыграл положительную роль для дальнейшего развития естественнонаучного, экспериментального знания..</a:t>
          </a:r>
          <a:endParaRPr lang="ru-RU" sz="1600" b="0" kern="1200" dirty="0">
            <a:solidFill>
              <a:schemeClr val="tx1"/>
            </a:solidFill>
          </a:endParaRPr>
        </a:p>
      </dsp:txBody>
      <dsp:txXfrm>
        <a:off x="66826" y="4602541"/>
        <a:ext cx="8553148" cy="1235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4800F-676A-4E72-A99D-67A39951554A}">
      <dsp:nvSpPr>
        <dsp:cNvPr id="0" name=""/>
        <dsp:cNvSpPr/>
      </dsp:nvSpPr>
      <dsp:spPr>
        <a:xfrm>
          <a:off x="0" y="326249"/>
          <a:ext cx="8740080" cy="11536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kern="1200" dirty="0" smtClean="0">
              <a:solidFill>
                <a:srgbClr val="002060"/>
              </a:solidFill>
            </a:rPr>
            <a:t>1. Не принимать никогда любую вещь за истинную, если ты ее не познал как истинную с очевидностью, избегать всякой поспешности и заинтересованности, не включать в свои суждения ничего, кроме того, что предстало как ясное и видимое перед моим духом, чтобы не было никакой возможности сомневаться в этом.</a:t>
          </a:r>
          <a:endParaRPr lang="ru-RU" sz="1700" kern="1200" dirty="0">
            <a:solidFill>
              <a:srgbClr val="002060"/>
            </a:solidFill>
          </a:endParaRPr>
        </a:p>
      </dsp:txBody>
      <dsp:txXfrm>
        <a:off x="56315" y="382564"/>
        <a:ext cx="8627450" cy="1040990"/>
      </dsp:txXfrm>
    </dsp:sp>
    <dsp:sp modelId="{900478DA-67DF-4057-A68D-7CB72322CBF6}">
      <dsp:nvSpPr>
        <dsp:cNvPr id="0" name=""/>
        <dsp:cNvSpPr/>
      </dsp:nvSpPr>
      <dsp:spPr>
        <a:xfrm>
          <a:off x="0" y="1640211"/>
          <a:ext cx="8740080" cy="11536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kern="1200" dirty="0" smtClean="0">
              <a:solidFill>
                <a:srgbClr val="002060"/>
              </a:solidFill>
            </a:rPr>
            <a:t>2. Разделить каждый из вопросов, которые следует изучить, на столько частей, сколько необходимо, чтобы эти вопросы лучше разрешить.</a:t>
          </a:r>
          <a:endParaRPr lang="ru-RU" sz="1700" kern="1200" dirty="0">
            <a:solidFill>
              <a:srgbClr val="002060"/>
            </a:solidFill>
          </a:endParaRPr>
        </a:p>
      </dsp:txBody>
      <dsp:txXfrm>
        <a:off x="56315" y="1696526"/>
        <a:ext cx="8627450" cy="1040990"/>
      </dsp:txXfrm>
    </dsp:sp>
    <dsp:sp modelId="{88C37B53-0357-4993-82D3-05E7E9F14D83}">
      <dsp:nvSpPr>
        <dsp:cNvPr id="0" name=""/>
        <dsp:cNvSpPr/>
      </dsp:nvSpPr>
      <dsp:spPr>
        <a:xfrm>
          <a:off x="0" y="2954161"/>
          <a:ext cx="8740080" cy="11536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kern="1200" dirty="0" smtClean="0">
              <a:solidFill>
                <a:srgbClr val="002060"/>
              </a:solidFill>
            </a:rPr>
            <a:t>3. Свои идеи располагать в надлежащей последовательности, начиная с предметов наипростейших и </a:t>
          </a:r>
          <a:r>
            <a:rPr lang="ru-RU" sz="1700" kern="1200" dirty="0" err="1" smtClean="0">
              <a:solidFill>
                <a:srgbClr val="002060"/>
              </a:solidFill>
            </a:rPr>
            <a:t>наилегче</a:t>
          </a:r>
          <a:r>
            <a:rPr lang="ru-RU" sz="1700" kern="1200" dirty="0" smtClean="0">
              <a:solidFill>
                <a:srgbClr val="002060"/>
              </a:solidFill>
            </a:rPr>
            <a:t> познаваемых, продвигаться медленно, как бы со ступени на ступень, к знанию наиболее сложных, предполагая порядок даже среди тех, которые естественно не следуют друг за другом.</a:t>
          </a:r>
          <a:endParaRPr lang="ru-RU" sz="1700" kern="1200" dirty="0">
            <a:solidFill>
              <a:srgbClr val="002060"/>
            </a:solidFill>
          </a:endParaRPr>
        </a:p>
      </dsp:txBody>
      <dsp:txXfrm>
        <a:off x="56315" y="3010476"/>
        <a:ext cx="8627450" cy="1040990"/>
      </dsp:txXfrm>
    </dsp:sp>
    <dsp:sp modelId="{88D4AA1B-C1F7-4666-9A52-0D6946BBA20A}">
      <dsp:nvSpPr>
        <dsp:cNvPr id="0" name=""/>
        <dsp:cNvSpPr/>
      </dsp:nvSpPr>
      <dsp:spPr>
        <a:xfrm>
          <a:off x="0" y="4335599"/>
          <a:ext cx="8740080" cy="11536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kern="1200" dirty="0" smtClean="0">
              <a:solidFill>
                <a:srgbClr val="002060"/>
              </a:solidFill>
            </a:rPr>
            <a:t>4. Совершать везде такие полные расчеты и такие полные обороты, чтобы быть уверенным в том, что ты ничего не обошел.  </a:t>
          </a:r>
          <a:endParaRPr lang="ru-RU" sz="1700" kern="1200" dirty="0">
            <a:solidFill>
              <a:srgbClr val="002060"/>
            </a:solidFill>
          </a:endParaRPr>
        </a:p>
      </dsp:txBody>
      <dsp:txXfrm>
        <a:off x="56315" y="4391914"/>
        <a:ext cx="8627450" cy="1040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582135-7A0F-471A-A9F6-05BBCF1A14D2}">
      <dsp:nvSpPr>
        <dsp:cNvPr id="0" name=""/>
        <dsp:cNvSpPr/>
      </dsp:nvSpPr>
      <dsp:spPr>
        <a:xfrm>
          <a:off x="0" y="0"/>
          <a:ext cx="8761399" cy="2091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ru-RU" sz="1600" kern="1200" dirty="0" smtClean="0">
              <a:solidFill>
                <a:srgbClr val="002060"/>
              </a:solidFill>
            </a:rPr>
            <a:t>- </a:t>
          </a:r>
          <a:r>
            <a:rPr lang="ru-RU" sz="1600" kern="1200" dirty="0" smtClean="0">
              <a:solidFill>
                <a:srgbClr val="C00000"/>
              </a:solidFill>
            </a:rPr>
            <a:t>первое из правил </a:t>
          </a:r>
          <a:r>
            <a:rPr lang="ru-RU" sz="1600" kern="1200" dirty="0" smtClean="0">
              <a:solidFill>
                <a:srgbClr val="002060"/>
              </a:solidFill>
            </a:rPr>
            <a:t>является концентрированным выражением  его методологического скепсиса и имеет ярко выраженный гносеологический характер и опирается на условия «достоверности» и «очевидности» познания. </a:t>
          </a:r>
        </a:p>
        <a:p>
          <a:pPr marL="0" marR="0" lvl="0" indent="0" algn="just" defTabSz="914400" rtl="0" eaLnBrk="1" fontAlgn="auto" latinLnBrk="0" hangingPunct="1">
            <a:lnSpc>
              <a:spcPct val="100000"/>
            </a:lnSpc>
            <a:spcBef>
              <a:spcPct val="0"/>
            </a:spcBef>
            <a:spcAft>
              <a:spcPts val="0"/>
            </a:spcAft>
            <a:buClrTx/>
            <a:buSzTx/>
            <a:buFontTx/>
            <a:buNone/>
            <a:tabLst/>
            <a:defRPr/>
          </a:pPr>
          <a:r>
            <a:rPr lang="ru-RU" sz="1600" kern="1200" dirty="0" smtClean="0">
              <a:solidFill>
                <a:srgbClr val="002060"/>
              </a:solidFill>
            </a:rPr>
            <a:t>      Если условия первого правила не удовлетворяются, остальные правила не могут гарантировать разуму, что он придет к истинному познанию.</a:t>
          </a:r>
        </a:p>
        <a:p>
          <a:pPr lvl="0" algn="l" defTabSz="800100" rtl="0">
            <a:lnSpc>
              <a:spcPct val="90000"/>
            </a:lnSpc>
            <a:spcBef>
              <a:spcPct val="0"/>
            </a:spcBef>
            <a:spcAft>
              <a:spcPct val="35000"/>
            </a:spcAft>
          </a:pPr>
          <a:endParaRPr lang="ru-RU" sz="1500" kern="1200" dirty="0"/>
        </a:p>
      </dsp:txBody>
      <dsp:txXfrm>
        <a:off x="102110" y="102110"/>
        <a:ext cx="8557179" cy="1887521"/>
      </dsp:txXfrm>
    </dsp:sp>
    <dsp:sp modelId="{974F2760-938E-401F-B1AC-2BFF573341A2}">
      <dsp:nvSpPr>
        <dsp:cNvPr id="0" name=""/>
        <dsp:cNvSpPr/>
      </dsp:nvSpPr>
      <dsp:spPr>
        <a:xfrm>
          <a:off x="0" y="2202146"/>
          <a:ext cx="8761399" cy="1356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kern="1200" dirty="0" smtClean="0">
              <a:solidFill>
                <a:srgbClr val="002060"/>
              </a:solidFill>
            </a:rPr>
            <a:t>- </a:t>
          </a:r>
          <a:r>
            <a:rPr lang="ru-RU" sz="1600" kern="1200" dirty="0" smtClean="0">
              <a:solidFill>
                <a:srgbClr val="C00000"/>
              </a:solidFill>
            </a:rPr>
            <a:t>второе правило </a:t>
          </a:r>
          <a:r>
            <a:rPr lang="ru-RU" sz="1600" kern="1200" dirty="0" smtClean="0">
              <a:solidFill>
                <a:srgbClr val="002060"/>
              </a:solidFill>
            </a:rPr>
            <a:t>является выражением требования </a:t>
          </a:r>
          <a:r>
            <a:rPr lang="ru-RU" sz="1600" kern="1200" dirty="0" err="1" smtClean="0">
              <a:solidFill>
                <a:srgbClr val="002060"/>
              </a:solidFill>
            </a:rPr>
            <a:t>аналитичности</a:t>
          </a:r>
          <a:r>
            <a:rPr lang="ru-RU" sz="1600" kern="1200" dirty="0" smtClean="0">
              <a:solidFill>
                <a:srgbClr val="002060"/>
              </a:solidFill>
            </a:rPr>
            <a:t>. </a:t>
          </a:r>
        </a:p>
        <a:p>
          <a:pPr lvl="0" algn="just" defTabSz="711200" rtl="0">
            <a:lnSpc>
              <a:spcPct val="90000"/>
            </a:lnSpc>
            <a:spcBef>
              <a:spcPct val="0"/>
            </a:spcBef>
            <a:spcAft>
              <a:spcPct val="35000"/>
            </a:spcAft>
          </a:pPr>
          <a:r>
            <a:rPr lang="ru-RU" sz="1600" kern="1200" dirty="0" smtClean="0">
              <a:solidFill>
                <a:srgbClr val="002060"/>
              </a:solidFill>
            </a:rPr>
            <a:t>       При этом оно, также как и другие два, имеет в меньшей или большей степени методический характер</a:t>
          </a:r>
          <a:r>
            <a:rPr lang="ru-RU" sz="500" kern="1200" dirty="0" smtClean="0">
              <a:solidFill>
                <a:srgbClr val="002060"/>
              </a:solidFill>
            </a:rPr>
            <a:t>.</a:t>
          </a:r>
          <a:endParaRPr lang="ru-RU" sz="500" kern="1200" dirty="0">
            <a:solidFill>
              <a:srgbClr val="002060"/>
            </a:solidFill>
          </a:endParaRPr>
        </a:p>
      </dsp:txBody>
      <dsp:txXfrm>
        <a:off x="66212" y="2268358"/>
        <a:ext cx="8628975" cy="1223932"/>
      </dsp:txXfrm>
    </dsp:sp>
    <dsp:sp modelId="{F6F45228-1B13-42A6-8B29-960769A5FDC0}">
      <dsp:nvSpPr>
        <dsp:cNvPr id="0" name=""/>
        <dsp:cNvSpPr/>
      </dsp:nvSpPr>
      <dsp:spPr>
        <a:xfrm>
          <a:off x="0" y="3656422"/>
          <a:ext cx="8761399" cy="12431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kern="1200" dirty="0" smtClean="0">
              <a:solidFill>
                <a:srgbClr val="002060"/>
              </a:solidFill>
            </a:rPr>
            <a:t>- </a:t>
          </a:r>
          <a:r>
            <a:rPr lang="ru-RU" sz="1600" kern="1200" dirty="0" smtClean="0">
              <a:solidFill>
                <a:srgbClr val="C00000"/>
              </a:solidFill>
            </a:rPr>
            <a:t>третье правило </a:t>
          </a:r>
          <a:r>
            <a:rPr lang="ru-RU" sz="1600" kern="1200" dirty="0" smtClean="0">
              <a:solidFill>
                <a:srgbClr val="002060"/>
              </a:solidFill>
            </a:rPr>
            <a:t>относится собственно к выводам из мыслей. </a:t>
          </a:r>
        </a:p>
        <a:p>
          <a:pPr lvl="0" algn="just" defTabSz="711200" rtl="0">
            <a:lnSpc>
              <a:spcPct val="90000"/>
            </a:lnSpc>
            <a:spcBef>
              <a:spcPct val="0"/>
            </a:spcBef>
            <a:spcAft>
              <a:spcPct val="35000"/>
            </a:spcAft>
          </a:pPr>
          <a:r>
            <a:rPr lang="ru-RU" sz="1600" kern="1200" dirty="0" smtClean="0">
              <a:solidFill>
                <a:srgbClr val="002060"/>
              </a:solidFill>
            </a:rPr>
            <a:t>       Условия, которые оно содержит, становятся в ходе развития новой философии и науки неотделимой и эффективной составной частью основных методологических принципов.</a:t>
          </a:r>
          <a:endParaRPr lang="ru-RU" sz="1600" kern="1200" dirty="0">
            <a:solidFill>
              <a:srgbClr val="002060"/>
            </a:solidFill>
          </a:endParaRPr>
        </a:p>
      </dsp:txBody>
      <dsp:txXfrm>
        <a:off x="60684" y="3717106"/>
        <a:ext cx="8640031" cy="1121744"/>
      </dsp:txXfrm>
    </dsp:sp>
    <dsp:sp modelId="{F5317C2E-CE75-4D90-8752-EE0991222528}">
      <dsp:nvSpPr>
        <dsp:cNvPr id="0" name=""/>
        <dsp:cNvSpPr/>
      </dsp:nvSpPr>
      <dsp:spPr>
        <a:xfrm>
          <a:off x="0" y="5003155"/>
          <a:ext cx="8761399" cy="11827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kern="1200" dirty="0" smtClean="0">
              <a:solidFill>
                <a:srgbClr val="002060"/>
              </a:solidFill>
            </a:rPr>
            <a:t>- </a:t>
          </a:r>
          <a:r>
            <a:rPr lang="ru-RU" sz="1600" kern="1200" dirty="0" smtClean="0">
              <a:solidFill>
                <a:srgbClr val="C00000"/>
              </a:solidFill>
            </a:rPr>
            <a:t>четвертое правило </a:t>
          </a:r>
          <a:r>
            <a:rPr lang="ru-RU" sz="1600" kern="1200" dirty="0" smtClean="0">
              <a:solidFill>
                <a:srgbClr val="002060"/>
              </a:solidFill>
            </a:rPr>
            <a:t>подчеркивает необходимость определенной систематизации как познанного так и познаваемого.</a:t>
          </a:r>
          <a:endParaRPr lang="ru-RU" sz="1600" kern="1200" dirty="0">
            <a:solidFill>
              <a:srgbClr val="002060"/>
            </a:solidFill>
          </a:endParaRPr>
        </a:p>
      </dsp:txBody>
      <dsp:txXfrm>
        <a:off x="57737" y="5060892"/>
        <a:ext cx="8645925" cy="10672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579ED-528B-4608-8B6F-5436B9898031}">
      <dsp:nvSpPr>
        <dsp:cNvPr id="0" name=""/>
        <dsp:cNvSpPr/>
      </dsp:nvSpPr>
      <dsp:spPr>
        <a:xfrm>
          <a:off x="3467509" y="2280282"/>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300" b="1" i="1" u="none" strike="noStrike" kern="1200" cap="none" normalizeH="0" baseline="0" dirty="0" smtClean="0">
              <a:ln>
                <a:noFill/>
              </a:ln>
              <a:solidFill>
                <a:srgbClr val="FF0066"/>
              </a:solidFill>
              <a:effectLst/>
              <a:latin typeface="Arial" charset="0"/>
              <a:cs typeface="Arial" charset="0"/>
            </a:rPr>
            <a:t>наука</a:t>
          </a:r>
        </a:p>
      </dsp:txBody>
      <dsp:txXfrm>
        <a:off x="3724051" y="2536824"/>
        <a:ext cx="1238697" cy="1238697"/>
      </dsp:txXfrm>
    </dsp:sp>
    <dsp:sp modelId="{790A84EF-FAC3-48B9-9116-EB158CC192B2}">
      <dsp:nvSpPr>
        <dsp:cNvPr id="0" name=""/>
        <dsp:cNvSpPr/>
      </dsp:nvSpPr>
      <dsp:spPr>
        <a:xfrm rot="16200000">
          <a:off x="4080251" y="1998984"/>
          <a:ext cx="526296" cy="36298"/>
        </a:xfrm>
        <a:custGeom>
          <a:avLst/>
          <a:gdLst/>
          <a:ahLst/>
          <a:cxnLst/>
          <a:rect l="0" t="0" r="0" b="0"/>
          <a:pathLst>
            <a:path>
              <a:moveTo>
                <a:pt x="0" y="18149"/>
              </a:moveTo>
              <a:lnTo>
                <a:pt x="526296" y="181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330242" y="2003976"/>
        <a:ext cx="26314" cy="26314"/>
      </dsp:txXfrm>
    </dsp:sp>
    <dsp:sp modelId="{70A8426B-38B3-4079-8E9A-DA35EEE66456}">
      <dsp:nvSpPr>
        <dsp:cNvPr id="0" name=""/>
        <dsp:cNvSpPr/>
      </dsp:nvSpPr>
      <dsp:spPr>
        <a:xfrm>
          <a:off x="3467509" y="2204"/>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1" u="none" strike="noStrike" kern="1200" cap="none" normalizeH="0" baseline="0" smtClean="0">
              <a:ln>
                <a:noFill/>
              </a:ln>
              <a:solidFill>
                <a:srgbClr val="FF0066"/>
              </a:solidFill>
              <a:effectLst/>
              <a:latin typeface="Arial" charset="0"/>
              <a:cs typeface="Arial" charset="0"/>
            </a:rPr>
            <a:t>физиология</a:t>
          </a:r>
        </a:p>
      </dsp:txBody>
      <dsp:txXfrm>
        <a:off x="3724051" y="258746"/>
        <a:ext cx="1238697" cy="1238697"/>
      </dsp:txXfrm>
    </dsp:sp>
    <dsp:sp modelId="{ABE41F58-4AB3-4874-9C4E-E8C05BE9EB57}">
      <dsp:nvSpPr>
        <dsp:cNvPr id="0" name=""/>
        <dsp:cNvSpPr/>
      </dsp:nvSpPr>
      <dsp:spPr>
        <a:xfrm rot="20520000">
          <a:off x="5163542" y="2786041"/>
          <a:ext cx="526296" cy="36298"/>
        </a:xfrm>
        <a:custGeom>
          <a:avLst/>
          <a:gdLst/>
          <a:ahLst/>
          <a:cxnLst/>
          <a:rect l="0" t="0" r="0" b="0"/>
          <a:pathLst>
            <a:path>
              <a:moveTo>
                <a:pt x="0" y="18149"/>
              </a:moveTo>
              <a:lnTo>
                <a:pt x="526296" y="181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413532" y="2791033"/>
        <a:ext cx="26314" cy="26314"/>
      </dsp:txXfrm>
    </dsp:sp>
    <dsp:sp modelId="{B801E363-B5E4-48F8-AC46-D80C54271030}">
      <dsp:nvSpPr>
        <dsp:cNvPr id="0" name=""/>
        <dsp:cNvSpPr/>
      </dsp:nvSpPr>
      <dsp:spPr>
        <a:xfrm>
          <a:off x="5634089" y="1576317"/>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1" u="none" strike="noStrike" kern="1200" cap="none" normalizeH="0" baseline="0" smtClean="0">
              <a:ln>
                <a:noFill/>
              </a:ln>
              <a:solidFill>
                <a:srgbClr val="FF0066"/>
              </a:solidFill>
              <a:effectLst/>
              <a:latin typeface="Arial" charset="0"/>
              <a:cs typeface="Arial" charset="0"/>
            </a:rPr>
            <a:t>физика</a:t>
          </a:r>
        </a:p>
      </dsp:txBody>
      <dsp:txXfrm>
        <a:off x="5890631" y="1832859"/>
        <a:ext cx="1238697" cy="1238697"/>
      </dsp:txXfrm>
    </dsp:sp>
    <dsp:sp modelId="{368E999E-1E7D-43DA-8C6A-F2A068C1CC31}">
      <dsp:nvSpPr>
        <dsp:cNvPr id="0" name=""/>
        <dsp:cNvSpPr/>
      </dsp:nvSpPr>
      <dsp:spPr>
        <a:xfrm rot="3240000">
          <a:off x="4749762" y="4059525"/>
          <a:ext cx="526296" cy="36298"/>
        </a:xfrm>
        <a:custGeom>
          <a:avLst/>
          <a:gdLst/>
          <a:ahLst/>
          <a:cxnLst/>
          <a:rect l="0" t="0" r="0" b="0"/>
          <a:pathLst>
            <a:path>
              <a:moveTo>
                <a:pt x="0" y="18149"/>
              </a:moveTo>
              <a:lnTo>
                <a:pt x="526296" y="181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999752" y="4064517"/>
        <a:ext cx="26314" cy="26314"/>
      </dsp:txXfrm>
    </dsp:sp>
    <dsp:sp modelId="{A33FF74A-4C05-406E-B8DC-F29918410566}">
      <dsp:nvSpPr>
        <dsp:cNvPr id="0" name=""/>
        <dsp:cNvSpPr/>
      </dsp:nvSpPr>
      <dsp:spPr>
        <a:xfrm>
          <a:off x="4806529" y="4123285"/>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1" u="none" strike="noStrike" kern="1200" cap="none" normalizeH="0" baseline="0" smtClean="0">
              <a:ln>
                <a:noFill/>
              </a:ln>
              <a:solidFill>
                <a:srgbClr val="FF0066"/>
              </a:solidFill>
              <a:effectLst/>
              <a:latin typeface="Arial" charset="0"/>
              <a:cs typeface="Arial" charset="0"/>
            </a:rPr>
            <a:t>механика</a:t>
          </a:r>
        </a:p>
      </dsp:txBody>
      <dsp:txXfrm>
        <a:off x="5063071" y="4379827"/>
        <a:ext cx="1238697" cy="1238697"/>
      </dsp:txXfrm>
    </dsp:sp>
    <dsp:sp modelId="{4B41A404-A35E-498E-83DD-E26AAC7BA735}">
      <dsp:nvSpPr>
        <dsp:cNvPr id="0" name=""/>
        <dsp:cNvSpPr/>
      </dsp:nvSpPr>
      <dsp:spPr>
        <a:xfrm rot="7560000">
          <a:off x="3410741" y="4059525"/>
          <a:ext cx="526296" cy="36298"/>
        </a:xfrm>
        <a:custGeom>
          <a:avLst/>
          <a:gdLst/>
          <a:ahLst/>
          <a:cxnLst/>
          <a:rect l="0" t="0" r="0" b="0"/>
          <a:pathLst>
            <a:path>
              <a:moveTo>
                <a:pt x="0" y="18149"/>
              </a:moveTo>
              <a:lnTo>
                <a:pt x="526296" y="181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660732" y="4064517"/>
        <a:ext cx="26314" cy="26314"/>
      </dsp:txXfrm>
    </dsp:sp>
    <dsp:sp modelId="{F8F75FC6-C2C1-4D0F-94A7-C071E0218F8C}">
      <dsp:nvSpPr>
        <dsp:cNvPr id="0" name=""/>
        <dsp:cNvSpPr/>
      </dsp:nvSpPr>
      <dsp:spPr>
        <a:xfrm>
          <a:off x="2128488" y="4123285"/>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1" u="none" strike="noStrike" kern="1200" cap="none" normalizeH="0" baseline="0" smtClean="0">
              <a:ln>
                <a:noFill/>
              </a:ln>
              <a:solidFill>
                <a:srgbClr val="FF0066"/>
              </a:solidFill>
              <a:effectLst/>
              <a:latin typeface="Arial" charset="0"/>
              <a:cs typeface="Arial" charset="0"/>
            </a:rPr>
            <a:t>химия</a:t>
          </a:r>
        </a:p>
      </dsp:txBody>
      <dsp:txXfrm>
        <a:off x="2385030" y="4379827"/>
        <a:ext cx="1238697" cy="1238697"/>
      </dsp:txXfrm>
    </dsp:sp>
    <dsp:sp modelId="{F5494B43-9498-4C8F-AEB8-8FC37F4B5F53}">
      <dsp:nvSpPr>
        <dsp:cNvPr id="0" name=""/>
        <dsp:cNvSpPr/>
      </dsp:nvSpPr>
      <dsp:spPr>
        <a:xfrm rot="11880000">
          <a:off x="2996961" y="2786041"/>
          <a:ext cx="526296" cy="36298"/>
        </a:xfrm>
        <a:custGeom>
          <a:avLst/>
          <a:gdLst/>
          <a:ahLst/>
          <a:cxnLst/>
          <a:rect l="0" t="0" r="0" b="0"/>
          <a:pathLst>
            <a:path>
              <a:moveTo>
                <a:pt x="0" y="18149"/>
              </a:moveTo>
              <a:lnTo>
                <a:pt x="526296" y="181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246952" y="2791033"/>
        <a:ext cx="26314" cy="26314"/>
      </dsp:txXfrm>
    </dsp:sp>
    <dsp:sp modelId="{E1686E59-4E1E-4BAD-AA8A-77049B0E6FF4}">
      <dsp:nvSpPr>
        <dsp:cNvPr id="0" name=""/>
        <dsp:cNvSpPr/>
      </dsp:nvSpPr>
      <dsp:spPr>
        <a:xfrm>
          <a:off x="1300928" y="1576317"/>
          <a:ext cx="1751781" cy="17517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i="1" u="none" strike="noStrike" kern="1200" cap="none" normalizeH="0" baseline="0" smtClean="0">
              <a:ln>
                <a:noFill/>
              </a:ln>
              <a:solidFill>
                <a:srgbClr val="FF0066"/>
              </a:solidFill>
              <a:effectLst/>
              <a:latin typeface="Arial" charset="0"/>
              <a:cs typeface="Arial" charset="0"/>
            </a:rPr>
            <a:t>философия</a:t>
          </a:r>
        </a:p>
      </dsp:txBody>
      <dsp:txXfrm>
        <a:off x="1557470" y="1832859"/>
        <a:ext cx="1238697" cy="123869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CCCA67F-FA23-4E37-8612-772A74028FFF}" type="datetimeFigureOut">
              <a:rPr lang="ru-RU" smtClean="0"/>
              <a:t>16.03.2020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F1EB0AD5-9381-4004-8BE9-CB8006FFD90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CCA67F-FA23-4E37-8612-772A74028FFF}" type="datetimeFigureOut">
              <a:rPr lang="ru-RU" smtClean="0"/>
              <a:t>16.03.2020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CCA67F-FA23-4E37-8612-772A74028FFF}" type="datetimeFigureOut">
              <a:rPr lang="ru-RU" smtClean="0"/>
              <a:t>16.03.2020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CCA67F-FA23-4E37-8612-772A74028FFF}" type="datetimeFigureOut">
              <a:rPr lang="ru-RU" smtClean="0"/>
              <a:t>16.03.2020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F1EB0AD5-9381-4004-8BE9-CB8006FFD90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CCCA67F-FA23-4E37-8612-772A74028FFF}" type="datetimeFigureOut">
              <a:rPr lang="ru-RU" smtClean="0"/>
              <a:t>16.03.2020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F1EB0AD5-9381-4004-8BE9-CB8006FFD904}"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CCCA67F-FA23-4E37-8612-772A74028FFF}" type="datetimeFigureOut">
              <a:rPr lang="ru-RU" smtClean="0"/>
              <a:t>16.03.2020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CCCA67F-FA23-4E37-8612-772A74028FFF}" type="datetimeFigureOut">
              <a:rPr lang="ru-RU" smtClean="0"/>
              <a:t>16.03.2020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F1EB0AD5-9381-4004-8BE9-CB8006FFD904}"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CCCA67F-FA23-4E37-8612-772A74028FFF}" type="datetimeFigureOut">
              <a:rPr lang="ru-RU" smtClean="0"/>
              <a:t>16.03.2020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CCCA67F-FA23-4E37-8612-772A74028FFF}" type="datetimeFigureOut">
              <a:rPr lang="ru-RU" smtClean="0"/>
              <a:t>16.03.2020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CCA67F-FA23-4E37-8612-772A74028FFF}" type="datetimeFigureOut">
              <a:rPr lang="ru-RU" smtClean="0"/>
              <a:t>16.03.2020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EB0AD5-9381-4004-8BE9-CB8006FFD90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CCCA67F-FA23-4E37-8612-772A74028FFF}" type="datetimeFigureOut">
              <a:rPr lang="ru-RU" smtClean="0"/>
              <a:t>16.03.2020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1EB0AD5-9381-4004-8BE9-CB8006FFD904}"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CCA67F-FA23-4E37-8612-772A74028FFF}" type="datetimeFigureOut">
              <a:rPr lang="ru-RU" smtClean="0"/>
              <a:t>16.03.2020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1EB0AD5-9381-4004-8BE9-CB8006FFD904}"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628800"/>
            <a:ext cx="7772400" cy="1470025"/>
          </a:xfrm>
        </p:spPr>
        <p:txBody>
          <a:bodyPr>
            <a:normAutofit/>
          </a:bodyPr>
          <a:lstStyle/>
          <a:p>
            <a:pPr algn="ctr"/>
            <a:r>
              <a:rPr lang="ru-RU" sz="3200" b="1" i="1" dirty="0">
                <a:solidFill>
                  <a:srgbClr val="002060"/>
                </a:solidFill>
                <a:effectLst/>
              </a:rPr>
              <a:t>Новоевропейская наука – классический этап развития науки. </a:t>
            </a:r>
            <a:endParaRPr lang="ru-RU" sz="3200" b="1" i="1"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23528" y="5157192"/>
            <a:ext cx="8458200" cy="914400"/>
          </a:xfrm>
        </p:spPr>
        <p:txBody>
          <a:bodyPr>
            <a:normAutofit/>
          </a:bodyPr>
          <a:lstStyle/>
          <a:p>
            <a:r>
              <a:rPr lang="ru-RU" sz="1600" b="1" i="1" dirty="0" smtClean="0">
                <a:solidFill>
                  <a:srgbClr val="002060"/>
                </a:solidFill>
              </a:rPr>
              <a:t>Лекция  5 по дисциплине история и философия науки</a:t>
            </a:r>
          </a:p>
          <a:p>
            <a:r>
              <a:rPr lang="ru-RU" sz="1600" b="1" i="1" dirty="0" smtClean="0">
                <a:solidFill>
                  <a:srgbClr val="002060"/>
                </a:solidFill>
              </a:rPr>
              <a:t> </a:t>
            </a:r>
            <a:r>
              <a:rPr lang="ru-RU" sz="1600" b="1" i="1" dirty="0" err="1" smtClean="0">
                <a:solidFill>
                  <a:srgbClr val="002060"/>
                </a:solidFill>
              </a:rPr>
              <a:t>Балшикеев</a:t>
            </a:r>
            <a:r>
              <a:rPr lang="ru-RU" sz="1600" b="1" i="1" dirty="0" smtClean="0">
                <a:solidFill>
                  <a:srgbClr val="002060"/>
                </a:solidFill>
              </a:rPr>
              <a:t> С.Б.</a:t>
            </a:r>
            <a:endParaRPr lang="ru-RU" sz="1600" b="1" i="1" dirty="0">
              <a:solidFill>
                <a:srgbClr val="002060"/>
              </a:solidFill>
            </a:endParaRPr>
          </a:p>
        </p:txBody>
      </p:sp>
    </p:spTree>
    <p:extLst>
      <p:ext uri="{BB962C8B-B14F-4D97-AF65-F5344CB8AC3E}">
        <p14:creationId xmlns:p14="http://schemas.microsoft.com/office/powerpoint/2010/main" val="4053092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138500092"/>
              </p:ext>
            </p:extLst>
          </p:nvPr>
        </p:nvGraphicFramePr>
        <p:xfrm>
          <a:off x="179512" y="476672"/>
          <a:ext cx="8761399"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9174947"/>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1520" y="-18498"/>
            <a:ext cx="8686800" cy="45719"/>
          </a:xfrm>
        </p:spPr>
        <p:txBody>
          <a:bodyPr>
            <a:normAutofit fontScale="90000"/>
          </a:bodyPr>
          <a:lstStyle/>
          <a:p>
            <a:pPr algn="ctr"/>
            <a:endParaRPr lang="ru-RU" sz="2000" dirty="0"/>
          </a:p>
        </p:txBody>
      </p:sp>
      <p:sp>
        <p:nvSpPr>
          <p:cNvPr id="3" name="Объект 2"/>
          <p:cNvSpPr>
            <a:spLocks noGrp="1"/>
          </p:cNvSpPr>
          <p:nvPr>
            <p:ph idx="1"/>
          </p:nvPr>
        </p:nvSpPr>
        <p:spPr>
          <a:xfrm>
            <a:off x="251520" y="188640"/>
            <a:ext cx="8686800" cy="6480720"/>
          </a:xfrm>
        </p:spPr>
        <p:txBody>
          <a:bodyPr>
            <a:normAutofit lnSpcReduction="10000"/>
          </a:bodyPr>
          <a:lstStyle/>
          <a:p>
            <a:pPr marL="0" indent="0">
              <a:buNone/>
            </a:pPr>
            <a:r>
              <a:rPr lang="ru-RU" sz="1600" dirty="0" smtClean="0"/>
              <a:t>Декарт находит первичную достоверность </a:t>
            </a:r>
            <a:r>
              <a:rPr lang="ru-RU" sz="1600" b="1" i="1" dirty="0" smtClean="0">
                <a:solidFill>
                  <a:srgbClr val="0070C0"/>
                </a:solidFill>
              </a:rPr>
              <a:t>в мыслящем  Я (</a:t>
            </a:r>
            <a:r>
              <a:rPr lang="en-US" sz="1600" b="1" i="1" dirty="0" smtClean="0">
                <a:solidFill>
                  <a:srgbClr val="0070C0"/>
                </a:solidFill>
              </a:rPr>
              <a:t>ego cogito</a:t>
            </a:r>
            <a:r>
              <a:rPr lang="ru-RU" sz="1600" b="1" i="1" dirty="0" smtClean="0">
                <a:solidFill>
                  <a:srgbClr val="0070C0"/>
                </a:solidFill>
              </a:rPr>
              <a:t>), </a:t>
            </a:r>
            <a:r>
              <a:rPr lang="ru-RU" sz="1600" dirty="0" smtClean="0"/>
              <a:t>и исходя из этой достоверности, он выдвигает свою первую философию, это связано с развитием естествознания, в частности, математики.</a:t>
            </a:r>
          </a:p>
          <a:p>
            <a:pPr marL="0" indent="0">
              <a:buNone/>
            </a:pPr>
            <a:endParaRPr lang="ru-RU" sz="1600" dirty="0" smtClean="0"/>
          </a:p>
          <a:p>
            <a:pPr marL="0" indent="0">
              <a:buNone/>
            </a:pPr>
            <a:r>
              <a:rPr lang="ru-RU" sz="1600" b="1" i="1" dirty="0" smtClean="0"/>
              <a:t>Математика, </a:t>
            </a:r>
            <a:r>
              <a:rPr lang="ru-RU" sz="1600" dirty="0" smtClean="0"/>
              <a:t>в которой основой является идеальная конструкция, считается наукой, достигающей своих истин с высокой степенью достоверности.</a:t>
            </a:r>
          </a:p>
          <a:p>
            <a:pPr marL="0" indent="0">
              <a:buNone/>
            </a:pPr>
            <a:endParaRPr lang="ru-RU" sz="1600" dirty="0" smtClean="0"/>
          </a:p>
          <a:p>
            <a:pPr marL="0" indent="0">
              <a:buNone/>
            </a:pPr>
            <a:r>
              <a:rPr lang="ru-RU" sz="1600" dirty="0" smtClean="0"/>
              <a:t>Достоверность арифметики, геометрии и им подобных наук заключается в том, что по сравнению с другими науками они больше всего зависят </a:t>
            </a:r>
            <a:r>
              <a:rPr lang="ru-RU" sz="1600" b="1" i="1" dirty="0" smtClean="0">
                <a:solidFill>
                  <a:srgbClr val="0070C0"/>
                </a:solidFill>
              </a:rPr>
              <a:t>от мыслящего Я </a:t>
            </a:r>
            <a:r>
              <a:rPr lang="ru-RU" sz="1600" dirty="0" smtClean="0"/>
              <a:t>и менее всего от «внешней реальности».</a:t>
            </a:r>
          </a:p>
          <a:p>
            <a:pPr marL="0" indent="0">
              <a:buNone/>
            </a:pPr>
            <a:endParaRPr lang="ru-RU" sz="1600" dirty="0" smtClean="0"/>
          </a:p>
          <a:p>
            <a:pPr marL="0" indent="0">
              <a:buNone/>
            </a:pPr>
            <a:r>
              <a:rPr lang="ru-RU" sz="1600" dirty="0" smtClean="0">
                <a:solidFill>
                  <a:srgbClr val="0070C0"/>
                </a:solidFill>
              </a:rPr>
              <a:t>Декарт закладывает в новой философии </a:t>
            </a:r>
            <a:r>
              <a:rPr lang="ru-RU" sz="1600" b="1" i="1" dirty="0" smtClean="0">
                <a:solidFill>
                  <a:srgbClr val="0070C0"/>
                </a:solidFill>
              </a:rPr>
              <a:t>основы дуализма (двойственности).</a:t>
            </a:r>
          </a:p>
          <a:p>
            <a:pPr marL="0" indent="0">
              <a:buNone/>
            </a:pPr>
            <a:endParaRPr lang="ru-RU" sz="1600" dirty="0" smtClean="0"/>
          </a:p>
          <a:p>
            <a:pPr marL="0" indent="0">
              <a:buNone/>
            </a:pPr>
            <a:r>
              <a:rPr lang="ru-RU" sz="1600" b="1" i="1" dirty="0" smtClean="0"/>
              <a:t>Признает как материальный принцип </a:t>
            </a:r>
            <a:r>
              <a:rPr lang="ru-RU" sz="1600" dirty="0" smtClean="0"/>
              <a:t>– не зависящее от сознания (духа) существование материи, </a:t>
            </a:r>
            <a:r>
              <a:rPr lang="ru-RU" sz="1600" b="1" i="1" dirty="0" smtClean="0"/>
              <a:t>так и духовный принцип</a:t>
            </a:r>
            <a:r>
              <a:rPr lang="ru-RU" sz="1600" dirty="0" smtClean="0"/>
              <a:t>  - не зависящее от материи и материального мира мышление.</a:t>
            </a:r>
          </a:p>
          <a:p>
            <a:pPr marL="0" indent="0">
              <a:buNone/>
            </a:pPr>
            <a:endParaRPr lang="ru-RU" sz="1600" dirty="0" smtClean="0"/>
          </a:p>
          <a:p>
            <a:pPr marL="0" indent="0">
              <a:buNone/>
            </a:pPr>
            <a:r>
              <a:rPr lang="ru-RU" sz="1600" b="1" i="1" dirty="0" smtClean="0"/>
              <a:t>Совершенной субстанцией </a:t>
            </a:r>
            <a:r>
              <a:rPr lang="ru-RU" sz="1600" dirty="0" smtClean="0">
                <a:solidFill>
                  <a:schemeClr val="tx1"/>
                </a:solidFill>
              </a:rPr>
              <a:t>является лишь </a:t>
            </a:r>
            <a:r>
              <a:rPr lang="ru-RU" sz="1600" dirty="0" smtClean="0">
                <a:solidFill>
                  <a:srgbClr val="C00000"/>
                </a:solidFill>
              </a:rPr>
              <a:t>Бог,</a:t>
            </a:r>
            <a:r>
              <a:rPr lang="ru-RU" sz="1600" dirty="0" smtClean="0">
                <a:solidFill>
                  <a:schemeClr val="tx1"/>
                </a:solidFill>
              </a:rPr>
              <a:t> </a:t>
            </a:r>
            <a:r>
              <a:rPr lang="ru-RU" sz="1600" dirty="0" smtClean="0"/>
              <a:t>который существует «сам из себя» и сам является своей причиной. Все остальное нуждается для своего существования  в «присутствии Бога»</a:t>
            </a:r>
          </a:p>
          <a:p>
            <a:pPr marL="0" indent="0">
              <a:buNone/>
            </a:pPr>
            <a:endParaRPr lang="ru-RU" sz="1600" dirty="0" smtClean="0"/>
          </a:p>
          <a:p>
            <a:pPr marL="0" indent="0">
              <a:buNone/>
            </a:pPr>
            <a:r>
              <a:rPr lang="ru-RU" sz="1600" dirty="0" smtClean="0"/>
              <a:t>Функция Бога заключается  в гарантии истинности познания. Бог является гарантом истинности достоверных фактов.</a:t>
            </a:r>
          </a:p>
          <a:p>
            <a:pPr marL="0" indent="0">
              <a:buNone/>
            </a:pPr>
            <a:endParaRPr lang="ru-RU" sz="1600" dirty="0" smtClean="0"/>
          </a:p>
          <a:p>
            <a:pPr marL="0" indent="0">
              <a:buNone/>
            </a:pPr>
            <a:r>
              <a:rPr lang="ru-RU" sz="1600" b="1" i="1" dirty="0" smtClean="0">
                <a:solidFill>
                  <a:srgbClr val="0070C0"/>
                </a:solidFill>
              </a:rPr>
              <a:t>Декартов дуализм </a:t>
            </a:r>
            <a:r>
              <a:rPr lang="ru-RU" sz="1600" dirty="0" smtClean="0">
                <a:solidFill>
                  <a:srgbClr val="0070C0"/>
                </a:solidFill>
              </a:rPr>
              <a:t>– признание вещей мыслящих  и вещей распространенных – своеобразное признание существования бога.</a:t>
            </a:r>
          </a:p>
          <a:p>
            <a:pPr marL="0" indent="0">
              <a:buNone/>
            </a:pPr>
            <a:endParaRPr lang="ru-RU" sz="1600" dirty="0"/>
          </a:p>
        </p:txBody>
      </p:sp>
    </p:spTree>
    <p:extLst>
      <p:ext uri="{BB962C8B-B14F-4D97-AF65-F5344CB8AC3E}">
        <p14:creationId xmlns:p14="http://schemas.microsoft.com/office/powerpoint/2010/main" val="88738528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686800" cy="634478"/>
          </a:xfrm>
        </p:spPr>
        <p:txBody>
          <a:bodyPr>
            <a:normAutofit/>
          </a:bodyPr>
          <a:lstStyle/>
          <a:p>
            <a:pPr algn="ctr"/>
            <a:r>
              <a:rPr lang="ru-RU" sz="2000" b="1" i="1" dirty="0" smtClean="0"/>
              <a:t>Значение  философии  р. </a:t>
            </a:r>
            <a:r>
              <a:rPr lang="ru-RU" sz="2000" b="1" i="1" dirty="0" err="1" smtClean="0"/>
              <a:t>декарт</a:t>
            </a:r>
            <a:r>
              <a:rPr lang="ru-RU" sz="2000" b="1" i="1" dirty="0" err="1"/>
              <a:t>а</a:t>
            </a:r>
            <a:endParaRPr lang="ru-RU" sz="2000" b="1" i="1" dirty="0"/>
          </a:p>
        </p:txBody>
      </p:sp>
      <p:sp>
        <p:nvSpPr>
          <p:cNvPr id="3" name="Объект 2"/>
          <p:cNvSpPr>
            <a:spLocks noGrp="1"/>
          </p:cNvSpPr>
          <p:nvPr>
            <p:ph idx="1"/>
          </p:nvPr>
        </p:nvSpPr>
        <p:spPr>
          <a:xfrm>
            <a:off x="304800" y="1124744"/>
            <a:ext cx="8686800" cy="4955381"/>
          </a:xfrm>
        </p:spPr>
        <p:txBody>
          <a:bodyPr/>
          <a:lstStyle/>
          <a:p>
            <a:pPr marL="0" indent="0" algn="just">
              <a:buNone/>
            </a:pPr>
            <a:r>
              <a:rPr lang="ru-RU" sz="1600" dirty="0" smtClean="0"/>
              <a:t>В отличие от Бэкона, который считал индукцию основным методом получения истинных и практически полезных фактов, </a:t>
            </a:r>
            <a:r>
              <a:rPr lang="ru-RU" sz="1600" dirty="0" smtClean="0">
                <a:solidFill>
                  <a:srgbClr val="7030A0"/>
                </a:solidFill>
              </a:rPr>
              <a:t>Декарт таким методом считает </a:t>
            </a:r>
            <a:r>
              <a:rPr lang="ru-RU" sz="1600" b="1" i="1" u="sng" dirty="0" smtClean="0">
                <a:solidFill>
                  <a:srgbClr val="7030A0"/>
                </a:solidFill>
              </a:rPr>
              <a:t>рациональную дедукцию.</a:t>
            </a:r>
          </a:p>
          <a:p>
            <a:pPr marL="0" indent="0" algn="just">
              <a:buNone/>
            </a:pPr>
            <a:r>
              <a:rPr lang="ru-RU" sz="1600" dirty="0" smtClean="0">
                <a:solidFill>
                  <a:srgbClr val="C00000"/>
                </a:solidFill>
              </a:rPr>
              <a:t> </a:t>
            </a:r>
          </a:p>
          <a:p>
            <a:pPr marL="0" indent="0" algn="just">
              <a:buNone/>
            </a:pPr>
            <a:r>
              <a:rPr lang="ru-RU" sz="1600" dirty="0" smtClean="0"/>
              <a:t>: </a:t>
            </a:r>
            <a:r>
              <a:rPr lang="ru-RU" sz="1600" b="1" i="1" dirty="0"/>
              <a:t>Он занимается экспериментальными науками</a:t>
            </a:r>
            <a:endParaRPr lang="ru-RU" sz="1600" b="1" i="1" dirty="0" smtClean="0"/>
          </a:p>
          <a:p>
            <a:pPr marL="0" indent="0" algn="just">
              <a:buNone/>
            </a:pPr>
            <a:r>
              <a:rPr lang="ru-RU" sz="1600" dirty="0" smtClean="0"/>
              <a:t>- в </a:t>
            </a:r>
            <a:r>
              <a:rPr lang="ru-RU" sz="1600" dirty="0"/>
              <a:t>связи с диоптрикой он изучает анатомию человеческого глаза</a:t>
            </a:r>
            <a:r>
              <a:rPr lang="ru-RU" sz="1600" dirty="0" smtClean="0"/>
              <a:t>;</a:t>
            </a:r>
          </a:p>
          <a:p>
            <a:pPr marL="0" indent="0" algn="just">
              <a:buNone/>
            </a:pPr>
            <a:r>
              <a:rPr lang="ru-RU" sz="1600" dirty="0" smtClean="0"/>
              <a:t>- для </a:t>
            </a:r>
            <a:r>
              <a:rPr lang="ru-RU" sz="1600" dirty="0"/>
              <a:t>психологии  - первым выдвигает идею условного рефлекса; </a:t>
            </a:r>
            <a:endParaRPr lang="ru-RU" sz="1600" dirty="0" smtClean="0"/>
          </a:p>
          <a:p>
            <a:pPr marL="0" indent="0" algn="just">
              <a:buNone/>
            </a:pPr>
            <a:r>
              <a:rPr lang="ru-RU" sz="1600" dirty="0" smtClean="0"/>
              <a:t>- как </a:t>
            </a:r>
            <a:r>
              <a:rPr lang="ru-RU" sz="1600" dirty="0"/>
              <a:t>создатель аналитической геометрии, внес большой вклад в развитие математики  и математического мышления</a:t>
            </a:r>
            <a:r>
              <a:rPr lang="ru-RU" sz="1600" dirty="0" smtClean="0"/>
              <a:t>.</a:t>
            </a:r>
          </a:p>
          <a:p>
            <a:pPr algn="just">
              <a:buFontTx/>
              <a:buChar char="-"/>
            </a:pPr>
            <a:endParaRPr lang="ru-RU" sz="1600" dirty="0" smtClean="0"/>
          </a:p>
          <a:p>
            <a:pPr marL="0" indent="0" algn="just">
              <a:buNone/>
            </a:pPr>
            <a:r>
              <a:rPr lang="ru-RU" sz="1600" b="1" dirty="0" smtClean="0"/>
              <a:t>Дуализм Декарта сделал </a:t>
            </a:r>
            <a:r>
              <a:rPr lang="ru-RU" sz="1600" dirty="0" smtClean="0"/>
              <a:t>возможным двойственное, взаимоисключающее толкование его учения, которое в Западной Европе быстро распространилось и нашло много приверженцев.</a:t>
            </a:r>
          </a:p>
          <a:p>
            <a:pPr marL="0" indent="0" algn="just">
              <a:buNone/>
            </a:pPr>
            <a:endParaRPr lang="ru-RU" sz="1600" dirty="0"/>
          </a:p>
          <a:p>
            <a:pPr marL="0" indent="0" algn="just">
              <a:buNone/>
            </a:pPr>
            <a:r>
              <a:rPr lang="ru-RU" sz="1600" b="1" i="1" dirty="0" smtClean="0"/>
              <a:t>В то же самое время его взгляды были враждебно встречены церковью</a:t>
            </a:r>
          </a:p>
          <a:p>
            <a:pPr marL="0" indent="0" algn="just">
              <a:buNone/>
            </a:pPr>
            <a:endParaRPr lang="ru-RU" sz="1600" b="1" i="1" dirty="0"/>
          </a:p>
          <a:p>
            <a:pPr marL="0" indent="0" algn="just">
              <a:buNone/>
            </a:pPr>
            <a:r>
              <a:rPr lang="ru-RU" sz="1600" b="1" i="1" dirty="0" smtClean="0"/>
              <a:t>Последователи Декарта</a:t>
            </a:r>
            <a:r>
              <a:rPr lang="ru-RU" sz="1600" dirty="0" smtClean="0"/>
              <a:t> – Никола Мальбранш, </a:t>
            </a:r>
            <a:r>
              <a:rPr lang="ru-RU" sz="1600" dirty="0" err="1" smtClean="0"/>
              <a:t>Блез</a:t>
            </a:r>
            <a:r>
              <a:rPr lang="ru-RU" sz="1600" dirty="0" smtClean="0"/>
              <a:t> Паскаль, Антуан </a:t>
            </a:r>
            <a:r>
              <a:rPr lang="ru-RU" sz="1600" dirty="0" err="1" smtClean="0"/>
              <a:t>Арно</a:t>
            </a:r>
            <a:r>
              <a:rPr lang="ru-RU" sz="1600" dirty="0" smtClean="0"/>
              <a:t>, Жак </a:t>
            </a:r>
            <a:r>
              <a:rPr lang="ru-RU" sz="1600" dirty="0" err="1" smtClean="0"/>
              <a:t>Роо</a:t>
            </a:r>
            <a:r>
              <a:rPr lang="ru-RU" sz="1600" dirty="0" smtClean="0"/>
              <a:t>, Пьер </a:t>
            </a:r>
            <a:r>
              <a:rPr lang="ru-RU" sz="1600" dirty="0" err="1" smtClean="0"/>
              <a:t>Сильвиан</a:t>
            </a:r>
            <a:r>
              <a:rPr lang="ru-RU" sz="1600" dirty="0" smtClean="0"/>
              <a:t> </a:t>
            </a:r>
            <a:r>
              <a:rPr lang="ru-RU" sz="1600" dirty="0" err="1" smtClean="0"/>
              <a:t>Режи</a:t>
            </a:r>
            <a:r>
              <a:rPr lang="ru-RU" sz="1600" dirty="0" smtClean="0"/>
              <a:t>.</a:t>
            </a:r>
          </a:p>
          <a:p>
            <a:pPr marL="0" indent="0" algn="just">
              <a:buNone/>
            </a:pPr>
            <a:endParaRPr lang="ru-RU" sz="1600" i="1" dirty="0"/>
          </a:p>
          <a:p>
            <a:pPr marL="0" indent="0" algn="just">
              <a:buNone/>
            </a:pPr>
            <a:endParaRPr lang="ru-RU" sz="1600" i="1" dirty="0" smtClean="0"/>
          </a:p>
          <a:p>
            <a:pPr marL="0" indent="0" algn="just">
              <a:buNone/>
            </a:pPr>
            <a:endParaRPr lang="ru-RU" sz="1600" i="1" dirty="0"/>
          </a:p>
          <a:p>
            <a:pPr marL="0" indent="0" algn="just">
              <a:buNone/>
            </a:pPr>
            <a:endParaRPr lang="ru-RU" i="1" dirty="0"/>
          </a:p>
          <a:p>
            <a:pPr marL="0" indent="0">
              <a:buNone/>
            </a:pPr>
            <a:endParaRPr lang="ru-RU" dirty="0"/>
          </a:p>
        </p:txBody>
      </p:sp>
    </p:spTree>
    <p:extLst>
      <p:ext uri="{BB962C8B-B14F-4D97-AF65-F5344CB8AC3E}">
        <p14:creationId xmlns:p14="http://schemas.microsoft.com/office/powerpoint/2010/main" val="80332045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86800" cy="838200"/>
          </a:xfrm>
        </p:spPr>
        <p:txBody>
          <a:bodyPr>
            <a:normAutofit/>
          </a:bodyPr>
          <a:lstStyle/>
          <a:p>
            <a:pPr algn="ctr"/>
            <a:r>
              <a:rPr lang="ru-RU" sz="2000" b="1" i="1" dirty="0" smtClean="0"/>
              <a:t>Томас  </a:t>
            </a:r>
            <a:r>
              <a:rPr lang="ru-RU" sz="2000" b="1" i="1" dirty="0" err="1" smtClean="0"/>
              <a:t>гоббс</a:t>
            </a:r>
            <a:r>
              <a:rPr lang="ru-RU" sz="2000" b="1" i="1" dirty="0" smtClean="0"/>
              <a:t>  (1588-1679)</a:t>
            </a:r>
            <a:endParaRPr lang="ru-RU" sz="2000" b="1" i="1" dirty="0"/>
          </a:p>
        </p:txBody>
      </p:sp>
      <p:sp>
        <p:nvSpPr>
          <p:cNvPr id="3" name="Объект 2"/>
          <p:cNvSpPr>
            <a:spLocks noGrp="1"/>
          </p:cNvSpPr>
          <p:nvPr>
            <p:ph idx="1"/>
          </p:nvPr>
        </p:nvSpPr>
        <p:spPr>
          <a:xfrm>
            <a:off x="179512" y="1183718"/>
            <a:ext cx="8812088" cy="5688632"/>
          </a:xfrm>
        </p:spPr>
        <p:txBody>
          <a:bodyPr>
            <a:normAutofit/>
          </a:bodyPr>
          <a:lstStyle/>
          <a:p>
            <a:pPr marL="0" indent="0" algn="just">
              <a:buNone/>
            </a:pPr>
            <a:r>
              <a:rPr lang="ru-RU" sz="1800" b="1" dirty="0" smtClean="0"/>
              <a:t>Основные  труды </a:t>
            </a:r>
            <a:r>
              <a:rPr lang="ru-RU" sz="1800" dirty="0" smtClean="0"/>
              <a:t>«Элементы законов», «О теле», «О человеке», «О гражданине», «Левиафан».</a:t>
            </a:r>
          </a:p>
          <a:p>
            <a:pPr marL="0" indent="0" algn="just">
              <a:buNone/>
            </a:pPr>
            <a:endParaRPr lang="ru-RU" sz="1800" dirty="0" smtClean="0"/>
          </a:p>
          <a:p>
            <a:pPr marL="0" indent="0" algn="just">
              <a:buNone/>
            </a:pPr>
            <a:r>
              <a:rPr lang="ru-RU" sz="1800" b="1" i="1" dirty="0" smtClean="0"/>
              <a:t>Философия должна </a:t>
            </a:r>
            <a:r>
              <a:rPr lang="ru-RU" sz="1800" dirty="0" smtClean="0"/>
              <a:t>опираться на разум как на твердую основу. </a:t>
            </a:r>
          </a:p>
          <a:p>
            <a:pPr marL="0" indent="0" algn="just">
              <a:buNone/>
            </a:pPr>
            <a:endParaRPr lang="ru-RU" sz="1800" dirty="0" smtClean="0"/>
          </a:p>
          <a:p>
            <a:pPr marL="0" indent="0" algn="just">
              <a:buNone/>
            </a:pPr>
            <a:r>
              <a:rPr lang="ru-RU" sz="1800" b="1" dirty="0" smtClean="0"/>
              <a:t>Научной истины </a:t>
            </a:r>
            <a:r>
              <a:rPr lang="ru-RU" sz="1800" dirty="0" smtClean="0"/>
              <a:t>не могут достичь ни теология, ни те науки, которые основаны лишь на констатации фактов или совокупности эмпирических познаний.  </a:t>
            </a:r>
          </a:p>
          <a:p>
            <a:pPr marL="0" indent="0" algn="just">
              <a:buNone/>
            </a:pPr>
            <a:endParaRPr lang="ru-RU" sz="1800" dirty="0" smtClean="0"/>
          </a:p>
          <a:p>
            <a:pPr marL="0" indent="0" algn="just">
              <a:buNone/>
            </a:pPr>
            <a:r>
              <a:rPr lang="ru-RU" sz="1800" b="1" dirty="0" smtClean="0"/>
              <a:t>Лишь научная </a:t>
            </a:r>
            <a:r>
              <a:rPr lang="ru-RU" sz="1800" dirty="0" smtClean="0"/>
              <a:t>философия постигает действительную истину.</a:t>
            </a:r>
          </a:p>
          <a:p>
            <a:pPr marL="0" indent="0" algn="just">
              <a:buNone/>
            </a:pPr>
            <a:endParaRPr lang="ru-RU" sz="1800" dirty="0" smtClean="0"/>
          </a:p>
          <a:p>
            <a:pPr marL="0" indent="0" algn="just">
              <a:buNone/>
            </a:pPr>
            <a:r>
              <a:rPr lang="ru-RU" sz="1800" b="1" i="1" dirty="0" smtClean="0"/>
              <a:t>Истина</a:t>
            </a:r>
            <a:r>
              <a:rPr lang="ru-RU" sz="1800" dirty="0" smtClean="0"/>
              <a:t> свойство наших суждений о вещах, а ни в коем случае не тем, что принадлежит самим объектам (и может быть познано чувствами), и не тем, что опирается на откровение, или врожденную интуицию.</a:t>
            </a:r>
          </a:p>
          <a:p>
            <a:pPr marL="0" indent="0" algn="just">
              <a:buNone/>
            </a:pPr>
            <a:endParaRPr lang="ru-RU" sz="1800" dirty="0"/>
          </a:p>
        </p:txBody>
      </p:sp>
    </p:spTree>
    <p:extLst>
      <p:ext uri="{BB962C8B-B14F-4D97-AF65-F5344CB8AC3E}">
        <p14:creationId xmlns:p14="http://schemas.microsoft.com/office/powerpoint/2010/main" val="396519267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7206"/>
            <a:ext cx="8686800" cy="838200"/>
          </a:xfrm>
        </p:spPr>
        <p:txBody>
          <a:bodyPr>
            <a:normAutofit/>
          </a:bodyPr>
          <a:lstStyle/>
          <a:p>
            <a:pPr algn="ctr"/>
            <a:r>
              <a:rPr lang="ru-RU" sz="2000" b="1" i="1" dirty="0" smtClean="0"/>
              <a:t>Социально - политические  взгляды  </a:t>
            </a:r>
            <a:r>
              <a:rPr lang="ru-RU" sz="2000" b="1" i="1" dirty="0" err="1" smtClean="0"/>
              <a:t>т.гоббса</a:t>
            </a:r>
            <a:r>
              <a:rPr lang="ru-RU" sz="2000" b="1" i="1" dirty="0" smtClean="0"/>
              <a:t> </a:t>
            </a:r>
            <a:endParaRPr lang="ru-RU" sz="2000" b="1" i="1" dirty="0"/>
          </a:p>
        </p:txBody>
      </p:sp>
      <p:sp>
        <p:nvSpPr>
          <p:cNvPr id="3" name="Объект 2"/>
          <p:cNvSpPr>
            <a:spLocks noGrp="1"/>
          </p:cNvSpPr>
          <p:nvPr>
            <p:ph idx="1"/>
          </p:nvPr>
        </p:nvSpPr>
        <p:spPr>
          <a:xfrm>
            <a:off x="251520" y="764704"/>
            <a:ext cx="8740080" cy="5904656"/>
          </a:xfrm>
        </p:spPr>
        <p:txBody>
          <a:bodyPr>
            <a:normAutofit lnSpcReduction="10000"/>
          </a:bodyPr>
          <a:lstStyle/>
          <a:p>
            <a:pPr marL="0" indent="0">
              <a:buNone/>
            </a:pPr>
            <a:r>
              <a:rPr lang="ru-RU" sz="1600" dirty="0" smtClean="0"/>
              <a:t>Наибольшее значение имеют социально-политические взгляды, которые содержатся в работах  «О гражданине» и «Левиафан».</a:t>
            </a:r>
          </a:p>
          <a:p>
            <a:pPr marL="0" indent="0">
              <a:buNone/>
            </a:pPr>
            <a:endParaRPr lang="ru-RU" sz="1600" dirty="0" smtClean="0"/>
          </a:p>
          <a:p>
            <a:pPr marL="0" indent="0">
              <a:buNone/>
            </a:pPr>
            <a:r>
              <a:rPr lang="ru-RU" sz="1600" dirty="0" smtClean="0"/>
              <a:t>Исходной точкой его рассуждений об общественном устройстве и государстве является </a:t>
            </a:r>
            <a:r>
              <a:rPr lang="ru-RU" sz="1600" b="1" i="1" dirty="0" smtClean="0">
                <a:solidFill>
                  <a:srgbClr val="7030A0"/>
                </a:solidFill>
              </a:rPr>
              <a:t>«естественное состояние людей».</a:t>
            </a:r>
            <a:endParaRPr lang="ru-RU" sz="1600" b="1" i="1" dirty="0" smtClean="0"/>
          </a:p>
          <a:p>
            <a:pPr marL="0" indent="0">
              <a:buNone/>
            </a:pPr>
            <a:endParaRPr lang="ru-RU" sz="1600" dirty="0" smtClean="0"/>
          </a:p>
          <a:p>
            <a:pPr marL="0" indent="0">
              <a:buNone/>
            </a:pPr>
            <a:r>
              <a:rPr lang="ru-RU" sz="1600" dirty="0" smtClean="0">
                <a:solidFill>
                  <a:srgbClr val="002060"/>
                </a:solidFill>
              </a:rPr>
              <a:t>Это </a:t>
            </a:r>
            <a:r>
              <a:rPr lang="ru-RU" sz="1600" u="sng" dirty="0" smtClean="0">
                <a:solidFill>
                  <a:srgbClr val="002060"/>
                </a:solidFill>
              </a:rPr>
              <a:t>«естественное состояние характеризуется естественной склонностью людей вредить себе взаимно, которую выводят они из своих страстей, но главное из тщеславного самолюбия, </a:t>
            </a:r>
            <a:r>
              <a:rPr lang="ru-RU" sz="1600" u="sng" dirty="0" smtClean="0">
                <a:solidFill>
                  <a:srgbClr val="C00000"/>
                </a:solidFill>
              </a:rPr>
              <a:t>права всех на все».</a:t>
            </a:r>
          </a:p>
          <a:p>
            <a:pPr marL="0" indent="0">
              <a:buNone/>
            </a:pPr>
            <a:endParaRPr lang="ru-RU" sz="1600" dirty="0" smtClean="0"/>
          </a:p>
          <a:p>
            <a:pPr marL="0" indent="0">
              <a:buNone/>
            </a:pPr>
            <a:r>
              <a:rPr lang="ru-RU" sz="1600" u="sng" dirty="0" smtClean="0">
                <a:solidFill>
                  <a:srgbClr val="7030A0"/>
                </a:solidFill>
              </a:rPr>
              <a:t>«Это не является причиной факта, что естественным состоянием людей, раньше чем они вступили в общество, была лишь война, и не простая, </a:t>
            </a:r>
            <a:r>
              <a:rPr lang="ru-RU" sz="1600" u="sng" dirty="0" smtClean="0">
                <a:solidFill>
                  <a:srgbClr val="C00000"/>
                </a:solidFill>
              </a:rPr>
              <a:t>но война всех против всех</a:t>
            </a:r>
            <a:r>
              <a:rPr lang="ru-RU" sz="1600" u="sng" dirty="0" smtClean="0">
                <a:solidFill>
                  <a:srgbClr val="7030A0"/>
                </a:solidFill>
              </a:rPr>
              <a:t>».</a:t>
            </a:r>
          </a:p>
          <a:p>
            <a:pPr marL="0" indent="0">
              <a:buNone/>
            </a:pPr>
            <a:r>
              <a:rPr lang="ru-RU" sz="1600" u="sng" dirty="0" smtClean="0"/>
              <a:t> </a:t>
            </a:r>
          </a:p>
          <a:p>
            <a:pPr marL="0" indent="0">
              <a:buNone/>
            </a:pPr>
            <a:r>
              <a:rPr lang="ru-RU" sz="1600" b="1" i="1" dirty="0" smtClean="0"/>
              <a:t>В этой войне не может быть победителей</a:t>
            </a:r>
            <a:r>
              <a:rPr lang="ru-RU" sz="1600" dirty="0" smtClean="0"/>
              <a:t>. Она выражает ситуацию, в которой каждому угрожают все. Выход из нее – это образование общества.</a:t>
            </a:r>
          </a:p>
          <a:p>
            <a:pPr marL="0" indent="0">
              <a:buNone/>
            </a:pPr>
            <a:endParaRPr lang="ru-RU" sz="1600" dirty="0"/>
          </a:p>
          <a:p>
            <a:pPr marL="0" indent="0">
              <a:buNone/>
            </a:pPr>
            <a:r>
              <a:rPr lang="ru-RU" sz="1600" b="1" dirty="0" smtClean="0"/>
              <a:t>Но так как общество</a:t>
            </a:r>
            <a:r>
              <a:rPr lang="ru-RU" sz="1600" dirty="0" smtClean="0"/>
              <a:t> может покоится лишь на  согласии  интересов, а это согласие между людьми основано лишь на соглашении, а оно искусственно, то необходимо , чтобы кроме договоров было еще нечто иное, что соглашение усилило бы и надолго  упрочило. </a:t>
            </a:r>
          </a:p>
          <a:p>
            <a:pPr marL="0" indent="0">
              <a:buNone/>
            </a:pPr>
            <a:endParaRPr lang="ru-RU" sz="1600" dirty="0" smtClean="0"/>
          </a:p>
          <a:p>
            <a:pPr marL="0" indent="0">
              <a:buNone/>
            </a:pPr>
            <a:r>
              <a:rPr lang="ru-RU" sz="1600" b="1" dirty="0" smtClean="0"/>
              <a:t>Этим является общественная </a:t>
            </a:r>
            <a:r>
              <a:rPr lang="ru-RU" sz="1600" b="1" i="1" dirty="0" smtClean="0"/>
              <a:t>власть</a:t>
            </a:r>
            <a:r>
              <a:rPr lang="ru-RU" sz="1600" dirty="0" smtClean="0"/>
              <a:t>, держащая в узде и направляющая все действия людей к общественному благу.</a:t>
            </a:r>
            <a:endParaRPr lang="ru-RU" sz="1600" dirty="0"/>
          </a:p>
          <a:p>
            <a:pPr marL="0" indent="0">
              <a:buNone/>
            </a:pPr>
            <a:endParaRPr lang="ru-RU" sz="1600" dirty="0" smtClean="0"/>
          </a:p>
          <a:p>
            <a:pPr marL="0" indent="0">
              <a:buNone/>
            </a:pPr>
            <a:endParaRPr lang="ru-RU" sz="1600" dirty="0" smtClean="0"/>
          </a:p>
          <a:p>
            <a:pPr marL="0" indent="0">
              <a:buNone/>
            </a:pPr>
            <a:endParaRPr lang="ru-RU" sz="1600" dirty="0"/>
          </a:p>
        </p:txBody>
      </p:sp>
    </p:spTree>
    <p:extLst>
      <p:ext uri="{BB962C8B-B14F-4D97-AF65-F5344CB8AC3E}">
        <p14:creationId xmlns:p14="http://schemas.microsoft.com/office/powerpoint/2010/main" val="217163100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7504" y="-28513"/>
            <a:ext cx="8686800" cy="45719"/>
          </a:xfrm>
        </p:spPr>
        <p:txBody>
          <a:bodyPr>
            <a:normAutofit fontScale="90000"/>
          </a:bodyPr>
          <a:lstStyle/>
          <a:p>
            <a:endParaRPr lang="ru-RU" dirty="0"/>
          </a:p>
        </p:txBody>
      </p:sp>
      <p:sp>
        <p:nvSpPr>
          <p:cNvPr id="3" name="Объект 2"/>
          <p:cNvSpPr>
            <a:spLocks noGrp="1"/>
          </p:cNvSpPr>
          <p:nvPr>
            <p:ph idx="1"/>
          </p:nvPr>
        </p:nvSpPr>
        <p:spPr>
          <a:xfrm>
            <a:off x="179512" y="188640"/>
            <a:ext cx="8686800" cy="6552728"/>
          </a:xfrm>
        </p:spPr>
        <p:txBody>
          <a:bodyPr>
            <a:normAutofit/>
          </a:bodyPr>
          <a:lstStyle/>
          <a:p>
            <a:pPr marL="0" indent="0">
              <a:buNone/>
            </a:pPr>
            <a:endParaRPr lang="ru-RU" sz="1600" dirty="0" smtClean="0"/>
          </a:p>
          <a:p>
            <a:pPr marL="0" indent="0">
              <a:buNone/>
            </a:pPr>
            <a:r>
              <a:rPr lang="ru-RU" sz="1600" dirty="0" smtClean="0"/>
              <a:t>Единственным путем, ведущим к созданию такой власти , является передача </a:t>
            </a:r>
            <a:r>
              <a:rPr lang="ru-RU" sz="1600" dirty="0" smtClean="0">
                <a:solidFill>
                  <a:srgbClr val="C00000"/>
                </a:solidFill>
              </a:rPr>
              <a:t>«всей власти и силы» </a:t>
            </a:r>
            <a:r>
              <a:rPr lang="ru-RU" sz="1600" dirty="0" smtClean="0"/>
              <a:t>единственному человеку или группе людей.</a:t>
            </a:r>
          </a:p>
          <a:p>
            <a:pPr marL="0" indent="0">
              <a:buNone/>
            </a:pPr>
            <a:endParaRPr lang="ru-RU" sz="1600" dirty="0"/>
          </a:p>
          <a:p>
            <a:pPr marL="0" indent="0">
              <a:buNone/>
            </a:pPr>
            <a:r>
              <a:rPr lang="ru-RU" sz="1600" dirty="0" smtClean="0"/>
              <a:t>Такая </a:t>
            </a:r>
            <a:r>
              <a:rPr lang="ru-RU" sz="1600" dirty="0" smtClean="0">
                <a:solidFill>
                  <a:srgbClr val="C00000"/>
                </a:solidFill>
              </a:rPr>
              <a:t>«общественная власть» </a:t>
            </a:r>
            <a:r>
              <a:rPr lang="ru-RU" sz="1600" dirty="0" smtClean="0"/>
              <a:t>должна опираться на добровольное отречение от права владеть самим собой.</a:t>
            </a:r>
          </a:p>
          <a:p>
            <a:pPr marL="0" indent="0">
              <a:buNone/>
            </a:pPr>
            <a:endParaRPr lang="ru-RU" sz="1600" dirty="0"/>
          </a:p>
          <a:p>
            <a:pPr marL="0" indent="0">
              <a:buNone/>
            </a:pPr>
            <a:r>
              <a:rPr lang="ru-RU" sz="1600" dirty="0" smtClean="0">
                <a:solidFill>
                  <a:srgbClr val="002060"/>
                </a:solidFill>
              </a:rPr>
              <a:t>«Когда же так станется, называют множество, таким образом объединенное в одну особую общность, общину, государство, по – латыни </a:t>
            </a:r>
            <a:r>
              <a:rPr lang="en-US" sz="1600" dirty="0" err="1" smtClean="0">
                <a:solidFill>
                  <a:srgbClr val="002060"/>
                </a:solidFill>
              </a:rPr>
              <a:t>civitas</a:t>
            </a:r>
            <a:r>
              <a:rPr lang="ru-RU" sz="1600" dirty="0" smtClean="0">
                <a:solidFill>
                  <a:srgbClr val="002060"/>
                </a:solidFill>
              </a:rPr>
              <a:t>. Так родился этот великий Левиафан… «</a:t>
            </a:r>
          </a:p>
          <a:p>
            <a:pPr marL="0" indent="0">
              <a:buNone/>
            </a:pPr>
            <a:r>
              <a:rPr lang="ru-RU" sz="1600" dirty="0" smtClean="0">
                <a:solidFill>
                  <a:srgbClr val="002060"/>
                </a:solidFill>
              </a:rPr>
              <a:t>Так понимает  Гоббс возникновение государства.</a:t>
            </a:r>
          </a:p>
          <a:p>
            <a:pPr marL="0" indent="0">
              <a:buNone/>
            </a:pPr>
            <a:endParaRPr lang="ru-RU" sz="1600" dirty="0"/>
          </a:p>
          <a:p>
            <a:pPr marL="0" indent="0">
              <a:buNone/>
            </a:pPr>
            <a:r>
              <a:rPr lang="ru-RU" sz="1600" b="1" dirty="0" smtClean="0"/>
              <a:t>Государство ставит </a:t>
            </a:r>
            <a:r>
              <a:rPr lang="ru-RU" sz="1600" dirty="0" smtClean="0"/>
              <a:t>на место законов природы законы общества. Этим оно, ограничивает естественные права (договор, на основе которого возникает государство)  гражданским правом.</a:t>
            </a:r>
          </a:p>
          <a:p>
            <a:pPr marL="0" indent="0">
              <a:buNone/>
            </a:pPr>
            <a:endParaRPr lang="ru-RU" sz="1600" dirty="0"/>
          </a:p>
          <a:p>
            <a:pPr marL="0" indent="0">
              <a:buNone/>
            </a:pPr>
            <a:r>
              <a:rPr lang="ru-RU" sz="1600" b="1" dirty="0" smtClean="0"/>
              <a:t>Гражданские права </a:t>
            </a:r>
            <a:r>
              <a:rPr lang="ru-RU" sz="1600" dirty="0" smtClean="0"/>
              <a:t>являются не чем иным, как естественными правами, перенесенными на государство. А так как естественные права (а это значит  права  человека в естественном состоянии)  были неограниченны, неограниченны и права государства, и обязательность гражданских законов.</a:t>
            </a:r>
          </a:p>
          <a:p>
            <a:pPr marL="0" indent="0">
              <a:buNone/>
            </a:pPr>
            <a:endParaRPr lang="ru-RU" sz="1600" dirty="0"/>
          </a:p>
          <a:p>
            <a:pPr marL="0" indent="0">
              <a:buNone/>
            </a:pPr>
            <a:r>
              <a:rPr lang="ru-RU" sz="1600" b="1" i="1" dirty="0" smtClean="0"/>
              <a:t>Гоббс является </a:t>
            </a:r>
            <a:r>
              <a:rPr lang="ru-RU" sz="1600" dirty="0" smtClean="0"/>
              <a:t>сторонником сильной абсолютистской государственной власти, так как он считает, что только она способна устранить все остатки </a:t>
            </a:r>
            <a:r>
              <a:rPr lang="ru-RU" sz="1600" dirty="0" smtClean="0">
                <a:solidFill>
                  <a:srgbClr val="002060"/>
                </a:solidFill>
              </a:rPr>
              <a:t>»естественного  состояния»  </a:t>
            </a:r>
            <a:r>
              <a:rPr lang="ru-RU" sz="1600" dirty="0" smtClean="0"/>
              <a:t>и все споры и  беспорядки.</a:t>
            </a:r>
          </a:p>
          <a:p>
            <a:pPr marL="0" indent="0">
              <a:buNone/>
            </a:pPr>
            <a:endParaRPr lang="ru-RU" sz="1600" dirty="0"/>
          </a:p>
        </p:txBody>
      </p:sp>
    </p:spTree>
    <p:extLst>
      <p:ext uri="{BB962C8B-B14F-4D97-AF65-F5344CB8AC3E}">
        <p14:creationId xmlns:p14="http://schemas.microsoft.com/office/powerpoint/2010/main" val="269682155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86800" cy="45719"/>
          </a:xfrm>
        </p:spPr>
        <p:txBody>
          <a:bodyPr>
            <a:normAutofit fontScale="90000"/>
          </a:bodyPr>
          <a:lstStyle/>
          <a:p>
            <a:endParaRPr lang="ru-RU" dirty="0"/>
          </a:p>
        </p:txBody>
      </p:sp>
      <p:sp>
        <p:nvSpPr>
          <p:cNvPr id="3" name="Объект 2"/>
          <p:cNvSpPr>
            <a:spLocks noGrp="1"/>
          </p:cNvSpPr>
          <p:nvPr>
            <p:ph idx="1"/>
          </p:nvPr>
        </p:nvSpPr>
        <p:spPr>
          <a:xfrm>
            <a:off x="323528" y="332656"/>
            <a:ext cx="8686800" cy="6669360"/>
          </a:xfrm>
        </p:spPr>
        <p:txBody>
          <a:bodyPr>
            <a:normAutofit lnSpcReduction="10000"/>
          </a:bodyPr>
          <a:lstStyle/>
          <a:p>
            <a:pPr marL="0" indent="0">
              <a:buNone/>
            </a:pPr>
            <a:r>
              <a:rPr lang="ru-RU" sz="1600" dirty="0" smtClean="0"/>
              <a:t>По отношению к носителю верховной власти (суверену) </a:t>
            </a:r>
            <a:r>
              <a:rPr lang="ru-RU" sz="1600" b="1" i="1" dirty="0" smtClean="0">
                <a:solidFill>
                  <a:srgbClr val="0070C0"/>
                </a:solidFill>
              </a:rPr>
              <a:t>Гоббс различает три вида государства</a:t>
            </a:r>
            <a:r>
              <a:rPr lang="ru-RU" sz="1600" dirty="0" smtClean="0"/>
              <a:t>:</a:t>
            </a:r>
          </a:p>
          <a:p>
            <a:pPr marL="0" indent="0">
              <a:buNone/>
            </a:pPr>
            <a:r>
              <a:rPr lang="ru-RU" sz="1600" dirty="0" smtClean="0">
                <a:solidFill>
                  <a:srgbClr val="0070C0"/>
                </a:solidFill>
              </a:rPr>
              <a:t>1</a:t>
            </a:r>
            <a:r>
              <a:rPr lang="ru-RU" sz="1600" dirty="0" smtClean="0"/>
              <a:t>. «когда власть у собрания и когда каждый гражданин имеет право голосовать  слывет демократией»;</a:t>
            </a:r>
          </a:p>
          <a:p>
            <a:pPr marL="0" indent="0">
              <a:buNone/>
            </a:pPr>
            <a:r>
              <a:rPr lang="ru-RU" sz="1600" dirty="0" smtClean="0">
                <a:solidFill>
                  <a:srgbClr val="0070C0"/>
                </a:solidFill>
              </a:rPr>
              <a:t>2</a:t>
            </a:r>
            <a:r>
              <a:rPr lang="ru-RU" sz="1600" dirty="0" smtClean="0"/>
              <a:t>. «когда власть у собрания, где не все, но лишь некоторая часть имеет голос, называем аристократией»;</a:t>
            </a:r>
          </a:p>
          <a:p>
            <a:pPr marL="0" indent="0">
              <a:buNone/>
            </a:pPr>
            <a:r>
              <a:rPr lang="ru-RU" sz="1600" dirty="0" smtClean="0">
                <a:solidFill>
                  <a:srgbClr val="0070C0"/>
                </a:solidFill>
              </a:rPr>
              <a:t>3</a:t>
            </a:r>
            <a:r>
              <a:rPr lang="ru-RU" sz="1600" dirty="0" smtClean="0"/>
              <a:t>. «когда верховная власть  остается только у одного, именуется монархией».</a:t>
            </a:r>
          </a:p>
          <a:p>
            <a:pPr marL="0" indent="0">
              <a:buNone/>
            </a:pPr>
            <a:endParaRPr lang="ru-RU" sz="1600" dirty="0"/>
          </a:p>
          <a:p>
            <a:pPr marL="0" indent="0">
              <a:buNone/>
            </a:pPr>
            <a:r>
              <a:rPr lang="ru-RU" sz="1600" dirty="0" smtClean="0">
                <a:solidFill>
                  <a:srgbClr val="7030A0"/>
                </a:solidFill>
              </a:rPr>
              <a:t>Из этих форм государства наилучшей является, по мнению Гоббса, </a:t>
            </a:r>
            <a:r>
              <a:rPr lang="ru-RU" sz="1600" b="1" u="sng" dirty="0" smtClean="0">
                <a:solidFill>
                  <a:srgbClr val="7030A0"/>
                </a:solidFill>
              </a:rPr>
              <a:t>монархия.</a:t>
            </a:r>
          </a:p>
          <a:p>
            <a:pPr marL="0" indent="0">
              <a:buNone/>
            </a:pPr>
            <a:endParaRPr lang="ru-RU" sz="1600" dirty="0">
              <a:solidFill>
                <a:srgbClr val="7030A0"/>
              </a:solidFill>
            </a:endParaRPr>
          </a:p>
          <a:p>
            <a:pPr marL="0" indent="0" algn="just">
              <a:buNone/>
            </a:pPr>
            <a:r>
              <a:rPr lang="ru-RU" sz="1600" b="1" dirty="0" smtClean="0"/>
              <a:t>Правитель –</a:t>
            </a:r>
            <a:r>
              <a:rPr lang="ru-RU" sz="1600" dirty="0" smtClean="0"/>
              <a:t> </a:t>
            </a:r>
            <a:r>
              <a:rPr lang="ru-RU" sz="1600" b="1" dirty="0" smtClean="0"/>
              <a:t>суверен</a:t>
            </a:r>
            <a:r>
              <a:rPr lang="ru-RU" sz="1600" dirty="0" smtClean="0"/>
              <a:t>, опирающийся на разум, должен заботиться о духовном и материальном возвышении подданных, он должен заботиться и о развитии экономики, и о поднятии уровня морали. В этом ему помогают законы, их обязательность гарантируется государственной властью.</a:t>
            </a:r>
          </a:p>
          <a:p>
            <a:pPr marL="0" indent="0" algn="just">
              <a:buNone/>
            </a:pPr>
            <a:endParaRPr lang="ru-RU" sz="1600" dirty="0"/>
          </a:p>
          <a:p>
            <a:pPr marL="0" indent="0" algn="just">
              <a:buNone/>
            </a:pPr>
            <a:r>
              <a:rPr lang="ru-RU" sz="1600" dirty="0" smtClean="0">
                <a:solidFill>
                  <a:srgbClr val="7030A0"/>
                </a:solidFill>
              </a:rPr>
              <a:t>По своим взглядам  на государство, общество и право, Гоббс принадлежит к представителям теории договора в объяснении возникновения государства и естественных  правовых концепций. </a:t>
            </a:r>
          </a:p>
          <a:p>
            <a:pPr marL="0" indent="0">
              <a:buNone/>
            </a:pPr>
            <a:endParaRPr lang="ru-RU" sz="1600" dirty="0"/>
          </a:p>
          <a:p>
            <a:pPr marL="0" indent="0" algn="just">
              <a:buNone/>
            </a:pPr>
            <a:r>
              <a:rPr lang="ru-RU" sz="1600" b="1" dirty="0" smtClean="0"/>
              <a:t>Его теория  содержит также </a:t>
            </a:r>
            <a:r>
              <a:rPr lang="ru-RU" sz="1600" dirty="0" smtClean="0"/>
              <a:t>и  демократический акцент,  в понимании суверенитета гражданина (несмотря на то, что гражданин на основе договора от него отказывается), и понимании общественного договора как естественного равенства людей, которое является исходным принципом договорных отношений.</a:t>
            </a:r>
          </a:p>
          <a:p>
            <a:pPr marL="0" indent="0" algn="just">
              <a:buNone/>
            </a:pPr>
            <a:endParaRPr lang="ru-RU" sz="1600" dirty="0"/>
          </a:p>
          <a:p>
            <a:pPr marL="0" indent="0" algn="just">
              <a:buNone/>
            </a:pPr>
            <a:r>
              <a:rPr lang="ru-RU" sz="1600" b="1" i="1" dirty="0" smtClean="0"/>
              <a:t>Взгляды на государство у Гоббса, одного из первых опираются на разум и опыт, а не теологию. </a:t>
            </a:r>
          </a:p>
          <a:p>
            <a:pPr marL="0" indent="0">
              <a:buNone/>
            </a:pPr>
            <a:r>
              <a:rPr lang="ru-RU" sz="1600" b="1" i="1" dirty="0" smtClean="0"/>
              <a:t>   </a:t>
            </a:r>
            <a:endParaRPr lang="ru-RU" sz="1600" b="1" i="1" dirty="0"/>
          </a:p>
        </p:txBody>
      </p:sp>
    </p:spTree>
    <p:extLst>
      <p:ext uri="{BB962C8B-B14F-4D97-AF65-F5344CB8AC3E}">
        <p14:creationId xmlns:p14="http://schemas.microsoft.com/office/powerpoint/2010/main" val="165754581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7206"/>
            <a:ext cx="8686800" cy="838200"/>
          </a:xfrm>
        </p:spPr>
        <p:txBody>
          <a:bodyPr>
            <a:normAutofit/>
          </a:bodyPr>
          <a:lstStyle/>
          <a:p>
            <a:pPr algn="ctr"/>
            <a:r>
              <a:rPr lang="ru-RU" sz="2000" b="1" i="1" dirty="0" smtClean="0"/>
              <a:t>Джон </a:t>
            </a:r>
            <a:r>
              <a:rPr lang="ru-RU" sz="2000" b="1" i="1" dirty="0" err="1" smtClean="0"/>
              <a:t>локк</a:t>
            </a:r>
            <a:r>
              <a:rPr lang="ru-RU" sz="2000" b="1" i="1" dirty="0" smtClean="0"/>
              <a:t> (1632-1704)</a:t>
            </a:r>
            <a:endParaRPr lang="ru-RU" sz="2000" b="1" i="1" dirty="0"/>
          </a:p>
        </p:txBody>
      </p:sp>
      <p:sp>
        <p:nvSpPr>
          <p:cNvPr id="3" name="Объект 2"/>
          <p:cNvSpPr>
            <a:spLocks noGrp="1"/>
          </p:cNvSpPr>
          <p:nvPr>
            <p:ph idx="1"/>
          </p:nvPr>
        </p:nvSpPr>
        <p:spPr>
          <a:xfrm>
            <a:off x="251520" y="836712"/>
            <a:ext cx="8686800" cy="5904656"/>
          </a:xfrm>
        </p:spPr>
        <p:txBody>
          <a:bodyPr>
            <a:normAutofit/>
          </a:bodyPr>
          <a:lstStyle/>
          <a:p>
            <a:pPr marL="0" indent="0" algn="just">
              <a:buNone/>
            </a:pPr>
            <a:endParaRPr lang="ru-RU" sz="1600" dirty="0" smtClean="0"/>
          </a:p>
          <a:p>
            <a:pPr marL="0" indent="0" algn="just">
              <a:buNone/>
            </a:pPr>
            <a:r>
              <a:rPr lang="ru-RU" sz="1600" b="1" dirty="0" smtClean="0"/>
              <a:t>Основные работы </a:t>
            </a:r>
            <a:r>
              <a:rPr lang="ru-RU" sz="1600" dirty="0" smtClean="0"/>
              <a:t>«Опыт о человеческом разуме», «Письма о терпимости», «Два трактата об управлении государством».</a:t>
            </a:r>
          </a:p>
          <a:p>
            <a:pPr marL="0" indent="0" algn="just">
              <a:buNone/>
            </a:pPr>
            <a:endParaRPr lang="ru-RU" sz="1600" dirty="0" smtClean="0"/>
          </a:p>
          <a:p>
            <a:pPr marL="0" indent="0" algn="just">
              <a:buNone/>
            </a:pPr>
            <a:r>
              <a:rPr lang="ru-RU" sz="1600" b="1" dirty="0" smtClean="0"/>
              <a:t>Представитель </a:t>
            </a:r>
            <a:r>
              <a:rPr lang="ru-RU" sz="1600" b="1" dirty="0"/>
              <a:t>эмпирической линии </a:t>
            </a:r>
            <a:r>
              <a:rPr lang="ru-RU" sz="1600" dirty="0"/>
              <a:t>в английской философии, которая начинается с Бэкона и к которой можно причислить  и </a:t>
            </a:r>
            <a:r>
              <a:rPr lang="ru-RU" sz="1600" dirty="0" err="1"/>
              <a:t>Т.Гоббса</a:t>
            </a:r>
            <a:r>
              <a:rPr lang="ru-RU" sz="1600" dirty="0" smtClean="0"/>
              <a:t>.</a:t>
            </a:r>
          </a:p>
          <a:p>
            <a:pPr marL="0" indent="0" algn="just">
              <a:buNone/>
            </a:pPr>
            <a:r>
              <a:rPr lang="ru-RU" sz="1600" dirty="0" smtClean="0"/>
              <a:t>  </a:t>
            </a:r>
          </a:p>
          <a:p>
            <a:pPr marL="0" indent="0" algn="just">
              <a:buNone/>
            </a:pPr>
            <a:r>
              <a:rPr lang="ru-RU" sz="1600" b="1" dirty="0" smtClean="0"/>
              <a:t>Предпосылкой </a:t>
            </a:r>
            <a:r>
              <a:rPr lang="ru-RU" sz="1600" b="1" dirty="0"/>
              <a:t>исследования </a:t>
            </a:r>
            <a:r>
              <a:rPr lang="ru-RU" sz="1600" dirty="0"/>
              <a:t>всех разнообразнейших проблем является изучение способностей нашего собственного познания, т.е. выяснение того, что оно может достичь, каковы его границы, а также каким образом оно получает знания о внешнем мире.</a:t>
            </a:r>
          </a:p>
          <a:p>
            <a:pPr marL="0" indent="0" algn="just">
              <a:buNone/>
            </a:pPr>
            <a:endParaRPr lang="ru-RU" sz="1600" dirty="0" smtClean="0"/>
          </a:p>
          <a:p>
            <a:pPr marL="0" indent="0" algn="just">
              <a:buNone/>
            </a:pPr>
            <a:r>
              <a:rPr lang="ru-RU" sz="1600" b="1" i="1" dirty="0" smtClean="0">
                <a:solidFill>
                  <a:srgbClr val="7030A0"/>
                </a:solidFill>
              </a:rPr>
              <a:t>Основатель сенсуализма </a:t>
            </a:r>
            <a:r>
              <a:rPr lang="ru-RU" sz="1600" dirty="0" smtClean="0"/>
              <a:t>– направления  в теории познания, согласно которому чувственность является главной формой  достоверного познания. Сенсуализм  стремиться вывести все содержание познания  из деятельности органов чувств.</a:t>
            </a:r>
          </a:p>
          <a:p>
            <a:pPr marL="0" indent="0" algn="just">
              <a:buNone/>
            </a:pPr>
            <a:endParaRPr lang="ru-RU" sz="1600" dirty="0"/>
          </a:p>
          <a:p>
            <a:pPr marL="0" indent="0" algn="just">
              <a:buNone/>
            </a:pPr>
            <a:r>
              <a:rPr lang="ru-RU" sz="1600" b="1" dirty="0"/>
              <a:t>Человеческая мысль (душа), </a:t>
            </a:r>
            <a:r>
              <a:rPr lang="ru-RU" sz="1600" dirty="0" smtClean="0"/>
              <a:t>лишена </a:t>
            </a:r>
            <a:r>
              <a:rPr lang="ru-RU" sz="1600" dirty="0"/>
              <a:t>всяких </a:t>
            </a:r>
            <a:r>
              <a:rPr lang="ru-RU" sz="1600" dirty="0" smtClean="0"/>
              <a:t>«врожденных идей», </a:t>
            </a:r>
            <a:r>
              <a:rPr lang="ru-RU" sz="1600" dirty="0"/>
              <a:t>понятий, принципов, либо  еще чего-нибудь  подобного</a:t>
            </a:r>
            <a:r>
              <a:rPr lang="ru-RU" sz="1600" dirty="0" smtClean="0"/>
              <a:t>.</a:t>
            </a:r>
          </a:p>
          <a:p>
            <a:pPr marL="0" indent="0" algn="just">
              <a:buNone/>
            </a:pPr>
            <a:endParaRPr lang="ru-RU" sz="1600" dirty="0"/>
          </a:p>
          <a:p>
            <a:pPr marL="0" indent="0" algn="just">
              <a:buNone/>
            </a:pPr>
            <a:r>
              <a:rPr lang="ru-RU" sz="1600" dirty="0" smtClean="0">
                <a:solidFill>
                  <a:srgbClr val="C00000"/>
                </a:solidFill>
              </a:rPr>
              <a:t>Душа</a:t>
            </a:r>
            <a:r>
              <a:rPr lang="ru-RU" sz="1600" dirty="0" smtClean="0">
                <a:solidFill>
                  <a:srgbClr val="7030A0"/>
                </a:solidFill>
              </a:rPr>
              <a:t> чистый лист </a:t>
            </a:r>
            <a:r>
              <a:rPr lang="ru-RU" sz="1600" dirty="0">
                <a:solidFill>
                  <a:srgbClr val="7030A0"/>
                </a:solidFill>
              </a:rPr>
              <a:t>бумаги </a:t>
            </a:r>
            <a:r>
              <a:rPr lang="ru-RU" sz="1600" dirty="0" smtClean="0">
                <a:solidFill>
                  <a:srgbClr val="C00000"/>
                </a:solidFill>
              </a:rPr>
              <a:t>(</a:t>
            </a:r>
            <a:r>
              <a:rPr lang="en-US" sz="1600" dirty="0" smtClean="0">
                <a:solidFill>
                  <a:srgbClr val="C00000"/>
                </a:solidFill>
              </a:rPr>
              <a:t>tabula </a:t>
            </a:r>
            <a:r>
              <a:rPr lang="en-US" sz="1600" dirty="0">
                <a:solidFill>
                  <a:srgbClr val="C00000"/>
                </a:solidFill>
              </a:rPr>
              <a:t>rasa</a:t>
            </a:r>
            <a:r>
              <a:rPr lang="ru-RU" sz="1600" dirty="0">
                <a:solidFill>
                  <a:srgbClr val="C00000"/>
                </a:solidFill>
              </a:rPr>
              <a:t>). </a:t>
            </a:r>
            <a:r>
              <a:rPr lang="ru-RU" sz="1600" dirty="0">
                <a:solidFill>
                  <a:srgbClr val="7030A0"/>
                </a:solidFill>
              </a:rPr>
              <a:t>Лишь опыт </a:t>
            </a:r>
            <a:r>
              <a:rPr lang="ru-RU" sz="1600" dirty="0" smtClean="0">
                <a:solidFill>
                  <a:srgbClr val="7030A0"/>
                </a:solidFill>
              </a:rPr>
              <a:t>(посредством </a:t>
            </a:r>
            <a:r>
              <a:rPr lang="ru-RU" sz="1600" dirty="0">
                <a:solidFill>
                  <a:srgbClr val="7030A0"/>
                </a:solidFill>
              </a:rPr>
              <a:t>чувственного познания) этот чистый лист заполняет письменами.</a:t>
            </a:r>
          </a:p>
          <a:p>
            <a:pPr marL="0" indent="0" algn="just">
              <a:buNone/>
            </a:pPr>
            <a:endParaRPr lang="ru-RU" sz="1600" dirty="0" smtClean="0"/>
          </a:p>
          <a:p>
            <a:pPr marL="0" indent="0">
              <a:buNone/>
            </a:pPr>
            <a:endParaRPr lang="ru-RU" sz="1600" dirty="0"/>
          </a:p>
          <a:p>
            <a:pPr marL="0" indent="0">
              <a:buNone/>
            </a:pPr>
            <a:endParaRPr lang="ru-RU" sz="1600" dirty="0"/>
          </a:p>
        </p:txBody>
      </p:sp>
    </p:spTree>
    <p:extLst>
      <p:ext uri="{BB962C8B-B14F-4D97-AF65-F5344CB8AC3E}">
        <p14:creationId xmlns:p14="http://schemas.microsoft.com/office/powerpoint/2010/main" val="124137149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5" y="-13790"/>
            <a:ext cx="8686800" cy="45719"/>
          </a:xfrm>
        </p:spPr>
        <p:txBody>
          <a:bodyPr>
            <a:normAutofit fontScale="90000"/>
          </a:bodyPr>
          <a:lstStyle/>
          <a:p>
            <a:endParaRPr lang="ru-RU" dirty="0"/>
          </a:p>
        </p:txBody>
      </p:sp>
      <p:sp>
        <p:nvSpPr>
          <p:cNvPr id="3" name="Объект 2"/>
          <p:cNvSpPr>
            <a:spLocks noGrp="1"/>
          </p:cNvSpPr>
          <p:nvPr>
            <p:ph idx="1"/>
          </p:nvPr>
        </p:nvSpPr>
        <p:spPr>
          <a:xfrm>
            <a:off x="304800" y="0"/>
            <a:ext cx="8686800" cy="6669360"/>
          </a:xfrm>
        </p:spPr>
        <p:txBody>
          <a:bodyPr>
            <a:normAutofit lnSpcReduction="10000"/>
          </a:bodyPr>
          <a:lstStyle/>
          <a:p>
            <a:pPr marL="0" indent="0">
              <a:buNone/>
            </a:pPr>
            <a:endParaRPr lang="ru-RU" sz="2000" dirty="0" smtClean="0"/>
          </a:p>
          <a:p>
            <a:pPr marL="0" indent="0">
              <a:buNone/>
            </a:pPr>
            <a:r>
              <a:rPr lang="ru-RU" sz="1600" b="1" i="1" dirty="0" smtClean="0"/>
              <a:t>Опыт – это </a:t>
            </a:r>
            <a:r>
              <a:rPr lang="ru-RU" sz="1600" dirty="0" smtClean="0"/>
              <a:t>прежде </a:t>
            </a:r>
            <a:r>
              <a:rPr lang="ru-RU" sz="1600" dirty="0"/>
              <a:t>всего </a:t>
            </a:r>
            <a:r>
              <a:rPr lang="ru-RU" sz="1600" dirty="0" smtClean="0"/>
              <a:t>воздействие </a:t>
            </a:r>
            <a:r>
              <a:rPr lang="ru-RU" sz="1600" dirty="0"/>
              <a:t>предметов окружающего мира на нас, наши чувственные органы. </a:t>
            </a:r>
            <a:endParaRPr lang="ru-RU" sz="1600" dirty="0" smtClean="0"/>
          </a:p>
          <a:p>
            <a:pPr marL="0" indent="0">
              <a:buNone/>
            </a:pPr>
            <a:endParaRPr lang="ru-RU" sz="1600" dirty="0">
              <a:solidFill>
                <a:srgbClr val="002060"/>
              </a:solidFill>
            </a:endParaRPr>
          </a:p>
          <a:p>
            <a:pPr marL="0" indent="0">
              <a:buNone/>
            </a:pPr>
            <a:r>
              <a:rPr lang="ru-RU" sz="1600" dirty="0" smtClean="0">
                <a:solidFill>
                  <a:srgbClr val="002060"/>
                </a:solidFill>
              </a:rPr>
              <a:t>Поэтому - </a:t>
            </a:r>
            <a:r>
              <a:rPr lang="ru-RU" sz="1600" b="1" i="1" u="sng" dirty="0" smtClean="0">
                <a:solidFill>
                  <a:srgbClr val="002060"/>
                </a:solidFill>
              </a:rPr>
              <a:t>ощущение </a:t>
            </a:r>
            <a:r>
              <a:rPr lang="ru-RU" sz="1600" dirty="0">
                <a:solidFill>
                  <a:srgbClr val="002060"/>
                </a:solidFill>
              </a:rPr>
              <a:t>является основой всякого </a:t>
            </a:r>
            <a:r>
              <a:rPr lang="ru-RU" sz="1600" dirty="0" smtClean="0">
                <a:solidFill>
                  <a:srgbClr val="002060"/>
                </a:solidFill>
              </a:rPr>
              <a:t>познания.</a:t>
            </a:r>
          </a:p>
          <a:p>
            <a:pPr marL="0" indent="0" algn="just">
              <a:buNone/>
            </a:pPr>
            <a:endParaRPr lang="ru-RU" sz="1600" dirty="0" smtClean="0"/>
          </a:p>
          <a:p>
            <a:pPr marL="0" indent="0" algn="just">
              <a:buNone/>
            </a:pPr>
            <a:r>
              <a:rPr lang="ru-RU" sz="1600" b="1" i="1" dirty="0" smtClean="0"/>
              <a:t>В достоверности </a:t>
            </a:r>
            <a:r>
              <a:rPr lang="ru-RU" sz="1600" dirty="0"/>
              <a:t>нашего познания </a:t>
            </a:r>
            <a:r>
              <a:rPr lang="ru-RU" sz="1600" dirty="0" smtClean="0"/>
              <a:t>различаются </a:t>
            </a:r>
            <a:r>
              <a:rPr lang="ru-RU" sz="1600" dirty="0"/>
              <a:t>две </a:t>
            </a:r>
            <a:r>
              <a:rPr lang="ru-RU" sz="1600" dirty="0" smtClean="0"/>
              <a:t>ступени</a:t>
            </a:r>
            <a:r>
              <a:rPr lang="ru-RU" sz="1600" b="1" i="1" dirty="0" smtClean="0"/>
              <a:t>:  </a:t>
            </a:r>
            <a:r>
              <a:rPr lang="ru-RU" sz="1600" b="1" i="1" dirty="0"/>
              <a:t>бесспорное и правдоподобное знание</a:t>
            </a:r>
            <a:r>
              <a:rPr lang="ru-RU" sz="1600" b="1" i="1" dirty="0" smtClean="0"/>
              <a:t>.</a:t>
            </a:r>
          </a:p>
          <a:p>
            <a:pPr marL="0" indent="0" algn="just">
              <a:buNone/>
            </a:pPr>
            <a:endParaRPr lang="ru-RU" sz="1600" dirty="0" smtClean="0"/>
          </a:p>
          <a:p>
            <a:pPr marL="0" indent="0" algn="just">
              <a:buNone/>
            </a:pPr>
            <a:r>
              <a:rPr lang="ru-RU" sz="1600" b="1" dirty="0" smtClean="0"/>
              <a:t>Бесспорное </a:t>
            </a:r>
            <a:r>
              <a:rPr lang="ru-RU" sz="1600" b="1" dirty="0"/>
              <a:t>знание </a:t>
            </a:r>
            <a:r>
              <a:rPr lang="ru-RU" sz="1600" b="1" dirty="0" smtClean="0"/>
              <a:t>- </a:t>
            </a:r>
            <a:r>
              <a:rPr lang="ru-RU" sz="1600" dirty="0" smtClean="0"/>
              <a:t>является </a:t>
            </a:r>
            <a:r>
              <a:rPr lang="ru-RU" sz="1600" dirty="0"/>
              <a:t>продуктом </a:t>
            </a:r>
            <a:r>
              <a:rPr lang="ru-RU" sz="1600" dirty="0" smtClean="0"/>
              <a:t>мышления - размышления</a:t>
            </a:r>
            <a:r>
              <a:rPr lang="ru-RU" sz="1600" dirty="0"/>
              <a:t>. Оно не может быть получено лишь на основе непосредственного внешнего опыта</a:t>
            </a:r>
            <a:r>
              <a:rPr lang="ru-RU" sz="1600" dirty="0" smtClean="0"/>
              <a:t>.</a:t>
            </a:r>
          </a:p>
          <a:p>
            <a:pPr marL="0" indent="0" algn="just">
              <a:buNone/>
            </a:pPr>
            <a:endParaRPr lang="ru-RU" sz="1600" dirty="0" smtClean="0"/>
          </a:p>
          <a:p>
            <a:pPr marL="0" indent="0" algn="just">
              <a:buNone/>
            </a:pPr>
            <a:r>
              <a:rPr lang="ru-RU" sz="1600" b="1" dirty="0" smtClean="0"/>
              <a:t>Правдоподобное </a:t>
            </a:r>
            <a:r>
              <a:rPr lang="ru-RU" sz="1600" b="1" dirty="0"/>
              <a:t>знание </a:t>
            </a:r>
            <a:r>
              <a:rPr lang="ru-RU" sz="1600" b="1" dirty="0" smtClean="0"/>
              <a:t> - </a:t>
            </a:r>
            <a:r>
              <a:rPr lang="ru-RU" sz="1600" dirty="0" smtClean="0"/>
              <a:t>является </a:t>
            </a:r>
            <a:r>
              <a:rPr lang="ru-RU" sz="1600" dirty="0"/>
              <a:t>продуктом </a:t>
            </a:r>
            <a:r>
              <a:rPr lang="ru-RU" sz="1600" dirty="0" smtClean="0"/>
              <a:t>непосредственного (эмпирического</a:t>
            </a:r>
            <a:r>
              <a:rPr lang="ru-RU" sz="1600" dirty="0"/>
              <a:t>) опыта. </a:t>
            </a:r>
            <a:endParaRPr lang="ru-RU" sz="1600" dirty="0" smtClean="0"/>
          </a:p>
          <a:p>
            <a:pPr marL="0" indent="0" algn="just">
              <a:buNone/>
            </a:pPr>
            <a:endParaRPr lang="ru-RU" sz="1600" dirty="0"/>
          </a:p>
          <a:p>
            <a:pPr marL="0" indent="0" algn="just">
              <a:buNone/>
            </a:pPr>
            <a:r>
              <a:rPr lang="ru-RU" sz="1600" b="1" dirty="0" smtClean="0"/>
              <a:t>Такое </a:t>
            </a:r>
            <a:r>
              <a:rPr lang="ru-RU" sz="1600" b="1" dirty="0"/>
              <a:t>познание  </a:t>
            </a:r>
            <a:r>
              <a:rPr lang="ru-RU" sz="1600" dirty="0" smtClean="0"/>
              <a:t>(Локк </a:t>
            </a:r>
            <a:r>
              <a:rPr lang="ru-RU" sz="1600" dirty="0"/>
              <a:t>обозначает его также термином </a:t>
            </a:r>
            <a:r>
              <a:rPr lang="ru-RU" sz="1600" dirty="0" smtClean="0"/>
              <a:t>«мнение</a:t>
            </a:r>
            <a:r>
              <a:rPr lang="ru-RU" sz="1600" dirty="0"/>
              <a:t>») еще не прошло через сито мыслительной деятельности- размышления</a:t>
            </a:r>
            <a:r>
              <a:rPr lang="ru-RU" sz="1600" dirty="0" smtClean="0"/>
              <a:t>.</a:t>
            </a:r>
          </a:p>
          <a:p>
            <a:pPr marL="0" indent="0" algn="just">
              <a:buNone/>
            </a:pPr>
            <a:endParaRPr lang="ru-RU" sz="1600" dirty="0" smtClean="0"/>
          </a:p>
          <a:p>
            <a:pPr marL="0" indent="0" algn="just">
              <a:buNone/>
            </a:pPr>
            <a:r>
              <a:rPr lang="ru-RU" sz="1600" dirty="0"/>
              <a:t> </a:t>
            </a:r>
            <a:r>
              <a:rPr lang="ru-RU" sz="1600" dirty="0">
                <a:solidFill>
                  <a:srgbClr val="7030A0"/>
                </a:solidFill>
              </a:rPr>
              <a:t>Локк является защитником конституционной монархии и в своих взглядах исходит из </a:t>
            </a:r>
            <a:r>
              <a:rPr lang="ru-RU" sz="1600" b="1" i="1" dirty="0">
                <a:solidFill>
                  <a:srgbClr val="7030A0"/>
                </a:solidFill>
              </a:rPr>
              <a:t>«естественного состояния» </a:t>
            </a:r>
            <a:r>
              <a:rPr lang="ru-RU" sz="1600" dirty="0">
                <a:solidFill>
                  <a:srgbClr val="7030A0"/>
                </a:solidFill>
              </a:rPr>
              <a:t>общества. </a:t>
            </a:r>
          </a:p>
          <a:p>
            <a:pPr marL="0" indent="0" algn="just">
              <a:buNone/>
            </a:pPr>
            <a:endParaRPr lang="ru-RU" sz="1600" dirty="0"/>
          </a:p>
          <a:p>
            <a:pPr marL="0" indent="0" algn="just">
              <a:buNone/>
            </a:pPr>
            <a:r>
              <a:rPr lang="ru-RU" sz="1600" dirty="0"/>
              <a:t>Но это естественное состояние не является </a:t>
            </a:r>
            <a:r>
              <a:rPr lang="ru-RU" sz="1600" b="1" i="1" dirty="0">
                <a:solidFill>
                  <a:srgbClr val="002060"/>
                </a:solidFill>
              </a:rPr>
              <a:t>«войной всех против всех», </a:t>
            </a:r>
            <a:r>
              <a:rPr lang="ru-RU" sz="1600" dirty="0"/>
              <a:t>как у Гоббса. </a:t>
            </a:r>
            <a:endParaRPr lang="ru-RU" sz="1600" dirty="0" smtClean="0"/>
          </a:p>
          <a:p>
            <a:pPr marL="0" indent="0" algn="just">
              <a:buNone/>
            </a:pPr>
            <a:endParaRPr lang="ru-RU" sz="1600" dirty="0"/>
          </a:p>
          <a:p>
            <a:pPr marL="0" indent="0" algn="just">
              <a:buNone/>
            </a:pPr>
            <a:r>
              <a:rPr lang="ru-RU" sz="1600" b="1" i="1" dirty="0" smtClean="0">
                <a:solidFill>
                  <a:srgbClr val="002060"/>
                </a:solidFill>
              </a:rPr>
              <a:t> </a:t>
            </a:r>
            <a:r>
              <a:rPr lang="ru-RU" sz="1600" b="1" i="1" dirty="0">
                <a:solidFill>
                  <a:srgbClr val="002060"/>
                </a:solidFill>
              </a:rPr>
              <a:t>Наоборот, </a:t>
            </a:r>
            <a:r>
              <a:rPr lang="ru-RU" sz="1600" dirty="0">
                <a:solidFill>
                  <a:srgbClr val="0070C0"/>
                </a:solidFill>
              </a:rPr>
              <a:t>это «состояние равенства, в котором вся власть и правомочность является взаимной, один имеет не больше, чем другой. </a:t>
            </a:r>
          </a:p>
          <a:p>
            <a:pPr marL="0" indent="0" algn="just">
              <a:buNone/>
            </a:pPr>
            <a:endParaRPr lang="ru-RU" sz="1600" dirty="0" smtClean="0"/>
          </a:p>
          <a:p>
            <a:pPr marL="0" indent="0" algn="just">
              <a:buNone/>
            </a:pPr>
            <a:endParaRPr lang="ru-RU" sz="2000" dirty="0"/>
          </a:p>
          <a:p>
            <a:pPr marL="0" indent="0" algn="just">
              <a:buNone/>
            </a:pPr>
            <a:endParaRPr lang="ru-RU" sz="2000" dirty="0"/>
          </a:p>
          <a:p>
            <a:pPr marL="0" indent="0">
              <a:buNone/>
            </a:pPr>
            <a:endParaRPr lang="ru-RU" sz="2000" dirty="0"/>
          </a:p>
        </p:txBody>
      </p:sp>
    </p:spTree>
    <p:extLst>
      <p:ext uri="{BB962C8B-B14F-4D97-AF65-F5344CB8AC3E}">
        <p14:creationId xmlns:p14="http://schemas.microsoft.com/office/powerpoint/2010/main" val="41021204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86800" cy="116632"/>
          </a:xfrm>
        </p:spPr>
        <p:txBody>
          <a:bodyPr>
            <a:normAutofit fontScale="90000"/>
          </a:bodyPr>
          <a:lstStyle/>
          <a:p>
            <a:endParaRPr lang="ru-RU" dirty="0"/>
          </a:p>
        </p:txBody>
      </p:sp>
      <p:sp>
        <p:nvSpPr>
          <p:cNvPr id="3" name="Объект 2"/>
          <p:cNvSpPr>
            <a:spLocks noGrp="1"/>
          </p:cNvSpPr>
          <p:nvPr>
            <p:ph idx="1"/>
          </p:nvPr>
        </p:nvSpPr>
        <p:spPr>
          <a:xfrm>
            <a:off x="107504" y="116632"/>
            <a:ext cx="8884096" cy="6741368"/>
          </a:xfrm>
        </p:spPr>
        <p:txBody>
          <a:bodyPr>
            <a:normAutofit/>
          </a:bodyPr>
          <a:lstStyle/>
          <a:p>
            <a:pPr marL="0" indent="0" algn="just">
              <a:buNone/>
            </a:pPr>
            <a:endParaRPr lang="ru-RU" sz="1600" dirty="0"/>
          </a:p>
          <a:p>
            <a:pPr marL="0" indent="0" algn="just">
              <a:buNone/>
            </a:pPr>
            <a:r>
              <a:rPr lang="ru-RU" sz="1600" dirty="0"/>
              <a:t>Ограничивает свободу человека естественный закон, который гласит, что </a:t>
            </a:r>
            <a:r>
              <a:rPr lang="ru-RU" sz="1600" b="1" i="1" dirty="0">
                <a:solidFill>
                  <a:srgbClr val="0070C0"/>
                </a:solidFill>
              </a:rPr>
              <a:t>«никто не имеет права ограничивать другого в его </a:t>
            </a:r>
            <a:r>
              <a:rPr lang="ru-RU" sz="1600" b="1" i="1" dirty="0" smtClean="0">
                <a:solidFill>
                  <a:srgbClr val="0070C0"/>
                </a:solidFill>
              </a:rPr>
              <a:t>жизни, </a:t>
            </a:r>
            <a:r>
              <a:rPr lang="ru-RU" sz="1600" b="1" i="1" dirty="0">
                <a:solidFill>
                  <a:srgbClr val="0070C0"/>
                </a:solidFill>
              </a:rPr>
              <a:t>здоровье, свободе либо имуществе»</a:t>
            </a:r>
            <a:r>
              <a:rPr lang="ru-RU" sz="1600" dirty="0"/>
              <a:t>. </a:t>
            </a:r>
            <a:endParaRPr lang="ru-RU" sz="1600" dirty="0" smtClean="0"/>
          </a:p>
          <a:p>
            <a:pPr marL="0" indent="0" algn="just">
              <a:buNone/>
            </a:pPr>
            <a:endParaRPr lang="ru-RU" sz="1600" dirty="0"/>
          </a:p>
          <a:p>
            <a:pPr marL="0" indent="0" algn="just">
              <a:buNone/>
            </a:pPr>
            <a:r>
              <a:rPr lang="ru-RU" sz="1600" b="1" dirty="0" smtClean="0"/>
              <a:t>Свобода </a:t>
            </a:r>
            <a:r>
              <a:rPr lang="ru-RU" sz="1600" b="1" dirty="0"/>
              <a:t>человека</a:t>
            </a:r>
            <a:r>
              <a:rPr lang="ru-RU" sz="1600" dirty="0"/>
              <a:t>, таким образом, не абсолютна</a:t>
            </a:r>
            <a:r>
              <a:rPr lang="ru-RU" sz="1600" dirty="0" smtClean="0"/>
              <a:t>.</a:t>
            </a:r>
          </a:p>
          <a:p>
            <a:pPr marL="0" indent="0" algn="just">
              <a:buNone/>
            </a:pPr>
            <a:endParaRPr lang="ru-RU" sz="1600" dirty="0"/>
          </a:p>
          <a:p>
            <a:pPr marL="0" indent="0" algn="just">
              <a:buNone/>
            </a:pPr>
            <a:r>
              <a:rPr lang="ru-RU" sz="1600" b="1" dirty="0" smtClean="0"/>
              <a:t>Поэтому </a:t>
            </a:r>
            <a:r>
              <a:rPr lang="ru-RU" sz="1600" b="1" dirty="0"/>
              <a:t>и власть правителя</a:t>
            </a:r>
            <a:r>
              <a:rPr lang="ru-RU" sz="1600" dirty="0"/>
              <a:t>, полученная им на основе «договора» путем отречения подданных  от «естественных прав», не может быть абсолютной. </a:t>
            </a:r>
            <a:r>
              <a:rPr lang="ru-RU" sz="1600" dirty="0" smtClean="0"/>
              <a:t> </a:t>
            </a:r>
          </a:p>
          <a:p>
            <a:pPr marL="0" indent="0" algn="just">
              <a:buNone/>
            </a:pPr>
            <a:endParaRPr lang="ru-RU" sz="1600" dirty="0"/>
          </a:p>
          <a:p>
            <a:pPr marL="0" indent="0" algn="just">
              <a:buNone/>
            </a:pPr>
            <a:r>
              <a:rPr lang="ru-RU" sz="1600" b="1" dirty="0" smtClean="0"/>
              <a:t>Всегда</a:t>
            </a:r>
            <a:r>
              <a:rPr lang="ru-RU" sz="1600" b="1" dirty="0"/>
              <a:t>, по крайней	 </a:t>
            </a:r>
            <a:r>
              <a:rPr lang="ru-RU" sz="1600" b="1" dirty="0" smtClean="0"/>
              <a:t>мере</a:t>
            </a:r>
            <a:r>
              <a:rPr lang="ru-RU" sz="1600" dirty="0" smtClean="0"/>
              <a:t>, она </a:t>
            </a:r>
            <a:r>
              <a:rPr lang="ru-RU" sz="1600" dirty="0"/>
              <a:t>ограниченна именно тем, что является содержанием естественного закона</a:t>
            </a:r>
            <a:r>
              <a:rPr lang="ru-RU" sz="1600" dirty="0" smtClean="0"/>
              <a:t>.</a:t>
            </a:r>
          </a:p>
          <a:p>
            <a:pPr marL="0" indent="0" algn="just">
              <a:buNone/>
            </a:pPr>
            <a:endParaRPr lang="ru-RU" sz="1600" dirty="0"/>
          </a:p>
          <a:p>
            <a:pPr marL="0" indent="0" algn="just">
              <a:buNone/>
            </a:pPr>
            <a:r>
              <a:rPr lang="ru-RU" sz="1600" dirty="0" smtClean="0"/>
              <a:t> </a:t>
            </a:r>
            <a:r>
              <a:rPr lang="ru-RU" sz="1600" b="1" dirty="0">
                <a:solidFill>
                  <a:srgbClr val="7030A0"/>
                </a:solidFill>
              </a:rPr>
              <a:t>Естественный закон Локка </a:t>
            </a:r>
            <a:r>
              <a:rPr lang="ru-RU" sz="1600" dirty="0">
                <a:solidFill>
                  <a:srgbClr val="7030A0"/>
                </a:solidFill>
              </a:rPr>
              <a:t>выражает основные интересы и потребности </a:t>
            </a:r>
            <a:r>
              <a:rPr lang="ru-RU" sz="1600" dirty="0" smtClean="0">
                <a:solidFill>
                  <a:srgbClr val="7030A0"/>
                </a:solidFill>
              </a:rPr>
              <a:t>класса: равенство</a:t>
            </a:r>
            <a:r>
              <a:rPr lang="ru-RU" sz="1600" dirty="0">
                <a:solidFill>
                  <a:srgbClr val="7030A0"/>
                </a:solidFill>
              </a:rPr>
              <a:t>, личную свободу и свободу </a:t>
            </a:r>
            <a:r>
              <a:rPr lang="ru-RU" sz="1600" dirty="0" smtClean="0">
                <a:solidFill>
                  <a:srgbClr val="7030A0"/>
                </a:solidFill>
              </a:rPr>
              <a:t>предпринимательства. </a:t>
            </a:r>
          </a:p>
          <a:p>
            <a:pPr marL="0" indent="0" algn="just">
              <a:buNone/>
            </a:pPr>
            <a:endParaRPr lang="ru-RU" sz="1600" dirty="0"/>
          </a:p>
          <a:p>
            <a:pPr marL="0" indent="0" algn="just">
              <a:buNone/>
            </a:pPr>
            <a:r>
              <a:rPr lang="ru-RU" sz="1600" b="1" dirty="0" smtClean="0"/>
              <a:t>Значительной </a:t>
            </a:r>
            <a:r>
              <a:rPr lang="ru-RU" sz="1600" b="1" dirty="0"/>
              <a:t>составной </a:t>
            </a:r>
            <a:r>
              <a:rPr lang="ru-RU" sz="1600" dirty="0"/>
              <a:t>частью рассуждений Локка об упорядочении общества являются идеи о разделении власти</a:t>
            </a:r>
            <a:r>
              <a:rPr lang="ru-RU" sz="1600" dirty="0" smtClean="0"/>
              <a:t>.</a:t>
            </a:r>
            <a:r>
              <a:rPr lang="ru-RU" sz="1600" dirty="0"/>
              <a:t> </a:t>
            </a:r>
            <a:endParaRPr lang="ru-RU" sz="1600" dirty="0" smtClean="0"/>
          </a:p>
          <a:p>
            <a:pPr marL="0" indent="0" algn="just">
              <a:buNone/>
            </a:pPr>
            <a:endParaRPr lang="ru-RU" sz="1600" dirty="0"/>
          </a:p>
          <a:p>
            <a:pPr marL="0" indent="0" algn="just">
              <a:buNone/>
            </a:pPr>
            <a:r>
              <a:rPr lang="ru-RU" sz="1600" b="1" dirty="0" smtClean="0"/>
              <a:t>«</a:t>
            </a:r>
            <a:r>
              <a:rPr lang="ru-RU" sz="1600" b="1" dirty="0" smtClean="0">
                <a:solidFill>
                  <a:srgbClr val="7030A0"/>
                </a:solidFill>
              </a:rPr>
              <a:t>Договор</a:t>
            </a:r>
            <a:r>
              <a:rPr lang="ru-RU" sz="1600" b="1" dirty="0">
                <a:solidFill>
                  <a:srgbClr val="7030A0"/>
                </a:solidFill>
              </a:rPr>
              <a:t>» </a:t>
            </a:r>
            <a:r>
              <a:rPr lang="ru-RU" sz="1600" dirty="0">
                <a:solidFill>
                  <a:srgbClr val="7030A0"/>
                </a:solidFill>
              </a:rPr>
              <a:t>возникает на основе уважения естественного закона, естественного права. Поэтому, если суверен (правитель) нарушит эти права, его </a:t>
            </a:r>
            <a:r>
              <a:rPr lang="ru-RU" sz="1600" dirty="0" err="1">
                <a:solidFill>
                  <a:srgbClr val="7030A0"/>
                </a:solidFill>
              </a:rPr>
              <a:t>подданые</a:t>
            </a:r>
            <a:r>
              <a:rPr lang="ru-RU" sz="1600" dirty="0">
                <a:solidFill>
                  <a:srgbClr val="7030A0"/>
                </a:solidFill>
              </a:rPr>
              <a:t> вправе отказаться от договора. </a:t>
            </a:r>
            <a:endParaRPr lang="ru-RU" sz="1600" dirty="0" smtClean="0">
              <a:solidFill>
                <a:srgbClr val="7030A0"/>
              </a:solidFill>
            </a:endParaRPr>
          </a:p>
          <a:p>
            <a:pPr marL="0" indent="0" algn="just">
              <a:buNone/>
            </a:pPr>
            <a:endParaRPr lang="ru-RU" sz="1600" dirty="0"/>
          </a:p>
          <a:p>
            <a:pPr marL="0" indent="0" algn="just">
              <a:buNone/>
            </a:pPr>
            <a:r>
              <a:rPr lang="ru-RU" sz="1600" b="1" dirty="0" smtClean="0"/>
              <a:t>Взгляды </a:t>
            </a:r>
            <a:r>
              <a:rPr lang="ru-RU" sz="1600" b="1" dirty="0"/>
              <a:t>Локка </a:t>
            </a:r>
            <a:r>
              <a:rPr lang="ru-RU" sz="1600" dirty="0"/>
              <a:t>на характер </a:t>
            </a:r>
            <a:r>
              <a:rPr lang="ru-RU" sz="1600" dirty="0" smtClean="0"/>
              <a:t>«общественного договора»  </a:t>
            </a:r>
            <a:r>
              <a:rPr lang="ru-RU" sz="1600" dirty="0"/>
              <a:t>по сравнению со взглядами Гоббса представляют значительный прогресс.</a:t>
            </a:r>
          </a:p>
          <a:p>
            <a:pPr marL="0" indent="0" algn="just">
              <a:buNone/>
            </a:pPr>
            <a:endParaRPr lang="ru-RU" sz="1600" dirty="0"/>
          </a:p>
          <a:p>
            <a:endParaRPr lang="ru-RU" sz="1600" dirty="0"/>
          </a:p>
        </p:txBody>
      </p:sp>
    </p:spTree>
    <p:extLst>
      <p:ext uri="{BB962C8B-B14F-4D97-AF65-F5344CB8AC3E}">
        <p14:creationId xmlns:p14="http://schemas.microsoft.com/office/powerpoint/2010/main" val="30123327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686800" cy="720080"/>
          </a:xfrm>
        </p:spPr>
        <p:txBody>
          <a:bodyPr>
            <a:normAutofit/>
          </a:bodyPr>
          <a:lstStyle/>
          <a:p>
            <a:pPr algn="ctr"/>
            <a:r>
              <a:rPr lang="ru-RU" sz="2000" i="1" dirty="0" smtClean="0">
                <a:solidFill>
                  <a:srgbClr val="002060"/>
                </a:solidFill>
              </a:rPr>
              <a:t>Начало  формирования философского мышления нового времени</a:t>
            </a:r>
            <a:endParaRPr lang="ru-RU" sz="2000" i="1" dirty="0">
              <a:solidFill>
                <a:srgbClr val="002060"/>
              </a:solidFill>
            </a:endParaRPr>
          </a:p>
        </p:txBody>
      </p:sp>
      <p:sp>
        <p:nvSpPr>
          <p:cNvPr id="3" name="Объект 2"/>
          <p:cNvSpPr>
            <a:spLocks noGrp="1"/>
          </p:cNvSpPr>
          <p:nvPr>
            <p:ph idx="1"/>
          </p:nvPr>
        </p:nvSpPr>
        <p:spPr>
          <a:xfrm>
            <a:off x="179512" y="908720"/>
            <a:ext cx="8856984" cy="5832648"/>
          </a:xfrm>
        </p:spPr>
        <p:txBody>
          <a:bodyPr>
            <a:normAutofit/>
          </a:bodyPr>
          <a:lstStyle/>
          <a:p>
            <a:pPr algn="just">
              <a:buClrTx/>
              <a:buSzPct val="80000"/>
              <a:buFont typeface="Wingdings" pitchFamily="2" charset="2"/>
              <a:buChar char="Ø"/>
            </a:pPr>
            <a:r>
              <a:rPr lang="ru-RU" sz="1600" dirty="0" smtClean="0">
                <a:solidFill>
                  <a:srgbClr val="003300"/>
                </a:solidFill>
                <a:latin typeface="Arial Narrow" pitchFamily="34" charset="0"/>
              </a:rPr>
              <a:t>Для формирования науки Нового времени, </a:t>
            </a:r>
            <a:r>
              <a:rPr lang="ru-RU" sz="1600" dirty="0" smtClean="0">
                <a:solidFill>
                  <a:srgbClr val="002060"/>
                </a:solidFill>
                <a:latin typeface="Arial Narrow" pitchFamily="34" charset="0"/>
              </a:rPr>
              <a:t>в частности естествознания, характерна ориентация на познание реальности, опирающейся на чувства.</a:t>
            </a:r>
          </a:p>
          <a:p>
            <a:pPr algn="just">
              <a:buClrTx/>
              <a:buSzPct val="80000"/>
              <a:buFont typeface="Wingdings" pitchFamily="2" charset="2"/>
              <a:buChar char="Ø"/>
            </a:pPr>
            <a:endParaRPr lang="ru-RU" sz="1600" dirty="0" smtClean="0">
              <a:solidFill>
                <a:srgbClr val="002060"/>
              </a:solidFill>
              <a:latin typeface="Arial Narrow" pitchFamily="34" charset="0"/>
            </a:endParaRPr>
          </a:p>
          <a:p>
            <a:pPr algn="just">
              <a:buClrTx/>
              <a:buSzPct val="80000"/>
              <a:buFont typeface="Wingdings" pitchFamily="2" charset="2"/>
              <a:buChar char="Ø"/>
            </a:pPr>
            <a:r>
              <a:rPr lang="ru-RU" sz="1600" dirty="0" smtClean="0">
                <a:solidFill>
                  <a:srgbClr val="003300"/>
                </a:solidFill>
                <a:latin typeface="Arial Narrow" pitchFamily="34" charset="0"/>
              </a:rPr>
              <a:t>Поворот к чувственному познанию  действительности</a:t>
            </a:r>
            <a:r>
              <a:rPr lang="ru-RU" sz="1600" dirty="0" smtClean="0">
                <a:solidFill>
                  <a:srgbClr val="002060"/>
                </a:solidFill>
                <a:latin typeface="Arial Narrow" pitchFamily="34" charset="0"/>
              </a:rPr>
              <a:t>, приносит с собой рост фактических данных в различных областях  как формирующейся науки, так и производственной и социальной  практики.</a:t>
            </a:r>
          </a:p>
          <a:p>
            <a:pPr algn="just">
              <a:buClrTx/>
              <a:buSzPct val="80000"/>
              <a:buFont typeface="Wingdings" pitchFamily="2" charset="2"/>
              <a:buChar char="Ø"/>
            </a:pPr>
            <a:endParaRPr lang="ru-RU" sz="1600" dirty="0" smtClean="0">
              <a:solidFill>
                <a:srgbClr val="002060"/>
              </a:solidFill>
              <a:latin typeface="Arial Narrow" pitchFamily="34" charset="0"/>
            </a:endParaRPr>
          </a:p>
          <a:p>
            <a:pPr algn="just">
              <a:buClrTx/>
              <a:buSzPct val="80000"/>
              <a:buFont typeface="Wingdings" pitchFamily="2" charset="2"/>
              <a:buChar char="Ø"/>
            </a:pPr>
            <a:r>
              <a:rPr lang="ru-RU" sz="1600" dirty="0" smtClean="0">
                <a:solidFill>
                  <a:srgbClr val="003300"/>
                </a:solidFill>
                <a:latin typeface="Arial Narrow" pitchFamily="34" charset="0"/>
              </a:rPr>
              <a:t>Ориентация на чувственность и практичность </a:t>
            </a:r>
            <a:r>
              <a:rPr lang="ru-RU" sz="1600" dirty="0" smtClean="0">
                <a:solidFill>
                  <a:srgbClr val="002060"/>
                </a:solidFill>
                <a:latin typeface="Arial Narrow" pitchFamily="34" charset="0"/>
              </a:rPr>
              <a:t>познания не является, единственной  чертой формирующейся науки Нового времени, которая повлияла на характер философского мышления этого  периода.  </a:t>
            </a:r>
          </a:p>
          <a:p>
            <a:pPr algn="just">
              <a:buClrTx/>
              <a:buSzPct val="80000"/>
              <a:buFont typeface="Wingdings" pitchFamily="2" charset="2"/>
              <a:buChar char="Ø"/>
            </a:pPr>
            <a:endParaRPr lang="ru-RU" sz="1600" dirty="0" smtClean="0">
              <a:solidFill>
                <a:srgbClr val="002060"/>
              </a:solidFill>
              <a:latin typeface="Arial Narrow" pitchFamily="34" charset="0"/>
            </a:endParaRPr>
          </a:p>
          <a:p>
            <a:pPr algn="just">
              <a:buClrTx/>
              <a:buSzPct val="80000"/>
              <a:buFont typeface="Wingdings" pitchFamily="2" charset="2"/>
              <a:buChar char="Ø"/>
            </a:pPr>
            <a:r>
              <a:rPr lang="ru-RU" sz="1600" dirty="0" smtClean="0">
                <a:solidFill>
                  <a:srgbClr val="003300"/>
                </a:solidFill>
                <a:latin typeface="Arial Narrow" pitchFamily="34" charset="0"/>
              </a:rPr>
              <a:t>Стремление к систематизации</a:t>
            </a:r>
            <a:r>
              <a:rPr lang="ru-RU" sz="1600" dirty="0" smtClean="0">
                <a:solidFill>
                  <a:srgbClr val="002060"/>
                </a:solidFill>
                <a:latin typeface="Arial Narrow" pitchFamily="34" charset="0"/>
              </a:rPr>
              <a:t>, количественный рост и усиливающаяся дифференциация познания вызывает развитие теоретического  мышления, стремящегося к созданию целостного образа мира, опирающегося на новую науку и ее данные.</a:t>
            </a:r>
          </a:p>
          <a:p>
            <a:pPr algn="just">
              <a:buClrTx/>
              <a:buSzPct val="80000"/>
              <a:buFont typeface="Wingdings" pitchFamily="2" charset="2"/>
              <a:buChar char="Ø"/>
            </a:pPr>
            <a:endParaRPr lang="ru-RU" sz="1600" dirty="0" smtClean="0">
              <a:solidFill>
                <a:srgbClr val="002060"/>
              </a:solidFill>
              <a:latin typeface="Arial Narrow" pitchFamily="34" charset="0"/>
            </a:endParaRPr>
          </a:p>
          <a:p>
            <a:pPr algn="just">
              <a:buClrTx/>
              <a:buSzPct val="80000"/>
              <a:buFont typeface="Wingdings" pitchFamily="2" charset="2"/>
              <a:buChar char="Ø"/>
            </a:pPr>
            <a:r>
              <a:rPr lang="ru-RU" sz="1600" dirty="0" smtClean="0">
                <a:solidFill>
                  <a:srgbClr val="003300"/>
                </a:solidFill>
                <a:latin typeface="Arial Narrow" pitchFamily="34" charset="0"/>
              </a:rPr>
              <a:t>С развитием чувственного</a:t>
            </a:r>
            <a:r>
              <a:rPr lang="ru-RU" sz="1600" dirty="0" smtClean="0">
                <a:solidFill>
                  <a:srgbClr val="002060"/>
                </a:solidFill>
                <a:latin typeface="Arial Narrow" pitchFamily="34" charset="0"/>
              </a:rPr>
              <a:t>, эмпирического познания мира развивается и точное, рациональное , математическое познание.</a:t>
            </a:r>
          </a:p>
          <a:p>
            <a:pPr marL="0" indent="0" algn="just">
              <a:buClrTx/>
              <a:buSzPct val="80000"/>
              <a:buNone/>
            </a:pPr>
            <a:endParaRPr lang="ru-RU" sz="1600" dirty="0" smtClean="0">
              <a:solidFill>
                <a:srgbClr val="002060"/>
              </a:solidFill>
              <a:latin typeface="Arial Narrow" pitchFamily="34" charset="0"/>
            </a:endParaRPr>
          </a:p>
          <a:p>
            <a:pPr algn="just">
              <a:buClrTx/>
              <a:buSzPct val="80000"/>
              <a:buFont typeface="Wingdings" pitchFamily="2" charset="2"/>
              <a:buChar char="Ø"/>
            </a:pPr>
            <a:r>
              <a:rPr lang="ru-RU" sz="1600" dirty="0" smtClean="0">
                <a:solidFill>
                  <a:srgbClr val="003300"/>
                </a:solidFill>
                <a:latin typeface="Arial Narrow" pitchFamily="34" charset="0"/>
              </a:rPr>
              <a:t>Эмпирическое и рациональное </a:t>
            </a:r>
            <a:r>
              <a:rPr lang="ru-RU" sz="1600" dirty="0" smtClean="0">
                <a:solidFill>
                  <a:srgbClr val="002060"/>
                </a:solidFill>
                <a:latin typeface="Arial Narrow" pitchFamily="34" charset="0"/>
              </a:rPr>
              <a:t>познание ведут к развитию науки  как целого, формируют ее характер  и проецируются на складывающиеся основные направления философского мышления Нового времени.</a:t>
            </a:r>
          </a:p>
          <a:p>
            <a:pPr marL="0" indent="0">
              <a:buNone/>
            </a:pPr>
            <a:endParaRPr lang="ru-RU" sz="1600" dirty="0" smtClean="0">
              <a:solidFill>
                <a:srgbClr val="002060"/>
              </a:solidFill>
            </a:endParaRPr>
          </a:p>
          <a:p>
            <a:pPr marL="0" indent="0">
              <a:buNone/>
            </a:pPr>
            <a:endParaRPr lang="ru-RU" sz="1600" dirty="0" smtClean="0"/>
          </a:p>
          <a:p>
            <a:pPr marL="0" indent="0">
              <a:buNone/>
            </a:pPr>
            <a:endParaRPr lang="ru-RU" sz="1600" dirty="0"/>
          </a:p>
        </p:txBody>
      </p:sp>
    </p:spTree>
    <p:extLst>
      <p:ext uri="{BB962C8B-B14F-4D97-AF65-F5344CB8AC3E}">
        <p14:creationId xmlns:p14="http://schemas.microsoft.com/office/powerpoint/2010/main" val="42115269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686800" cy="792088"/>
          </a:xfrm>
        </p:spPr>
        <p:txBody>
          <a:bodyPr>
            <a:normAutofit/>
          </a:bodyPr>
          <a:lstStyle/>
          <a:p>
            <a:pPr algn="ctr"/>
            <a:r>
              <a:rPr lang="ru-RU" sz="2000" b="1" dirty="0">
                <a:effectLst/>
              </a:rPr>
              <a:t>Бенедикт </a:t>
            </a:r>
            <a:r>
              <a:rPr lang="ru-RU" sz="2000" b="1" dirty="0" smtClean="0">
                <a:effectLst/>
              </a:rPr>
              <a:t> (</a:t>
            </a:r>
            <a:r>
              <a:rPr lang="ru-RU" sz="2000" b="1" dirty="0">
                <a:effectLst/>
              </a:rPr>
              <a:t>Барух) </a:t>
            </a:r>
            <a:r>
              <a:rPr lang="ru-RU" sz="2000" b="1" dirty="0" smtClean="0">
                <a:effectLst/>
              </a:rPr>
              <a:t> Спиноза  (1632-1677)</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304800" y="980728"/>
            <a:ext cx="8686800" cy="5688632"/>
          </a:xfrm>
        </p:spPr>
        <p:txBody>
          <a:bodyPr>
            <a:normAutofit/>
          </a:bodyPr>
          <a:lstStyle/>
          <a:p>
            <a:pPr marL="0" indent="0">
              <a:buNone/>
            </a:pPr>
            <a:r>
              <a:rPr lang="ru-RU" sz="1600" b="1" dirty="0" smtClean="0"/>
              <a:t>Основные работы </a:t>
            </a:r>
            <a:r>
              <a:rPr lang="ru-RU" sz="1600" dirty="0" smtClean="0"/>
              <a:t>«Принципы философии </a:t>
            </a:r>
            <a:r>
              <a:rPr lang="ru-RU" sz="1600" dirty="0" err="1" smtClean="0"/>
              <a:t>Картезия</a:t>
            </a:r>
            <a:r>
              <a:rPr lang="ru-RU" sz="1600" dirty="0" smtClean="0"/>
              <a:t>, изложенные геометрическим методом», «О боге и человеке и его счастье», «</a:t>
            </a:r>
            <a:r>
              <a:rPr lang="ru-RU" sz="1600" dirty="0" err="1" smtClean="0"/>
              <a:t>Теологическо</a:t>
            </a:r>
            <a:r>
              <a:rPr lang="ru-RU" sz="1600" dirty="0" smtClean="0"/>
              <a:t>-политический трактат», «Этика».</a:t>
            </a:r>
          </a:p>
          <a:p>
            <a:pPr marL="0" indent="0">
              <a:buNone/>
            </a:pPr>
            <a:endParaRPr lang="ru-RU" sz="1600" dirty="0"/>
          </a:p>
          <a:p>
            <a:pPr marL="0" indent="0">
              <a:buNone/>
            </a:pPr>
            <a:r>
              <a:rPr lang="ru-RU" sz="1600" dirty="0">
                <a:solidFill>
                  <a:srgbClr val="7030A0"/>
                </a:solidFill>
              </a:rPr>
              <a:t>В основу философской системы Спиноза положил </a:t>
            </a:r>
            <a:r>
              <a:rPr lang="ru-RU" sz="1600" b="1" dirty="0">
                <a:solidFill>
                  <a:srgbClr val="7030A0"/>
                </a:solidFill>
              </a:rPr>
              <a:t>учение о единой </a:t>
            </a:r>
            <a:r>
              <a:rPr lang="ru-RU" sz="1600" b="1" dirty="0" smtClean="0">
                <a:solidFill>
                  <a:srgbClr val="7030A0"/>
                </a:solidFill>
              </a:rPr>
              <a:t>субстанции</a:t>
            </a:r>
            <a:r>
              <a:rPr lang="ru-RU" sz="1600" dirty="0" smtClean="0">
                <a:solidFill>
                  <a:srgbClr val="7030A0"/>
                </a:solidFill>
              </a:rPr>
              <a:t>.</a:t>
            </a:r>
          </a:p>
          <a:p>
            <a:pPr marL="0" indent="0">
              <a:buNone/>
            </a:pPr>
            <a:endParaRPr lang="ru-RU" sz="1600" dirty="0"/>
          </a:p>
          <a:p>
            <a:pPr marL="0" indent="0">
              <a:buNone/>
            </a:pPr>
            <a:r>
              <a:rPr lang="ru-RU" sz="1600" dirty="0" smtClean="0"/>
              <a:t>Спиноза </a:t>
            </a:r>
            <a:r>
              <a:rPr lang="ru-RU" sz="1600" b="1" dirty="0"/>
              <a:t>отождествляет Бога с субстанцией</a:t>
            </a:r>
            <a:r>
              <a:rPr lang="ru-RU" sz="1600" dirty="0"/>
              <a:t>. Бог и субстанция сливаются у него в одно понятие. Бог не стоит над природой, не является творцом вне природы, он находится прямо в ней как ее имманентная причина</a:t>
            </a:r>
            <a:r>
              <a:rPr lang="ru-RU" sz="1600" dirty="0" smtClean="0"/>
              <a:t>.</a:t>
            </a:r>
          </a:p>
          <a:p>
            <a:pPr marL="0" indent="0">
              <a:buNone/>
            </a:pPr>
            <a:endParaRPr lang="ru-RU" sz="1600" dirty="0"/>
          </a:p>
          <a:p>
            <a:pPr marL="0" indent="0">
              <a:buNone/>
            </a:pPr>
            <a:r>
              <a:rPr lang="ru-RU" sz="1600" dirty="0" smtClean="0"/>
              <a:t> </a:t>
            </a:r>
            <a:r>
              <a:rPr lang="ru-RU" sz="1600" dirty="0"/>
              <a:t>Спиноза, таким образом, </a:t>
            </a:r>
            <a:r>
              <a:rPr lang="ru-RU" sz="1600" b="1" i="1" dirty="0">
                <a:solidFill>
                  <a:srgbClr val="7030A0"/>
                </a:solidFill>
              </a:rPr>
              <a:t>отвергает личного </a:t>
            </a:r>
            <a:r>
              <a:rPr lang="ru-RU" sz="1600" b="1" i="1" dirty="0" smtClean="0">
                <a:solidFill>
                  <a:srgbClr val="7030A0"/>
                </a:solidFill>
              </a:rPr>
              <a:t>Бога </a:t>
            </a:r>
            <a:r>
              <a:rPr lang="ru-RU" sz="1600" b="1" i="1" dirty="0">
                <a:solidFill>
                  <a:srgbClr val="7030A0"/>
                </a:solidFill>
              </a:rPr>
              <a:t>и понимает его как универсальную причину мира.</a:t>
            </a:r>
            <a:r>
              <a:rPr lang="ru-RU" sz="1600" dirty="0"/>
              <a:t> </a:t>
            </a:r>
            <a:r>
              <a:rPr lang="ru-RU" sz="1600" b="1" dirty="0" smtClean="0"/>
              <a:t>Субстанция </a:t>
            </a:r>
            <a:r>
              <a:rPr lang="ru-RU" sz="1600" b="1" dirty="0"/>
              <a:t>сама по себе бесконечна </a:t>
            </a:r>
            <a:r>
              <a:rPr lang="ru-RU" sz="1600" dirty="0"/>
              <a:t>.Каждый из ее атрибутов, </a:t>
            </a:r>
            <a:r>
              <a:rPr lang="ru-RU" sz="1600" dirty="0" smtClean="0"/>
              <a:t>«</a:t>
            </a:r>
            <a:r>
              <a:rPr lang="ru-RU" sz="1600" dirty="0"/>
              <a:t>должен пониматься сам по себе». </a:t>
            </a:r>
            <a:endParaRPr lang="ru-RU" sz="1600" dirty="0" smtClean="0"/>
          </a:p>
          <a:p>
            <a:pPr marL="0" indent="0">
              <a:buNone/>
            </a:pPr>
            <a:endParaRPr lang="ru-RU" sz="1600" dirty="0"/>
          </a:p>
          <a:p>
            <a:pPr marL="0" indent="0" algn="just">
              <a:buNone/>
            </a:pPr>
            <a:r>
              <a:rPr lang="ru-RU" sz="1600" b="1" dirty="0" smtClean="0"/>
              <a:t>Бесконечная </a:t>
            </a:r>
            <a:r>
              <a:rPr lang="ru-RU" sz="1600" b="1" dirty="0"/>
              <a:t>и совершенная субстанция</a:t>
            </a:r>
            <a:r>
              <a:rPr lang="ru-RU" sz="1600" dirty="0"/>
              <a:t>, естественно, исключает </a:t>
            </a:r>
            <a:r>
              <a:rPr lang="ru-RU" sz="1600" dirty="0" smtClean="0"/>
              <a:t>какое - </a:t>
            </a:r>
            <a:r>
              <a:rPr lang="ru-RU" sz="1600" dirty="0"/>
              <a:t>либо движение, какое-либо изменение. Также и ее атрибуты не подлежат изменениям. Субстанция существует сама по себе с необходимостью и сама является своей собственной причиной.</a:t>
            </a:r>
          </a:p>
          <a:p>
            <a:pPr marL="0" indent="0" algn="just">
              <a:buNone/>
            </a:pPr>
            <a:endParaRPr lang="ru-RU" sz="1600" dirty="0" smtClean="0"/>
          </a:p>
          <a:p>
            <a:pPr marL="0" indent="0" algn="just">
              <a:buNone/>
            </a:pPr>
            <a:r>
              <a:rPr lang="ru-RU" sz="1600" b="1" dirty="0" smtClean="0"/>
              <a:t>Для </a:t>
            </a:r>
            <a:r>
              <a:rPr lang="ru-RU" sz="1600" b="1" dirty="0"/>
              <a:t>описания единичных вещей</a:t>
            </a:r>
            <a:r>
              <a:rPr lang="ru-RU" sz="1600" dirty="0"/>
              <a:t>, которые являются «</a:t>
            </a:r>
            <a:r>
              <a:rPr lang="ru-RU" sz="1600" dirty="0" smtClean="0"/>
              <a:t>конечными», Спиноза </a:t>
            </a:r>
            <a:r>
              <a:rPr lang="ru-RU" sz="1600" dirty="0"/>
              <a:t>использует </a:t>
            </a:r>
            <a:r>
              <a:rPr lang="ru-RU" sz="1600" dirty="0" smtClean="0"/>
              <a:t>понятие</a:t>
            </a:r>
          </a:p>
          <a:p>
            <a:pPr marL="0" indent="0" algn="just">
              <a:buNone/>
            </a:pPr>
            <a:r>
              <a:rPr lang="ru-RU" sz="1600" b="1" i="1" dirty="0" smtClean="0">
                <a:solidFill>
                  <a:srgbClr val="002060"/>
                </a:solidFill>
              </a:rPr>
              <a:t>«модус</a:t>
            </a:r>
            <a:r>
              <a:rPr lang="ru-RU" sz="1600" b="1" i="1" dirty="0">
                <a:solidFill>
                  <a:srgbClr val="002060"/>
                </a:solidFill>
              </a:rPr>
              <a:t>». </a:t>
            </a:r>
            <a:r>
              <a:rPr lang="ru-RU" sz="1600" dirty="0"/>
              <a:t>То, что характеризуется этими модусами (единичные вещи), имеет в отличие от субстанции и ее атрибутов существование, покоящееся на «внешней причине</a:t>
            </a:r>
            <a:r>
              <a:rPr lang="ru-RU" sz="1600" dirty="0" smtClean="0"/>
              <a:t>».</a:t>
            </a:r>
            <a:endParaRPr lang="ru-RU" sz="1600" dirty="0"/>
          </a:p>
          <a:p>
            <a:pPr marL="0" indent="0">
              <a:buNone/>
            </a:pPr>
            <a:endParaRPr lang="ru-RU" sz="1600" dirty="0"/>
          </a:p>
        </p:txBody>
      </p:sp>
    </p:spTree>
    <p:extLst>
      <p:ext uri="{BB962C8B-B14F-4D97-AF65-F5344CB8AC3E}">
        <p14:creationId xmlns:p14="http://schemas.microsoft.com/office/powerpoint/2010/main" val="42374177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775"/>
            <a:ext cx="8686800" cy="45719"/>
          </a:xfrm>
        </p:spPr>
        <p:txBody>
          <a:bodyPr>
            <a:normAutofit fontScale="90000"/>
          </a:bodyPr>
          <a:lstStyle/>
          <a:p>
            <a:endParaRPr lang="ru-RU" dirty="0"/>
          </a:p>
        </p:txBody>
      </p:sp>
      <p:sp>
        <p:nvSpPr>
          <p:cNvPr id="3" name="Объект 2"/>
          <p:cNvSpPr>
            <a:spLocks noGrp="1"/>
          </p:cNvSpPr>
          <p:nvPr>
            <p:ph idx="1"/>
          </p:nvPr>
        </p:nvSpPr>
        <p:spPr>
          <a:xfrm>
            <a:off x="107504" y="260647"/>
            <a:ext cx="8884096" cy="6494085"/>
          </a:xfrm>
        </p:spPr>
        <p:txBody>
          <a:bodyPr>
            <a:normAutofit/>
          </a:bodyPr>
          <a:lstStyle/>
          <a:p>
            <a:pPr marL="0" indent="0">
              <a:buNone/>
            </a:pPr>
            <a:endParaRPr lang="ru-RU" sz="1600" dirty="0"/>
          </a:p>
          <a:p>
            <a:pPr marL="0" indent="0">
              <a:buNone/>
            </a:pPr>
            <a:endParaRPr lang="ru-RU" sz="1600" dirty="0"/>
          </a:p>
        </p:txBody>
      </p:sp>
      <p:sp>
        <p:nvSpPr>
          <p:cNvPr id="4" name="Прямоугольник 3"/>
          <p:cNvSpPr/>
          <p:nvPr/>
        </p:nvSpPr>
        <p:spPr>
          <a:xfrm>
            <a:off x="107504" y="260648"/>
            <a:ext cx="9036496" cy="6494085"/>
          </a:xfrm>
          <a:prstGeom prst="rect">
            <a:avLst/>
          </a:prstGeom>
        </p:spPr>
        <p:txBody>
          <a:bodyPr wrap="square">
            <a:spAutoFit/>
          </a:bodyPr>
          <a:lstStyle/>
          <a:p>
            <a:r>
              <a:rPr lang="ru-RU" sz="1600" dirty="0"/>
              <a:t>Из понятия субстанции как бесконечной, единой и неделимой вытекает </a:t>
            </a:r>
            <a:r>
              <a:rPr lang="ru-RU" sz="1600" b="1" i="1" dirty="0"/>
              <a:t>понятие детерминизма</a:t>
            </a:r>
            <a:r>
              <a:rPr lang="ru-RU" sz="1600" dirty="0"/>
              <a:t>. </a:t>
            </a:r>
            <a:r>
              <a:rPr lang="ru-RU" sz="1600" i="1" dirty="0"/>
              <a:t>Понятие детерминизма у Спинозы </a:t>
            </a:r>
            <a:r>
              <a:rPr lang="ru-RU" sz="1600" b="1" i="1" dirty="0" smtClean="0"/>
              <a:t>является механическим</a:t>
            </a:r>
            <a:r>
              <a:rPr lang="ru-RU" sz="1600" i="1" dirty="0" smtClean="0"/>
              <a:t>.</a:t>
            </a:r>
          </a:p>
          <a:p>
            <a:endParaRPr lang="ru-RU" sz="1600" dirty="0"/>
          </a:p>
          <a:p>
            <a:r>
              <a:rPr lang="ru-RU" sz="1600" dirty="0" smtClean="0"/>
              <a:t>Согласно </a:t>
            </a:r>
            <a:r>
              <a:rPr lang="ru-RU" sz="1600" dirty="0"/>
              <a:t>концепции  Спинозы, в мире (с сфере субстанции) не происходит ничего случайного</a:t>
            </a:r>
            <a:r>
              <a:rPr lang="ru-RU" sz="1600" dirty="0" smtClean="0"/>
              <a:t>.</a:t>
            </a:r>
          </a:p>
          <a:p>
            <a:r>
              <a:rPr lang="ru-RU" sz="1600" dirty="0" smtClean="0">
                <a:solidFill>
                  <a:srgbClr val="7030A0"/>
                </a:solidFill>
              </a:rPr>
              <a:t>«</a:t>
            </a:r>
            <a:r>
              <a:rPr lang="ru-RU" sz="1600" dirty="0">
                <a:solidFill>
                  <a:srgbClr val="7030A0"/>
                </a:solidFill>
              </a:rPr>
              <a:t>Бог является имманентной , а не внешней причиной всех вещей». </a:t>
            </a:r>
            <a:r>
              <a:rPr lang="ru-RU" sz="1600" dirty="0" smtClean="0"/>
              <a:t>Все </a:t>
            </a:r>
            <a:r>
              <a:rPr lang="ru-RU" sz="1600" dirty="0"/>
              <a:t>имеет свою причину и лишь субстанция имеет причину в самой себе. </a:t>
            </a:r>
            <a:endParaRPr lang="ru-RU" sz="1600" dirty="0" smtClean="0"/>
          </a:p>
          <a:p>
            <a:endParaRPr lang="ru-RU" sz="1600" dirty="0"/>
          </a:p>
          <a:p>
            <a:r>
              <a:rPr lang="ru-RU" sz="1600" b="1" i="1" dirty="0" smtClean="0"/>
              <a:t>Все </a:t>
            </a:r>
            <a:r>
              <a:rPr lang="ru-RU" sz="1600" b="1" i="1" dirty="0"/>
              <a:t>остальные вещи (модусы</a:t>
            </a:r>
            <a:r>
              <a:rPr lang="ru-RU" sz="1600" b="1" dirty="0"/>
              <a:t>)</a:t>
            </a:r>
            <a:r>
              <a:rPr lang="ru-RU" sz="1600" dirty="0"/>
              <a:t> и процессы имеют лишь внешнюю причину своего существования и своего </a:t>
            </a:r>
            <a:r>
              <a:rPr lang="ru-RU" sz="1600" dirty="0" smtClean="0"/>
              <a:t>развития. </a:t>
            </a:r>
            <a:r>
              <a:rPr lang="ru-RU" sz="1600" b="1" i="1" dirty="0" smtClean="0"/>
              <a:t>В </a:t>
            </a:r>
            <a:r>
              <a:rPr lang="ru-RU" sz="1600" b="1" i="1" dirty="0"/>
              <a:t>центре </a:t>
            </a:r>
            <a:r>
              <a:rPr lang="ru-RU" sz="1600" b="1" i="1" dirty="0" smtClean="0"/>
              <a:t>внимания </a:t>
            </a:r>
            <a:r>
              <a:rPr lang="ru-RU" sz="1600" b="1" i="1" dirty="0"/>
              <a:t>находится вопрос свободы</a:t>
            </a:r>
            <a:r>
              <a:rPr lang="ru-RU" sz="1600" dirty="0"/>
              <a:t>. </a:t>
            </a:r>
            <a:endParaRPr lang="ru-RU" sz="1600" dirty="0" smtClean="0"/>
          </a:p>
          <a:p>
            <a:endParaRPr lang="ru-RU" sz="1600" dirty="0"/>
          </a:p>
          <a:p>
            <a:pPr algn="just"/>
            <a:r>
              <a:rPr lang="ru-RU" sz="1600" b="1" dirty="0" smtClean="0"/>
              <a:t>В </a:t>
            </a:r>
            <a:r>
              <a:rPr lang="ru-RU" sz="1600" b="1" dirty="0"/>
              <a:t>субстанции сливаются необходимость и свобода</a:t>
            </a:r>
            <a:r>
              <a:rPr lang="ru-RU" sz="1600" dirty="0"/>
              <a:t>. </a:t>
            </a:r>
            <a:r>
              <a:rPr lang="ru-RU" sz="1600" dirty="0" smtClean="0"/>
              <a:t> </a:t>
            </a:r>
            <a:r>
              <a:rPr lang="ru-RU" sz="1600" dirty="0" smtClean="0">
                <a:solidFill>
                  <a:srgbClr val="002060"/>
                </a:solidFill>
              </a:rPr>
              <a:t>Бог </a:t>
            </a:r>
            <a:r>
              <a:rPr lang="ru-RU" sz="1600" dirty="0">
                <a:solidFill>
                  <a:srgbClr val="002060"/>
                </a:solidFill>
              </a:rPr>
              <a:t>(субстанция) свободен</a:t>
            </a:r>
            <a:r>
              <a:rPr lang="ru-RU" sz="1600" dirty="0"/>
              <a:t>, ибо все, что он </a:t>
            </a:r>
            <a:r>
              <a:rPr lang="ru-RU" sz="1600" dirty="0" smtClean="0"/>
              <a:t>совершает, </a:t>
            </a:r>
            <a:r>
              <a:rPr lang="ru-RU" sz="1600" dirty="0"/>
              <a:t>исходит из своей собственной необходимости. </a:t>
            </a:r>
            <a:endParaRPr lang="ru-RU" sz="1600" dirty="0" smtClean="0"/>
          </a:p>
          <a:p>
            <a:pPr algn="just"/>
            <a:endParaRPr lang="ru-RU" sz="1600" dirty="0"/>
          </a:p>
          <a:p>
            <a:pPr algn="just"/>
            <a:r>
              <a:rPr lang="ru-RU" sz="1600" b="1" dirty="0" smtClean="0"/>
              <a:t>В </a:t>
            </a:r>
            <a:r>
              <a:rPr lang="ru-RU" sz="1600" b="1" dirty="0"/>
              <a:t>природе, а в нее Спиноза включает и человека, </a:t>
            </a:r>
            <a:r>
              <a:rPr lang="ru-RU" sz="1600" dirty="0"/>
              <a:t>господствует детерминизм, т.е. необходимость. </a:t>
            </a:r>
            <a:endParaRPr lang="ru-RU" sz="1600" dirty="0" smtClean="0"/>
          </a:p>
          <a:p>
            <a:pPr algn="just"/>
            <a:r>
              <a:rPr lang="ru-RU" sz="1600" b="1" dirty="0" smtClean="0"/>
              <a:t>Человек</a:t>
            </a:r>
            <a:r>
              <a:rPr lang="ru-RU" sz="1600" b="1" dirty="0"/>
              <a:t>,</a:t>
            </a:r>
            <a:r>
              <a:rPr lang="ru-RU" sz="1600" dirty="0"/>
              <a:t> </a:t>
            </a:r>
            <a:r>
              <a:rPr lang="ru-RU" sz="1600" dirty="0" smtClean="0"/>
              <a:t>модус </a:t>
            </a:r>
            <a:r>
              <a:rPr lang="ru-RU" sz="1600" dirty="0"/>
              <a:t>особого вида. </a:t>
            </a:r>
            <a:endParaRPr lang="ru-RU" sz="1600" dirty="0" smtClean="0"/>
          </a:p>
          <a:p>
            <a:pPr algn="just"/>
            <a:endParaRPr lang="ru-RU" sz="1600" dirty="0"/>
          </a:p>
          <a:p>
            <a:pPr algn="just"/>
            <a:r>
              <a:rPr lang="ru-RU" sz="1600" b="1" dirty="0" smtClean="0"/>
              <a:t>Человеческая </a:t>
            </a:r>
            <a:r>
              <a:rPr lang="ru-RU" sz="1600" b="1" dirty="0"/>
              <a:t>воля ограничена</a:t>
            </a:r>
            <a:r>
              <a:rPr lang="ru-RU" sz="1600" dirty="0"/>
              <a:t>. Свобода человека состоит в единстве разума и воли. Поэтому и размеры реальной свободы определяются ступенью разумного познания</a:t>
            </a:r>
            <a:r>
              <a:rPr lang="ru-RU" sz="1600" dirty="0" smtClean="0"/>
              <a:t>.</a:t>
            </a:r>
          </a:p>
          <a:p>
            <a:pPr algn="just"/>
            <a:endParaRPr lang="ru-RU" sz="1600" dirty="0"/>
          </a:p>
          <a:p>
            <a:pPr algn="just"/>
            <a:r>
              <a:rPr lang="ru-RU" sz="1600" dirty="0" smtClean="0"/>
              <a:t> </a:t>
            </a:r>
            <a:r>
              <a:rPr lang="ru-RU" sz="1600" b="1" dirty="0" smtClean="0"/>
              <a:t>Свобода </a:t>
            </a:r>
            <a:r>
              <a:rPr lang="ru-RU" sz="1600" b="1" dirty="0"/>
              <a:t>и необходимость</a:t>
            </a:r>
            <a:r>
              <a:rPr lang="ru-RU" sz="1600" dirty="0"/>
              <a:t>, </a:t>
            </a:r>
            <a:r>
              <a:rPr lang="ru-RU" sz="1600" dirty="0" smtClean="0"/>
              <a:t>не </a:t>
            </a:r>
            <a:r>
              <a:rPr lang="ru-RU" sz="1600" dirty="0"/>
              <a:t>противоположные понятия. Напротив, они обусловливают друг друга. Противоположностью </a:t>
            </a:r>
            <a:r>
              <a:rPr lang="ru-RU" sz="1600" dirty="0" smtClean="0"/>
              <a:t>необходимости, является </a:t>
            </a:r>
            <a:r>
              <a:rPr lang="ru-RU" sz="1600" dirty="0"/>
              <a:t>не свобода, а произвол</a:t>
            </a:r>
            <a:r>
              <a:rPr lang="ru-RU" sz="1600" dirty="0" smtClean="0"/>
              <a:t>.</a:t>
            </a:r>
          </a:p>
          <a:p>
            <a:pPr algn="just"/>
            <a:endParaRPr lang="ru-RU" sz="1600" dirty="0"/>
          </a:p>
          <a:p>
            <a:pPr algn="just"/>
            <a:r>
              <a:rPr lang="ru-RU" sz="1600" b="1" dirty="0"/>
              <a:t>Поведение человека </a:t>
            </a:r>
            <a:r>
              <a:rPr lang="ru-RU" sz="1600" dirty="0" smtClean="0"/>
              <a:t>находится </a:t>
            </a:r>
            <a:r>
              <a:rPr lang="ru-RU" sz="1600" dirty="0"/>
              <a:t>под влиянием инстинкта самосохранения и вытекающих из него аффектов, основными из которых являются </a:t>
            </a:r>
            <a:r>
              <a:rPr lang="ru-RU" sz="1600" dirty="0" smtClean="0"/>
              <a:t>радость, </a:t>
            </a:r>
            <a:r>
              <a:rPr lang="ru-RU" sz="1600" dirty="0"/>
              <a:t>печаль и влечение. Проблема человеческой свободы состоит в освобождении от их влияния. </a:t>
            </a:r>
          </a:p>
          <a:p>
            <a:pPr algn="just"/>
            <a:endParaRPr lang="ru-RU" sz="1600" dirty="0"/>
          </a:p>
        </p:txBody>
      </p:sp>
    </p:spTree>
    <p:extLst>
      <p:ext uri="{BB962C8B-B14F-4D97-AF65-F5344CB8AC3E}">
        <p14:creationId xmlns:p14="http://schemas.microsoft.com/office/powerpoint/2010/main" val="21825751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304800" y="0"/>
            <a:ext cx="8686800" cy="116632"/>
          </a:xfrm>
        </p:spPr>
        <p:txBody>
          <a:bodyPr>
            <a:normAutofit fontScale="90000"/>
          </a:bodyPr>
          <a:lstStyle/>
          <a:p>
            <a:endParaRPr lang="ru-RU" dirty="0"/>
          </a:p>
        </p:txBody>
      </p:sp>
      <p:sp>
        <p:nvSpPr>
          <p:cNvPr id="3" name="Объект 2"/>
          <p:cNvSpPr>
            <a:spLocks noGrp="1"/>
          </p:cNvSpPr>
          <p:nvPr>
            <p:ph idx="1"/>
          </p:nvPr>
        </p:nvSpPr>
        <p:spPr>
          <a:xfrm>
            <a:off x="304800" y="116632"/>
            <a:ext cx="8686800" cy="6678306"/>
          </a:xfrm>
        </p:spPr>
        <p:txBody>
          <a:bodyPr>
            <a:normAutofit/>
          </a:bodyPr>
          <a:lstStyle/>
          <a:p>
            <a:pPr marL="0" indent="0" algn="just">
              <a:buNone/>
            </a:pPr>
            <a:r>
              <a:rPr lang="ru-RU" sz="1600" dirty="0" smtClean="0"/>
              <a:t>Также </a:t>
            </a:r>
            <a:r>
              <a:rPr lang="ru-RU" sz="1600" dirty="0"/>
              <a:t>как  Гоббс и </a:t>
            </a:r>
            <a:r>
              <a:rPr lang="ru-RU" sz="1600" dirty="0" smtClean="0"/>
              <a:t>Локк, </a:t>
            </a:r>
            <a:r>
              <a:rPr lang="ru-RU" sz="1600" dirty="0"/>
              <a:t>он </a:t>
            </a:r>
            <a:r>
              <a:rPr lang="ru-RU" sz="1600" dirty="0">
                <a:solidFill>
                  <a:srgbClr val="0070C0"/>
                </a:solidFill>
              </a:rPr>
              <a:t>исходит из естественного состояния общества, которое он понимает как период, когда преобладает </a:t>
            </a:r>
            <a:r>
              <a:rPr lang="ru-RU" sz="1600" dirty="0" smtClean="0">
                <a:solidFill>
                  <a:srgbClr val="0070C0"/>
                </a:solidFill>
              </a:rPr>
              <a:t> </a:t>
            </a:r>
            <a:r>
              <a:rPr lang="ru-RU" sz="1600" b="1" dirty="0">
                <a:solidFill>
                  <a:srgbClr val="0070C0"/>
                </a:solidFill>
              </a:rPr>
              <a:t>закон природы</a:t>
            </a:r>
            <a:r>
              <a:rPr lang="ru-RU" sz="1600" dirty="0">
                <a:solidFill>
                  <a:srgbClr val="0070C0"/>
                </a:solidFill>
              </a:rPr>
              <a:t>. </a:t>
            </a:r>
            <a:endParaRPr lang="ru-RU" sz="1600" dirty="0" smtClean="0">
              <a:solidFill>
                <a:srgbClr val="0070C0"/>
              </a:solidFill>
            </a:endParaRPr>
          </a:p>
          <a:p>
            <a:pPr marL="0" indent="0" algn="just">
              <a:buNone/>
            </a:pPr>
            <a:endParaRPr lang="ru-RU" sz="1600" dirty="0"/>
          </a:p>
          <a:p>
            <a:pPr marL="0" indent="0" algn="just">
              <a:buNone/>
            </a:pPr>
            <a:r>
              <a:rPr lang="ru-RU" sz="1600" b="1" dirty="0" smtClean="0"/>
              <a:t>Этот </a:t>
            </a:r>
            <a:r>
              <a:rPr lang="ru-RU" sz="1600" b="1" dirty="0"/>
              <a:t>закон ведет </a:t>
            </a:r>
            <a:r>
              <a:rPr lang="ru-RU" sz="1600" dirty="0"/>
              <a:t>каждого человека к тому, чтобы он заботился лишь о своем личном успехе и удовлетворял лишь свои потребности, вытекающие из его природы, из инстинкта самосохранения</a:t>
            </a:r>
            <a:r>
              <a:rPr lang="ru-RU" sz="1600" dirty="0" smtClean="0"/>
              <a:t>.</a:t>
            </a:r>
          </a:p>
          <a:p>
            <a:pPr marL="0" indent="0" algn="just">
              <a:buNone/>
            </a:pPr>
            <a:endParaRPr lang="ru-RU" sz="1600" dirty="0" smtClean="0"/>
          </a:p>
          <a:p>
            <a:pPr marL="0" indent="0" algn="just">
              <a:buNone/>
            </a:pPr>
            <a:r>
              <a:rPr lang="ru-RU" sz="1600" b="1" dirty="0" smtClean="0"/>
              <a:t>Общество </a:t>
            </a:r>
            <a:r>
              <a:rPr lang="ru-RU" sz="1600" b="1" dirty="0"/>
              <a:t>и государство </a:t>
            </a:r>
            <a:r>
              <a:rPr lang="ru-RU" sz="1600" dirty="0"/>
              <a:t>возникают для того чтобы люди могли  обеспечить свою собственную безопасность, а также и взаимную помощь. </a:t>
            </a:r>
            <a:endParaRPr lang="ru-RU" sz="1600" dirty="0" smtClean="0"/>
          </a:p>
          <a:p>
            <a:pPr marL="0" indent="0" algn="just">
              <a:buNone/>
            </a:pPr>
            <a:endParaRPr lang="ru-RU" sz="1600" dirty="0"/>
          </a:p>
          <a:p>
            <a:pPr marL="0" indent="0" algn="just">
              <a:buNone/>
            </a:pPr>
            <a:r>
              <a:rPr lang="ru-RU" sz="1600" dirty="0" smtClean="0">
                <a:solidFill>
                  <a:srgbClr val="7030A0"/>
                </a:solidFill>
              </a:rPr>
              <a:t>Он </a:t>
            </a:r>
            <a:r>
              <a:rPr lang="ru-RU" sz="1600" dirty="0">
                <a:solidFill>
                  <a:srgbClr val="7030A0"/>
                </a:solidFill>
              </a:rPr>
              <a:t>не признает ни абсолютную, ни  конституционную монархию, но выступает сторонником демократии. </a:t>
            </a:r>
            <a:endParaRPr lang="ru-RU" sz="1600" dirty="0" smtClean="0">
              <a:solidFill>
                <a:srgbClr val="7030A0"/>
              </a:solidFill>
            </a:endParaRPr>
          </a:p>
          <a:p>
            <a:pPr marL="0" indent="0" algn="just">
              <a:buNone/>
            </a:pPr>
            <a:endParaRPr lang="ru-RU" sz="1600" dirty="0"/>
          </a:p>
          <a:p>
            <a:pPr marL="0" indent="0" algn="just">
              <a:buNone/>
            </a:pPr>
            <a:r>
              <a:rPr lang="ru-RU" sz="1600" dirty="0" smtClean="0">
                <a:solidFill>
                  <a:srgbClr val="0070C0"/>
                </a:solidFill>
              </a:rPr>
              <a:t>Наилучшей </a:t>
            </a:r>
            <a:r>
              <a:rPr lang="ru-RU" sz="1600" dirty="0">
                <a:solidFill>
                  <a:srgbClr val="0070C0"/>
                </a:solidFill>
              </a:rPr>
              <a:t>формой государства Спиноза считает ту, в которой все граждане (если они не лишены этого права из-за преступления или бесчестья) участвуют в управлении государством.</a:t>
            </a:r>
          </a:p>
          <a:p>
            <a:pPr marL="0" indent="0" algn="just">
              <a:buNone/>
            </a:pPr>
            <a:endParaRPr lang="ru-RU" sz="1600" dirty="0" smtClean="0">
              <a:solidFill>
                <a:srgbClr val="0070C0"/>
              </a:solidFill>
            </a:endParaRPr>
          </a:p>
          <a:p>
            <a:pPr marL="0" indent="0" algn="just">
              <a:buNone/>
            </a:pPr>
            <a:r>
              <a:rPr lang="ru-RU" sz="1600" b="1" dirty="0" smtClean="0"/>
              <a:t>«</a:t>
            </a:r>
            <a:r>
              <a:rPr lang="ru-RU" sz="1600" b="1" dirty="0"/>
              <a:t>Государство</a:t>
            </a:r>
            <a:r>
              <a:rPr lang="ru-RU" sz="1600" dirty="0"/>
              <a:t>, которое стремится лишь к тому, чтобы его граждане не жили в постоянном страхе, будет скорее безошибочным, чем добродетельным. </a:t>
            </a:r>
            <a:endParaRPr lang="ru-RU" sz="1600" dirty="0" smtClean="0"/>
          </a:p>
          <a:p>
            <a:pPr marL="0" indent="0" algn="just">
              <a:buNone/>
            </a:pPr>
            <a:endParaRPr lang="ru-RU" sz="1600" dirty="0" smtClean="0"/>
          </a:p>
          <a:p>
            <a:pPr marL="0" indent="0" algn="just">
              <a:buNone/>
            </a:pPr>
            <a:r>
              <a:rPr lang="ru-RU" sz="1600" b="1" dirty="0" smtClean="0"/>
              <a:t>Но </a:t>
            </a:r>
            <a:r>
              <a:rPr lang="ru-RU" sz="1600" b="1" dirty="0"/>
              <a:t>людей нужно вести так</a:t>
            </a:r>
            <a:r>
              <a:rPr lang="ru-RU" sz="1600" dirty="0"/>
              <a:t>, чтобы им представлялось, что они не ведомы, но живут по своей воле и что решают свои дела совсем свободно, чтобы были удерживаемы в узде лишь любовью к </a:t>
            </a:r>
            <a:r>
              <a:rPr lang="ru-RU" sz="1600" dirty="0" smtClean="0"/>
              <a:t>свободе, </a:t>
            </a:r>
            <a:r>
              <a:rPr lang="ru-RU" sz="1600" dirty="0"/>
              <a:t>стремлением увеличивать имение и надеждой, что достигнут почетных мест в государственных делах</a:t>
            </a:r>
            <a:r>
              <a:rPr lang="ru-RU" sz="1600" dirty="0" smtClean="0"/>
              <a:t>».</a:t>
            </a:r>
            <a:endParaRPr lang="ru-RU" sz="1600" dirty="0"/>
          </a:p>
          <a:p>
            <a:pPr marL="0" indent="0" algn="just">
              <a:buNone/>
            </a:pPr>
            <a:endParaRPr lang="ru-RU" sz="1600" dirty="0"/>
          </a:p>
        </p:txBody>
      </p:sp>
    </p:spTree>
    <p:extLst>
      <p:ext uri="{BB962C8B-B14F-4D97-AF65-F5344CB8AC3E}">
        <p14:creationId xmlns:p14="http://schemas.microsoft.com/office/powerpoint/2010/main" val="29678107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86800" cy="838200"/>
          </a:xfrm>
        </p:spPr>
        <p:txBody>
          <a:bodyPr>
            <a:normAutofit/>
          </a:bodyPr>
          <a:lstStyle/>
          <a:p>
            <a:pPr algn="ctr"/>
            <a:r>
              <a:rPr lang="ru-RU" sz="2000" b="1" dirty="0">
                <a:effectLst/>
              </a:rPr>
              <a:t>Готфрид </a:t>
            </a:r>
            <a:r>
              <a:rPr lang="ru-RU" sz="2000" b="1" dirty="0" smtClean="0">
                <a:effectLst/>
              </a:rPr>
              <a:t> Вильгельм  Лейбниц (1646-1716)</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304800" y="1052736"/>
            <a:ext cx="8686800" cy="5688632"/>
          </a:xfrm>
        </p:spPr>
        <p:txBody>
          <a:bodyPr>
            <a:normAutofit/>
          </a:bodyPr>
          <a:lstStyle/>
          <a:p>
            <a:pPr marL="0" indent="0">
              <a:buNone/>
            </a:pPr>
            <a:r>
              <a:rPr lang="ru-RU" sz="1600" b="1" dirty="0" smtClean="0"/>
              <a:t>Автор ряда </a:t>
            </a:r>
            <a:r>
              <a:rPr lang="ru-RU" sz="1600" dirty="0" smtClean="0"/>
              <a:t>исторических исследований, основной философский труд «Монадология».</a:t>
            </a:r>
          </a:p>
          <a:p>
            <a:pPr marL="0" indent="0">
              <a:buNone/>
            </a:pPr>
            <a:endParaRPr lang="ru-RU" sz="1600" dirty="0"/>
          </a:p>
          <a:p>
            <a:pPr marL="0" indent="0">
              <a:buNone/>
            </a:pPr>
            <a:r>
              <a:rPr lang="ru-RU" sz="1600" dirty="0">
                <a:solidFill>
                  <a:srgbClr val="0070C0"/>
                </a:solidFill>
              </a:rPr>
              <a:t>Ядро философской системы Лейбница составляет учение о «монадах</a:t>
            </a:r>
            <a:r>
              <a:rPr lang="ru-RU" sz="1600" dirty="0" smtClean="0">
                <a:solidFill>
                  <a:srgbClr val="0070C0"/>
                </a:solidFill>
              </a:rPr>
              <a:t>» - Монадология</a:t>
            </a:r>
            <a:r>
              <a:rPr lang="ru-RU" sz="1600" dirty="0">
                <a:solidFill>
                  <a:srgbClr val="0070C0"/>
                </a:solidFill>
              </a:rPr>
              <a:t>. </a:t>
            </a:r>
            <a:endParaRPr lang="ru-RU" sz="1600" dirty="0" smtClean="0">
              <a:solidFill>
                <a:srgbClr val="0070C0"/>
              </a:solidFill>
            </a:endParaRPr>
          </a:p>
          <a:p>
            <a:pPr marL="0" indent="0">
              <a:buNone/>
            </a:pPr>
            <a:endParaRPr lang="ru-RU" sz="1600" dirty="0"/>
          </a:p>
          <a:p>
            <a:pPr marL="0" indent="0">
              <a:buNone/>
            </a:pPr>
            <a:r>
              <a:rPr lang="ru-RU" sz="1600" b="1" dirty="0" smtClean="0">
                <a:solidFill>
                  <a:srgbClr val="002060"/>
                </a:solidFill>
              </a:rPr>
              <a:t>Монада </a:t>
            </a:r>
            <a:r>
              <a:rPr lang="ru-RU" sz="1600" dirty="0" smtClean="0">
                <a:solidFill>
                  <a:srgbClr val="002060"/>
                </a:solidFill>
              </a:rPr>
              <a:t>- основное </a:t>
            </a:r>
            <a:r>
              <a:rPr lang="ru-RU" sz="1600" dirty="0">
                <a:solidFill>
                  <a:srgbClr val="002060"/>
                </a:solidFill>
              </a:rPr>
              <a:t>понятие </a:t>
            </a:r>
            <a:r>
              <a:rPr lang="ru-RU" sz="1600" dirty="0" smtClean="0">
                <a:solidFill>
                  <a:srgbClr val="002060"/>
                </a:solidFill>
              </a:rPr>
              <a:t>системы - </a:t>
            </a:r>
            <a:r>
              <a:rPr lang="ru-RU" sz="1600" dirty="0">
                <a:solidFill>
                  <a:srgbClr val="002060"/>
                </a:solidFill>
              </a:rPr>
              <a:t>характеризуется как простая, неделимая субстанция. </a:t>
            </a:r>
            <a:endParaRPr lang="ru-RU" sz="1600" dirty="0" smtClean="0">
              <a:solidFill>
                <a:srgbClr val="002060"/>
              </a:solidFill>
            </a:endParaRPr>
          </a:p>
          <a:p>
            <a:pPr marL="0" indent="0">
              <a:buNone/>
            </a:pPr>
            <a:endParaRPr lang="ru-RU" sz="1600" dirty="0">
              <a:solidFill>
                <a:srgbClr val="002060"/>
              </a:solidFill>
            </a:endParaRPr>
          </a:p>
          <a:p>
            <a:pPr marL="0" indent="0">
              <a:buNone/>
            </a:pPr>
            <a:r>
              <a:rPr lang="ru-RU" sz="1600" b="1" dirty="0" smtClean="0"/>
              <a:t>Отвергает </a:t>
            </a:r>
            <a:r>
              <a:rPr lang="ru-RU" sz="1600" b="1" dirty="0"/>
              <a:t>учение Спинозы </a:t>
            </a:r>
            <a:r>
              <a:rPr lang="ru-RU" sz="1600" dirty="0"/>
              <a:t>о единой субстанции, которое, по его представлениям, вело к тому, что из мира исключаются движение, </a:t>
            </a:r>
            <a:r>
              <a:rPr lang="ru-RU" sz="1600" dirty="0" smtClean="0"/>
              <a:t>активность.</a:t>
            </a:r>
          </a:p>
          <a:p>
            <a:pPr marL="0" indent="0">
              <a:buNone/>
            </a:pPr>
            <a:endParaRPr lang="ru-RU" sz="1600" dirty="0"/>
          </a:p>
          <a:p>
            <a:pPr marL="0" indent="0">
              <a:buNone/>
            </a:pPr>
            <a:r>
              <a:rPr lang="ru-RU" sz="1600" dirty="0" smtClean="0"/>
              <a:t>Утверждал</a:t>
            </a:r>
            <a:r>
              <a:rPr lang="ru-RU" sz="1600" dirty="0"/>
              <a:t>, что </a:t>
            </a:r>
            <a:r>
              <a:rPr lang="ru-RU" sz="1600" b="1" dirty="0">
                <a:solidFill>
                  <a:srgbClr val="002060"/>
                </a:solidFill>
              </a:rPr>
              <a:t>субстанций бесконечное множество</a:t>
            </a:r>
            <a:r>
              <a:rPr lang="ru-RU" sz="1600" b="1" dirty="0"/>
              <a:t>.</a:t>
            </a:r>
            <a:r>
              <a:rPr lang="ru-RU" sz="1600" dirty="0"/>
              <a:t> Они, </a:t>
            </a:r>
            <a:r>
              <a:rPr lang="ru-RU" sz="1600" dirty="0" smtClean="0"/>
              <a:t>являются </a:t>
            </a:r>
            <a:r>
              <a:rPr lang="ru-RU" sz="1600" dirty="0"/>
              <a:t>носителями силы, имеют духовный, нематериальный характер.</a:t>
            </a:r>
          </a:p>
          <a:p>
            <a:pPr marL="0" indent="0">
              <a:buNone/>
            </a:pPr>
            <a:endParaRPr lang="ru-RU" sz="1600" dirty="0" smtClean="0"/>
          </a:p>
          <a:p>
            <a:pPr marL="0" indent="0">
              <a:buNone/>
            </a:pPr>
            <a:r>
              <a:rPr lang="ru-RU" sz="1600" b="1" dirty="0" smtClean="0"/>
              <a:t>Вопрос гармонии </a:t>
            </a:r>
            <a:r>
              <a:rPr lang="ru-RU" sz="1600" dirty="0" smtClean="0"/>
              <a:t>- важнейший </a:t>
            </a:r>
            <a:r>
              <a:rPr lang="ru-RU" sz="1600" dirty="0"/>
              <a:t>в философии Лейбница. Она является неким внутренним порядком всего мира монад и представляет собой принцип, преодолевающий изолированность монад</a:t>
            </a:r>
            <a:r>
              <a:rPr lang="ru-RU" sz="1600" dirty="0" smtClean="0"/>
              <a:t>.</a:t>
            </a:r>
          </a:p>
          <a:p>
            <a:pPr marL="0" indent="0">
              <a:buNone/>
            </a:pPr>
            <a:endParaRPr lang="ru-RU" sz="1600" dirty="0"/>
          </a:p>
          <a:p>
            <a:pPr marL="0" indent="0" algn="just">
              <a:buNone/>
            </a:pPr>
            <a:r>
              <a:rPr lang="ru-RU" sz="1600" b="1" dirty="0"/>
              <a:t>Каждая монада </a:t>
            </a:r>
            <a:r>
              <a:rPr lang="ru-RU" sz="1600" dirty="0"/>
              <a:t>имеет собственную определенность (является носителем определенных качеств), которой она отличается от всех остальных</a:t>
            </a:r>
            <a:r>
              <a:rPr lang="ru-RU" sz="1600" dirty="0" smtClean="0"/>
              <a:t>. </a:t>
            </a:r>
            <a:r>
              <a:rPr lang="ru-RU" sz="1600" dirty="0"/>
              <a:t>Если бы две монады были полностью одинаковы, они были бы тождественны, т. е. неразличимы.</a:t>
            </a:r>
          </a:p>
          <a:p>
            <a:pPr marL="0" indent="0">
              <a:buNone/>
            </a:pPr>
            <a:endParaRPr lang="ru-RU" sz="1600" dirty="0"/>
          </a:p>
        </p:txBody>
      </p:sp>
    </p:spTree>
    <p:extLst>
      <p:ext uri="{BB962C8B-B14F-4D97-AF65-F5344CB8AC3E}">
        <p14:creationId xmlns:p14="http://schemas.microsoft.com/office/powerpoint/2010/main" val="31776101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86800" cy="188640"/>
          </a:xfrm>
        </p:spPr>
        <p:txBody>
          <a:bodyPr>
            <a:normAutofit fontScale="90000"/>
          </a:bodyPr>
          <a:lstStyle/>
          <a:p>
            <a:endParaRPr lang="ru-RU" dirty="0"/>
          </a:p>
        </p:txBody>
      </p:sp>
      <p:sp>
        <p:nvSpPr>
          <p:cNvPr id="3" name="Объект 2"/>
          <p:cNvSpPr>
            <a:spLocks noGrp="1"/>
          </p:cNvSpPr>
          <p:nvPr>
            <p:ph idx="1"/>
          </p:nvPr>
        </p:nvSpPr>
        <p:spPr>
          <a:xfrm>
            <a:off x="304800" y="260648"/>
            <a:ext cx="8686800" cy="6336704"/>
          </a:xfrm>
        </p:spPr>
        <p:txBody>
          <a:bodyPr>
            <a:normAutofit/>
          </a:bodyPr>
          <a:lstStyle/>
          <a:p>
            <a:pPr marL="0" indent="0">
              <a:buNone/>
            </a:pPr>
            <a:r>
              <a:rPr lang="ru-RU" sz="1600" b="1" i="1" dirty="0" smtClean="0">
                <a:solidFill>
                  <a:srgbClr val="0070C0"/>
                </a:solidFill>
              </a:rPr>
              <a:t>По </a:t>
            </a:r>
            <a:r>
              <a:rPr lang="ru-RU" sz="1600" b="1" i="1" dirty="0">
                <a:solidFill>
                  <a:srgbClr val="0070C0"/>
                </a:solidFill>
              </a:rPr>
              <a:t>степени развития он различает монады трех видов</a:t>
            </a:r>
            <a:r>
              <a:rPr lang="ru-RU" sz="1600" dirty="0"/>
              <a:t>. </a:t>
            </a:r>
            <a:r>
              <a:rPr lang="ru-RU" sz="1600" b="1" i="1" dirty="0" smtClean="0">
                <a:solidFill>
                  <a:srgbClr val="7030A0"/>
                </a:solidFill>
              </a:rPr>
              <a:t>Низшая </a:t>
            </a:r>
            <a:r>
              <a:rPr lang="ru-RU" sz="1600" b="1" i="1" dirty="0">
                <a:solidFill>
                  <a:srgbClr val="7030A0"/>
                </a:solidFill>
              </a:rPr>
              <a:t>форма, </a:t>
            </a:r>
            <a:r>
              <a:rPr lang="ru-RU" sz="1600" b="1" dirty="0">
                <a:solidFill>
                  <a:srgbClr val="7030A0"/>
                </a:solidFill>
              </a:rPr>
              <a:t>или монады нижайшей степени</a:t>
            </a:r>
            <a:r>
              <a:rPr lang="ru-RU" sz="1600" dirty="0"/>
              <a:t>, характеризуется "перцепцией" (пассивной способностью восприятия). </a:t>
            </a:r>
            <a:r>
              <a:rPr lang="ru-RU" sz="1600" dirty="0" smtClean="0"/>
              <a:t>Они </a:t>
            </a:r>
            <a:r>
              <a:rPr lang="ru-RU" sz="1600" dirty="0"/>
              <a:t>способны образовывать неясные представления. </a:t>
            </a:r>
            <a:endParaRPr lang="ru-RU" sz="1600" dirty="0" smtClean="0"/>
          </a:p>
          <a:p>
            <a:pPr marL="0" indent="0">
              <a:buNone/>
            </a:pPr>
            <a:endParaRPr lang="ru-RU" sz="1600" dirty="0" smtClean="0"/>
          </a:p>
          <a:p>
            <a:pPr marL="0" indent="0" algn="just">
              <a:buNone/>
            </a:pPr>
            <a:r>
              <a:rPr lang="ru-RU" sz="1600" b="1" i="1" dirty="0" smtClean="0">
                <a:solidFill>
                  <a:srgbClr val="7030A0"/>
                </a:solidFill>
              </a:rPr>
              <a:t>Монады </a:t>
            </a:r>
            <a:r>
              <a:rPr lang="ru-RU" sz="1600" b="1" i="1" dirty="0">
                <a:solidFill>
                  <a:srgbClr val="7030A0"/>
                </a:solidFill>
              </a:rPr>
              <a:t>высшей степени </a:t>
            </a:r>
            <a:r>
              <a:rPr lang="ru-RU" sz="1600" dirty="0"/>
              <a:t>уже способны иметь ощущения </a:t>
            </a:r>
            <a:r>
              <a:rPr lang="ru-RU" sz="1600" dirty="0" smtClean="0"/>
              <a:t>и, </a:t>
            </a:r>
            <a:r>
              <a:rPr lang="ru-RU" sz="1600" dirty="0"/>
              <a:t>опирающиеся на них более ясные </a:t>
            </a:r>
            <a:r>
              <a:rPr lang="ru-RU" sz="1600" dirty="0" smtClean="0"/>
              <a:t>представления - это </a:t>
            </a:r>
            <a:r>
              <a:rPr lang="ru-RU" sz="1600" dirty="0"/>
              <a:t>монады </a:t>
            </a:r>
            <a:r>
              <a:rPr lang="ru-RU" sz="1600" dirty="0" smtClean="0"/>
              <a:t>- души</a:t>
            </a:r>
            <a:r>
              <a:rPr lang="ru-RU" sz="1600" dirty="0"/>
              <a:t>. </a:t>
            </a:r>
            <a:r>
              <a:rPr lang="ru-RU" sz="1600" b="1" i="1" dirty="0">
                <a:solidFill>
                  <a:srgbClr val="7030A0"/>
                </a:solidFill>
              </a:rPr>
              <a:t>Монады наибольшей степени развития</a:t>
            </a:r>
            <a:r>
              <a:rPr lang="ru-RU" sz="1600" dirty="0"/>
              <a:t> способны к апперцепции (наделены </a:t>
            </a:r>
            <a:r>
              <a:rPr lang="ru-RU" sz="1600" dirty="0" smtClean="0"/>
              <a:t>сознанием), - это монады-духи.</a:t>
            </a:r>
          </a:p>
          <a:p>
            <a:pPr marL="0" indent="0" algn="just">
              <a:buNone/>
            </a:pPr>
            <a:endParaRPr lang="ru-RU" sz="1600" dirty="0"/>
          </a:p>
          <a:p>
            <a:pPr marL="0" indent="0" algn="just">
              <a:buNone/>
            </a:pPr>
            <a:r>
              <a:rPr lang="ru-RU" sz="1600" b="1" dirty="0"/>
              <a:t>Отношение Лейбница </a:t>
            </a:r>
            <a:r>
              <a:rPr lang="ru-RU" sz="1600" dirty="0"/>
              <a:t>к основным идеям сенсуалистской концепции познания более внимательное и осторожное, чем, например, отношение к ней Спинозы. </a:t>
            </a:r>
            <a:endParaRPr lang="ru-RU" sz="1600" dirty="0" smtClean="0"/>
          </a:p>
          <a:p>
            <a:pPr marL="0" indent="0" algn="just">
              <a:buNone/>
            </a:pPr>
            <a:endParaRPr lang="ru-RU" sz="1600" dirty="0"/>
          </a:p>
          <a:p>
            <a:pPr marL="0" indent="0" algn="just">
              <a:buNone/>
            </a:pPr>
            <a:r>
              <a:rPr lang="ru-RU" sz="1600" b="1" dirty="0" smtClean="0"/>
              <a:t>Он </a:t>
            </a:r>
            <a:r>
              <a:rPr lang="ru-RU" sz="1600" b="1" dirty="0"/>
              <a:t>не отвергает </a:t>
            </a:r>
            <a:r>
              <a:rPr lang="ru-RU" sz="1600" dirty="0"/>
              <a:t>чувственного познания или роли опыта в процессе познания. </a:t>
            </a:r>
            <a:endParaRPr lang="ru-RU" sz="1600" dirty="0" smtClean="0"/>
          </a:p>
          <a:p>
            <a:pPr marL="0" indent="0" algn="just">
              <a:buNone/>
            </a:pPr>
            <a:endParaRPr lang="ru-RU" sz="1600" dirty="0"/>
          </a:p>
          <a:p>
            <a:pPr marL="0" indent="0" algn="just">
              <a:buNone/>
            </a:pPr>
            <a:r>
              <a:rPr lang="ru-RU" sz="1600" dirty="0" smtClean="0">
                <a:solidFill>
                  <a:srgbClr val="0070C0"/>
                </a:solidFill>
              </a:rPr>
              <a:t>Он </a:t>
            </a:r>
            <a:r>
              <a:rPr lang="ru-RU" sz="1600" dirty="0">
                <a:solidFill>
                  <a:srgbClr val="0070C0"/>
                </a:solidFill>
              </a:rPr>
              <a:t>принимает главный тезис </a:t>
            </a:r>
            <a:r>
              <a:rPr lang="ru-RU" sz="1600" dirty="0"/>
              <a:t>сенсуализма </a:t>
            </a:r>
            <a:r>
              <a:rPr lang="ru-RU" sz="1600" dirty="0">
                <a:solidFill>
                  <a:srgbClr val="0070C0"/>
                </a:solidFill>
              </a:rPr>
              <a:t>"ничего нет в разуме, что не прошло бы раньше через чувства", </a:t>
            </a:r>
            <a:r>
              <a:rPr lang="ru-RU" sz="1600" dirty="0"/>
              <a:t>но он дополняет его следующим положением - </a:t>
            </a:r>
            <a:r>
              <a:rPr lang="ru-RU" sz="1600" dirty="0">
                <a:solidFill>
                  <a:srgbClr val="0070C0"/>
                </a:solidFill>
              </a:rPr>
              <a:t>"кроме самого разума",</a:t>
            </a:r>
            <a:r>
              <a:rPr lang="ru-RU" sz="1600" dirty="0"/>
              <a:t> т. е. врожденных способностей к мышлению и образованию понятий или идей</a:t>
            </a:r>
            <a:r>
              <a:rPr lang="ru-RU" sz="1600" dirty="0" smtClean="0"/>
              <a:t>.</a:t>
            </a:r>
          </a:p>
          <a:p>
            <a:pPr marL="0" indent="0" algn="just">
              <a:buNone/>
            </a:pPr>
            <a:endParaRPr lang="ru-RU" sz="1600" dirty="0"/>
          </a:p>
          <a:p>
            <a:pPr marL="0" indent="0" algn="just">
              <a:buNone/>
            </a:pPr>
            <a:r>
              <a:rPr lang="ru-RU" sz="1600" b="1" dirty="0"/>
              <a:t>Чувственное познание </a:t>
            </a:r>
            <a:r>
              <a:rPr lang="ru-RU" sz="1600" dirty="0"/>
              <a:t>выступает, таким образом, как определенная низшая ступень или предпосылка рационального познания. </a:t>
            </a:r>
            <a:endParaRPr lang="ru-RU" sz="1600" dirty="0" smtClean="0"/>
          </a:p>
          <a:p>
            <a:pPr marL="0" indent="0" algn="just">
              <a:buNone/>
            </a:pPr>
            <a:endParaRPr lang="ru-RU" sz="1600" dirty="0"/>
          </a:p>
          <a:p>
            <a:pPr marL="0" indent="0" algn="just">
              <a:buNone/>
            </a:pPr>
            <a:r>
              <a:rPr lang="ru-RU" sz="1600" b="1" dirty="0" smtClean="0"/>
              <a:t>Разумное</a:t>
            </a:r>
            <a:r>
              <a:rPr lang="ru-RU" sz="1600" b="1" dirty="0"/>
              <a:t>, </a:t>
            </a:r>
            <a:r>
              <a:rPr lang="ru-RU" sz="1600" dirty="0"/>
              <a:t>рациональное познание раскрывает действительное, необходимое и существенное в мире, тогда как чувственное познание постигает лишь случайное и эмпирическое.</a:t>
            </a:r>
          </a:p>
          <a:p>
            <a:pPr marL="0" indent="0" algn="just">
              <a:buNone/>
            </a:pPr>
            <a:endParaRPr lang="ru-RU" sz="1600" dirty="0"/>
          </a:p>
          <a:p>
            <a:pPr marL="0" indent="0">
              <a:buNone/>
            </a:pPr>
            <a:endParaRPr lang="ru-RU" sz="1600" dirty="0"/>
          </a:p>
        </p:txBody>
      </p:sp>
    </p:spTree>
    <p:extLst>
      <p:ext uri="{BB962C8B-B14F-4D97-AF65-F5344CB8AC3E}">
        <p14:creationId xmlns:p14="http://schemas.microsoft.com/office/powerpoint/2010/main" val="20387647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16632"/>
            <a:ext cx="8686800" cy="936104"/>
          </a:xfrm>
        </p:spPr>
        <p:txBody>
          <a:bodyPr>
            <a:normAutofit/>
          </a:bodyPr>
          <a:lstStyle/>
          <a:p>
            <a:pPr algn="ctr"/>
            <a:r>
              <a:rPr lang="ru-RU" sz="2000" b="1" dirty="0">
                <a:effectLst/>
              </a:rPr>
              <a:t>Джордж </a:t>
            </a:r>
            <a:r>
              <a:rPr lang="ru-RU" sz="2000" b="1" dirty="0" smtClean="0">
                <a:effectLst/>
              </a:rPr>
              <a:t> Беркли (1685-1753)</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304800" y="764704"/>
            <a:ext cx="8686800" cy="5832648"/>
          </a:xfrm>
        </p:spPr>
        <p:txBody>
          <a:bodyPr>
            <a:normAutofit/>
          </a:bodyPr>
          <a:lstStyle/>
          <a:p>
            <a:pPr marL="0" indent="0" algn="just">
              <a:buNone/>
            </a:pPr>
            <a:r>
              <a:rPr lang="ru-RU" sz="1600" b="1" dirty="0" smtClean="0"/>
              <a:t>Основные труды </a:t>
            </a:r>
            <a:r>
              <a:rPr lang="ru-RU" sz="1600" dirty="0" smtClean="0"/>
              <a:t>«Опыт новой теории зрения», «Трактат о принципах человеческого знания», «Три разговора между </a:t>
            </a:r>
            <a:r>
              <a:rPr lang="ru-RU" sz="1600" dirty="0" err="1" smtClean="0"/>
              <a:t>Гиласом</a:t>
            </a:r>
            <a:r>
              <a:rPr lang="ru-RU" sz="1600" dirty="0" smtClean="0"/>
              <a:t> и </a:t>
            </a:r>
            <a:r>
              <a:rPr lang="ru-RU" sz="1600" dirty="0" err="1" smtClean="0"/>
              <a:t>Филонусом</a:t>
            </a:r>
            <a:r>
              <a:rPr lang="ru-RU" sz="1600" dirty="0" smtClean="0"/>
              <a:t>», «</a:t>
            </a:r>
            <a:r>
              <a:rPr lang="ru-RU" sz="1600" dirty="0" err="1" smtClean="0"/>
              <a:t>Алсифон</a:t>
            </a:r>
            <a:r>
              <a:rPr lang="ru-RU" sz="1600" dirty="0" smtClean="0"/>
              <a:t>, или  Мелкий философ», «Аналитик, или Рассуждение, адресованное неверующему математику», «</a:t>
            </a:r>
            <a:r>
              <a:rPr lang="ru-RU" sz="1600" dirty="0" err="1" smtClean="0"/>
              <a:t>Сейрис</a:t>
            </a:r>
            <a:r>
              <a:rPr lang="ru-RU" sz="1600" dirty="0" smtClean="0"/>
              <a:t>, или Цепь философских размышлений и исследований».</a:t>
            </a:r>
          </a:p>
          <a:p>
            <a:pPr marL="0" indent="0" algn="just">
              <a:buNone/>
            </a:pPr>
            <a:endParaRPr lang="ru-RU" sz="1600" dirty="0"/>
          </a:p>
          <a:p>
            <a:pPr marL="0" indent="0" algn="just">
              <a:buNone/>
            </a:pPr>
            <a:r>
              <a:rPr lang="ru-RU" sz="1600" b="1" i="1" dirty="0">
                <a:solidFill>
                  <a:srgbClr val="0070C0"/>
                </a:solidFill>
              </a:rPr>
              <a:t>Ни о каких-либо </a:t>
            </a:r>
            <a:r>
              <a:rPr lang="ru-RU" sz="1600" b="1" i="1" dirty="0" smtClean="0">
                <a:solidFill>
                  <a:srgbClr val="0070C0"/>
                </a:solidFill>
              </a:rPr>
              <a:t>свойствах </a:t>
            </a:r>
            <a:r>
              <a:rPr lang="ru-RU" sz="1600" i="1" dirty="0">
                <a:solidFill>
                  <a:srgbClr val="0070C0"/>
                </a:solidFill>
              </a:rPr>
              <a:t>и отношениях, </a:t>
            </a:r>
            <a:r>
              <a:rPr lang="ru-RU" sz="1600" i="1" dirty="0" smtClean="0">
                <a:solidFill>
                  <a:srgbClr val="0070C0"/>
                </a:solidFill>
              </a:rPr>
              <a:t>первичных качествах вещей, </a:t>
            </a:r>
            <a:r>
              <a:rPr lang="ru-RU" sz="1600" i="1" dirty="0">
                <a:solidFill>
                  <a:srgbClr val="0070C0"/>
                </a:solidFill>
              </a:rPr>
              <a:t>мы ничего не можем ни говорить, ни знать, пока мы их непосредственно не ощущаем. </a:t>
            </a:r>
            <a:endParaRPr lang="ru-RU" sz="1600" i="1" dirty="0" smtClean="0">
              <a:solidFill>
                <a:srgbClr val="0070C0"/>
              </a:solidFill>
            </a:endParaRPr>
          </a:p>
          <a:p>
            <a:pPr marL="0" indent="0" algn="just">
              <a:buNone/>
            </a:pPr>
            <a:endParaRPr lang="ru-RU" sz="1600" dirty="0"/>
          </a:p>
          <a:p>
            <a:pPr marL="0" indent="0" algn="just">
              <a:buNone/>
            </a:pPr>
            <a:r>
              <a:rPr lang="ru-RU" sz="1600" b="1" dirty="0" smtClean="0"/>
              <a:t>Их </a:t>
            </a:r>
            <a:r>
              <a:rPr lang="ru-RU" sz="1600" b="1" dirty="0"/>
              <a:t>существование</a:t>
            </a:r>
            <a:r>
              <a:rPr lang="ru-RU" sz="1600" dirty="0"/>
              <a:t>, так же как и существование вторичных качеств, обусловлено нашим восприятием. </a:t>
            </a:r>
          </a:p>
          <a:p>
            <a:pPr marL="0" indent="0" algn="just">
              <a:buNone/>
            </a:pPr>
            <a:endParaRPr lang="ru-RU" sz="1600" dirty="0" smtClean="0"/>
          </a:p>
          <a:p>
            <a:pPr marL="0" indent="0" algn="just">
              <a:buNone/>
            </a:pPr>
            <a:r>
              <a:rPr lang="ru-RU" sz="1600" dirty="0" smtClean="0"/>
              <a:t>Так </a:t>
            </a:r>
            <a:r>
              <a:rPr lang="ru-RU" sz="1600" dirty="0"/>
              <a:t>как </a:t>
            </a:r>
            <a:r>
              <a:rPr lang="ru-RU" sz="1600" dirty="0" smtClean="0"/>
              <a:t>субстанция является  </a:t>
            </a:r>
            <a:r>
              <a:rPr lang="ru-RU" sz="1600" dirty="0"/>
              <a:t>"</a:t>
            </a:r>
            <a:r>
              <a:rPr lang="ru-RU" sz="1600" dirty="0" smtClean="0"/>
              <a:t>носителем </a:t>
            </a:r>
            <a:r>
              <a:rPr lang="ru-RU" sz="1600" dirty="0"/>
              <a:t>свойств", а последние для него вторичны (т. е. продукты наших органов чувств), то и предметы - </a:t>
            </a:r>
            <a:r>
              <a:rPr lang="ru-RU" sz="1600" dirty="0">
                <a:solidFill>
                  <a:srgbClr val="0070C0"/>
                </a:solidFill>
              </a:rPr>
              <a:t>вещи, которые для нас определяются совокупностью этих свойств</a:t>
            </a:r>
            <a:r>
              <a:rPr lang="ru-RU" sz="1600" dirty="0" smtClean="0">
                <a:solidFill>
                  <a:srgbClr val="0070C0"/>
                </a:solidFill>
              </a:rPr>
              <a:t>, - </a:t>
            </a:r>
            <a:r>
              <a:rPr lang="ru-RU" sz="1600" dirty="0">
                <a:solidFill>
                  <a:srgbClr val="0070C0"/>
                </a:solidFill>
              </a:rPr>
              <a:t>являются лишь ощущениями наших органов чувств, нашим восприятием. </a:t>
            </a:r>
            <a:endParaRPr lang="ru-RU" sz="1600" dirty="0" smtClean="0">
              <a:solidFill>
                <a:srgbClr val="0070C0"/>
              </a:solidFill>
            </a:endParaRPr>
          </a:p>
          <a:p>
            <a:pPr marL="0" indent="0" algn="just">
              <a:buNone/>
            </a:pPr>
            <a:endParaRPr lang="ru-RU" sz="1600" dirty="0"/>
          </a:p>
          <a:p>
            <a:pPr marL="0" indent="0" algn="just">
              <a:buNone/>
            </a:pPr>
            <a:r>
              <a:rPr lang="ru-RU" sz="1600" dirty="0" smtClean="0">
                <a:solidFill>
                  <a:srgbClr val="7030A0"/>
                </a:solidFill>
              </a:rPr>
              <a:t>«Быть</a:t>
            </a:r>
            <a:r>
              <a:rPr lang="ru-RU" sz="1600" dirty="0">
                <a:solidFill>
                  <a:srgbClr val="7030A0"/>
                </a:solidFill>
              </a:rPr>
              <a:t>" - значит "быть </a:t>
            </a:r>
            <a:r>
              <a:rPr lang="ru-RU" sz="1600" dirty="0" smtClean="0">
                <a:solidFill>
                  <a:srgbClr val="7030A0"/>
                </a:solidFill>
              </a:rPr>
              <a:t>воспринимаемым«. </a:t>
            </a:r>
            <a:r>
              <a:rPr lang="ru-RU" sz="1600" u="sng" dirty="0" smtClean="0">
                <a:solidFill>
                  <a:srgbClr val="7030A0"/>
                </a:solidFill>
              </a:rPr>
              <a:t>Объективное </a:t>
            </a:r>
            <a:r>
              <a:rPr lang="ru-RU" sz="1600" u="sng" dirty="0">
                <a:solidFill>
                  <a:srgbClr val="7030A0"/>
                </a:solidFill>
              </a:rPr>
              <a:t>существование вещей и явлений внешнего мира Беркли однозначно отвергает</a:t>
            </a:r>
            <a:r>
              <a:rPr lang="ru-RU" sz="1600" u="sng" dirty="0" smtClean="0">
                <a:solidFill>
                  <a:srgbClr val="7030A0"/>
                </a:solidFill>
              </a:rPr>
              <a:t>.</a:t>
            </a:r>
          </a:p>
          <a:p>
            <a:pPr marL="0" indent="0" algn="just">
              <a:buNone/>
            </a:pPr>
            <a:endParaRPr lang="ru-RU" sz="1600" dirty="0"/>
          </a:p>
          <a:p>
            <a:pPr marL="0" indent="0" algn="just">
              <a:buNone/>
            </a:pPr>
            <a:r>
              <a:rPr lang="ru-RU" sz="1600" dirty="0">
                <a:solidFill>
                  <a:srgbClr val="0070C0"/>
                </a:solidFill>
              </a:rPr>
              <a:t>Все вещи, согласно Беркли, лишь </a:t>
            </a:r>
            <a:r>
              <a:rPr lang="ru-RU" sz="1600" b="1" dirty="0">
                <a:solidFill>
                  <a:srgbClr val="C00000"/>
                </a:solidFill>
              </a:rPr>
              <a:t>"комплексы наших ощущений". </a:t>
            </a:r>
            <a:r>
              <a:rPr lang="ru-RU" sz="1600" dirty="0">
                <a:solidFill>
                  <a:srgbClr val="0070C0"/>
                </a:solidFill>
              </a:rPr>
              <a:t>Их существование является однозначно данным нашим сознанием. </a:t>
            </a:r>
          </a:p>
        </p:txBody>
      </p:sp>
    </p:spTree>
    <p:extLst>
      <p:ext uri="{BB962C8B-B14F-4D97-AF65-F5344CB8AC3E}">
        <p14:creationId xmlns:p14="http://schemas.microsoft.com/office/powerpoint/2010/main" val="25872820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838200"/>
          </a:xfrm>
        </p:spPr>
        <p:txBody>
          <a:bodyPr>
            <a:normAutofit/>
          </a:bodyPr>
          <a:lstStyle/>
          <a:p>
            <a:pPr algn="ctr"/>
            <a:r>
              <a:rPr lang="ru-RU" sz="2000" b="1" dirty="0" smtClean="0"/>
              <a:t>Давид  Юм (1711-1776)</a:t>
            </a:r>
            <a:endParaRPr lang="ru-RU" sz="2000" b="1" dirty="0"/>
          </a:p>
        </p:txBody>
      </p:sp>
      <p:sp>
        <p:nvSpPr>
          <p:cNvPr id="3" name="Объект 2"/>
          <p:cNvSpPr>
            <a:spLocks noGrp="1"/>
          </p:cNvSpPr>
          <p:nvPr>
            <p:ph idx="1"/>
          </p:nvPr>
        </p:nvSpPr>
        <p:spPr>
          <a:xfrm>
            <a:off x="304800" y="980728"/>
            <a:ext cx="8686800" cy="5877272"/>
          </a:xfrm>
        </p:spPr>
        <p:txBody>
          <a:bodyPr>
            <a:normAutofit/>
          </a:bodyPr>
          <a:lstStyle/>
          <a:p>
            <a:pPr marL="0" indent="0">
              <a:buNone/>
            </a:pPr>
            <a:r>
              <a:rPr lang="ru-RU" sz="1600" b="1" dirty="0"/>
              <a:t>Важнейший философский труд Юма </a:t>
            </a:r>
            <a:r>
              <a:rPr lang="ru-RU" sz="1600" dirty="0"/>
              <a:t>"Исследование о человеческом </a:t>
            </a:r>
            <a:r>
              <a:rPr lang="ru-RU" sz="1600" dirty="0" smtClean="0"/>
              <a:t>разуме«.</a:t>
            </a:r>
          </a:p>
          <a:p>
            <a:pPr marL="0" indent="0">
              <a:buNone/>
            </a:pPr>
            <a:endParaRPr lang="ru-RU" sz="1600" dirty="0"/>
          </a:p>
          <a:p>
            <a:pPr marL="0" indent="0">
              <a:buNone/>
            </a:pPr>
            <a:r>
              <a:rPr lang="ru-RU" sz="1600" b="1" dirty="0"/>
              <a:t>Он не принимает гипотезу Локка </a:t>
            </a:r>
            <a:r>
              <a:rPr lang="ru-RU" sz="1600" dirty="0"/>
              <a:t>о существовании внешнего мира как источника наших ощущений, но не соглашается и с попыткой Беркли доказать, что материя, т. е. внешний мир, не существует. </a:t>
            </a:r>
            <a:endParaRPr lang="ru-RU" sz="1600" dirty="0" smtClean="0"/>
          </a:p>
          <a:p>
            <a:pPr marL="0" indent="0">
              <a:buNone/>
            </a:pPr>
            <a:endParaRPr lang="ru-RU" sz="1600" dirty="0"/>
          </a:p>
          <a:p>
            <a:pPr marL="0" indent="0">
              <a:buNone/>
            </a:pPr>
            <a:r>
              <a:rPr lang="ru-RU" sz="1600" dirty="0" smtClean="0"/>
              <a:t>Позиция </a:t>
            </a:r>
            <a:r>
              <a:rPr lang="ru-RU" sz="1600" dirty="0"/>
              <a:t>Юма выражается примерно так: </a:t>
            </a:r>
            <a:r>
              <a:rPr lang="ru-RU" sz="1600" dirty="0">
                <a:solidFill>
                  <a:srgbClr val="0070C0"/>
                </a:solidFill>
              </a:rPr>
              <a:t>существует ли внешний мир - материальная природа -как источник наших ощущений, </a:t>
            </a:r>
            <a:r>
              <a:rPr lang="ru-RU" sz="1600" b="1" u="sng" dirty="0">
                <a:solidFill>
                  <a:srgbClr val="0070C0"/>
                </a:solidFill>
              </a:rPr>
              <a:t>этого доказать мы не можем</a:t>
            </a:r>
            <a:r>
              <a:rPr lang="ru-RU" sz="1600" dirty="0">
                <a:solidFill>
                  <a:srgbClr val="0070C0"/>
                </a:solidFill>
              </a:rPr>
              <a:t>. </a:t>
            </a:r>
            <a:endParaRPr lang="ru-RU" sz="1600" dirty="0" smtClean="0">
              <a:solidFill>
                <a:srgbClr val="0070C0"/>
              </a:solidFill>
            </a:endParaRPr>
          </a:p>
          <a:p>
            <a:pPr marL="0" indent="0">
              <a:buNone/>
            </a:pPr>
            <a:endParaRPr lang="ru-RU" sz="1600" dirty="0"/>
          </a:p>
          <a:p>
            <a:pPr marL="0" indent="0">
              <a:buNone/>
            </a:pPr>
            <a:r>
              <a:rPr lang="ru-RU" sz="1600" i="1" u="sng" dirty="0" smtClean="0"/>
              <a:t>Наш </a:t>
            </a:r>
            <a:r>
              <a:rPr lang="ru-RU" sz="1600" i="1" u="sng" dirty="0"/>
              <a:t>разум оперирует лишь с содержанием наших ощущений, а не с тем, что их вызывает. То, что внешний мир не существует объективно (как утверждает Беркли), мы тоже не можем доказать</a:t>
            </a:r>
            <a:r>
              <a:rPr lang="ru-RU" sz="1600" i="1" u="sng" dirty="0" smtClean="0"/>
              <a:t>.</a:t>
            </a:r>
          </a:p>
          <a:p>
            <a:pPr marL="0" indent="0">
              <a:buNone/>
            </a:pPr>
            <a:endParaRPr lang="ru-RU" sz="1600" dirty="0"/>
          </a:p>
          <a:p>
            <a:pPr marL="0" indent="0">
              <a:buNone/>
            </a:pPr>
            <a:r>
              <a:rPr lang="ru-RU" sz="1600" dirty="0" smtClean="0"/>
              <a:t> </a:t>
            </a:r>
            <a:r>
              <a:rPr lang="ru-RU" sz="1600" b="1" dirty="0"/>
              <a:t>Наши восприятия </a:t>
            </a:r>
            <a:r>
              <a:rPr lang="ru-RU" sz="1600" dirty="0"/>
              <a:t>так же мало говорят как о его существовании, так и о его </a:t>
            </a:r>
            <a:r>
              <a:rPr lang="ru-RU" sz="1600" dirty="0" smtClean="0"/>
              <a:t>не существовании</a:t>
            </a:r>
            <a:r>
              <a:rPr lang="ru-RU" sz="1600" dirty="0"/>
              <a:t>. </a:t>
            </a:r>
            <a:endParaRPr lang="ru-RU" sz="1600" dirty="0" smtClean="0"/>
          </a:p>
          <a:p>
            <a:pPr marL="0" indent="0">
              <a:buNone/>
            </a:pPr>
            <a:endParaRPr lang="ru-RU" sz="1600" dirty="0"/>
          </a:p>
          <a:p>
            <a:pPr marL="0" indent="0">
              <a:buNone/>
            </a:pPr>
            <a:r>
              <a:rPr lang="ru-RU" sz="1600" b="1" u="sng" dirty="0" smtClean="0">
                <a:solidFill>
                  <a:srgbClr val="7030A0"/>
                </a:solidFill>
              </a:rPr>
              <a:t>Из </a:t>
            </a:r>
            <a:r>
              <a:rPr lang="ru-RU" sz="1600" b="1" u="sng" dirty="0">
                <a:solidFill>
                  <a:srgbClr val="7030A0"/>
                </a:solidFill>
              </a:rPr>
              <a:t>этого Юм выводит, что вопрос, поставленный таким образом, нельзя решить вообще, а потому его и не следует ставить подобным образом. </a:t>
            </a:r>
            <a:endParaRPr lang="ru-RU" sz="1600" b="1" u="sng" dirty="0" smtClean="0">
              <a:solidFill>
                <a:srgbClr val="7030A0"/>
              </a:solidFill>
            </a:endParaRPr>
          </a:p>
          <a:p>
            <a:pPr marL="0" indent="0">
              <a:buNone/>
            </a:pPr>
            <a:endParaRPr lang="ru-RU" sz="1600" dirty="0"/>
          </a:p>
          <a:p>
            <a:pPr marL="0" indent="0">
              <a:buNone/>
            </a:pPr>
            <a:r>
              <a:rPr lang="ru-RU" sz="1600" u="sng" dirty="0" smtClean="0">
                <a:solidFill>
                  <a:srgbClr val="C00000"/>
                </a:solidFill>
              </a:rPr>
              <a:t>В </a:t>
            </a:r>
            <a:r>
              <a:rPr lang="ru-RU" sz="1600" u="sng" dirty="0">
                <a:solidFill>
                  <a:srgbClr val="C00000"/>
                </a:solidFill>
              </a:rPr>
              <a:t>этом отношении позицию Юма можно характеризовать как агностицизм</a:t>
            </a:r>
            <a:r>
              <a:rPr lang="ru-RU" sz="1600" dirty="0"/>
              <a:t>.</a:t>
            </a:r>
          </a:p>
          <a:p>
            <a:pPr marL="0" indent="0">
              <a:buNone/>
            </a:pPr>
            <a:endParaRPr lang="ru-RU" sz="1600" dirty="0"/>
          </a:p>
        </p:txBody>
      </p:sp>
    </p:spTree>
    <p:extLst>
      <p:ext uri="{BB962C8B-B14F-4D97-AF65-F5344CB8AC3E}">
        <p14:creationId xmlns:p14="http://schemas.microsoft.com/office/powerpoint/2010/main" val="33879845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723"/>
            <a:ext cx="8686800" cy="176917"/>
          </a:xfrm>
        </p:spPr>
        <p:txBody>
          <a:bodyPr>
            <a:normAutofit fontScale="90000"/>
          </a:bodyPr>
          <a:lstStyle/>
          <a:p>
            <a:endParaRPr lang="ru-RU" dirty="0"/>
          </a:p>
        </p:txBody>
      </p:sp>
      <p:sp>
        <p:nvSpPr>
          <p:cNvPr id="3" name="Объект 2"/>
          <p:cNvSpPr>
            <a:spLocks noGrp="1"/>
          </p:cNvSpPr>
          <p:nvPr>
            <p:ph idx="1"/>
          </p:nvPr>
        </p:nvSpPr>
        <p:spPr>
          <a:xfrm>
            <a:off x="304800" y="404664"/>
            <a:ext cx="8686800" cy="6192688"/>
          </a:xfrm>
        </p:spPr>
        <p:txBody>
          <a:bodyPr>
            <a:normAutofit/>
          </a:bodyPr>
          <a:lstStyle/>
          <a:p>
            <a:pPr marL="0" indent="0">
              <a:buNone/>
            </a:pPr>
            <a:endParaRPr lang="ru-RU" sz="1600" dirty="0" smtClean="0"/>
          </a:p>
          <a:p>
            <a:pPr marL="0" indent="0">
              <a:buNone/>
            </a:pPr>
            <a:r>
              <a:rPr lang="ru-RU" sz="1600" b="1" i="1" dirty="0" smtClean="0">
                <a:solidFill>
                  <a:srgbClr val="7030A0"/>
                </a:solidFill>
              </a:rPr>
              <a:t>Особое </a:t>
            </a:r>
            <a:r>
              <a:rPr lang="ru-RU" sz="1600" b="1" i="1" dirty="0">
                <a:solidFill>
                  <a:srgbClr val="7030A0"/>
                </a:solidFill>
              </a:rPr>
              <a:t>значение в философии Юма имеет </a:t>
            </a:r>
            <a:r>
              <a:rPr lang="ru-RU" sz="1600" b="1" i="1" dirty="0" smtClean="0">
                <a:solidFill>
                  <a:srgbClr val="7030A0"/>
                </a:solidFill>
              </a:rPr>
              <a:t> - понятие </a:t>
            </a:r>
            <a:r>
              <a:rPr lang="ru-RU" sz="1600" b="1" i="1" dirty="0">
                <a:solidFill>
                  <a:srgbClr val="7030A0"/>
                </a:solidFill>
              </a:rPr>
              <a:t>опыта. </a:t>
            </a:r>
            <a:endParaRPr lang="ru-RU" sz="1600" b="1" i="1" dirty="0" smtClean="0">
              <a:solidFill>
                <a:srgbClr val="7030A0"/>
              </a:solidFill>
            </a:endParaRPr>
          </a:p>
          <a:p>
            <a:pPr marL="0" indent="0">
              <a:buNone/>
            </a:pPr>
            <a:endParaRPr lang="ru-RU" sz="1600" b="1" i="1" dirty="0">
              <a:solidFill>
                <a:srgbClr val="7030A0"/>
              </a:solidFill>
            </a:endParaRPr>
          </a:p>
          <a:p>
            <a:pPr marL="0" indent="0">
              <a:buNone/>
            </a:pPr>
            <a:r>
              <a:rPr lang="ru-RU" sz="1600" b="1" dirty="0" smtClean="0"/>
              <a:t>Подобно </a:t>
            </a:r>
            <a:r>
              <a:rPr lang="ru-RU" sz="1600" b="1" dirty="0"/>
              <a:t>Локку, опыт у Юма </a:t>
            </a:r>
            <a:r>
              <a:rPr lang="ru-RU" sz="1600" dirty="0"/>
              <a:t>является весьма важным фактором человеческого познания</a:t>
            </a:r>
            <a:r>
              <a:rPr lang="ru-RU" sz="1600" dirty="0" smtClean="0"/>
              <a:t>. </a:t>
            </a:r>
            <a:r>
              <a:rPr lang="ru-RU" sz="1600" dirty="0"/>
              <a:t>Однако </a:t>
            </a:r>
            <a:r>
              <a:rPr lang="ru-RU" sz="1600" dirty="0" smtClean="0"/>
              <a:t>он рассматривает </a:t>
            </a:r>
            <a:r>
              <a:rPr lang="ru-RU" sz="1600" dirty="0"/>
              <a:t>это понятие лишь по отношению к сознанию. </a:t>
            </a:r>
            <a:endParaRPr lang="ru-RU" sz="1600" dirty="0" smtClean="0"/>
          </a:p>
          <a:p>
            <a:pPr marL="0" indent="0">
              <a:buNone/>
            </a:pPr>
            <a:endParaRPr lang="ru-RU" sz="1600" dirty="0"/>
          </a:p>
          <a:p>
            <a:pPr marL="0" indent="0">
              <a:buNone/>
            </a:pPr>
            <a:r>
              <a:rPr lang="ru-RU" sz="1600" b="1" dirty="0" smtClean="0"/>
              <a:t>Он </a:t>
            </a:r>
            <a:r>
              <a:rPr lang="ru-RU" sz="1600" b="1" dirty="0"/>
              <a:t>исключает из опыта </a:t>
            </a:r>
            <a:r>
              <a:rPr lang="ru-RU" sz="1600" dirty="0"/>
              <a:t>весь внешний мир. Опыт ничего не говорит об отношениях во внешнем мире, но относится лишь к освоению </a:t>
            </a:r>
            <a:r>
              <a:rPr lang="ru-RU" sz="1600" dirty="0" smtClean="0"/>
              <a:t>восприятий </a:t>
            </a:r>
            <a:r>
              <a:rPr lang="ru-RU" sz="1600" dirty="0"/>
              <a:t>в нашем сознании. </a:t>
            </a:r>
            <a:endParaRPr lang="ru-RU" sz="1600" dirty="0" smtClean="0"/>
          </a:p>
          <a:p>
            <a:pPr marL="0" indent="0">
              <a:buNone/>
            </a:pPr>
            <a:endParaRPr lang="ru-RU" sz="1600" dirty="0"/>
          </a:p>
          <a:p>
            <a:pPr marL="0" indent="0">
              <a:buNone/>
            </a:pPr>
            <a:r>
              <a:rPr lang="ru-RU" sz="1600" b="1" dirty="0" smtClean="0"/>
              <a:t>Весь </a:t>
            </a:r>
            <a:r>
              <a:rPr lang="ru-RU" sz="1600" b="1" dirty="0"/>
              <a:t>опыт исходит лишь </a:t>
            </a:r>
            <a:r>
              <a:rPr lang="ru-RU" sz="1600" dirty="0"/>
              <a:t>из восприятии и </a:t>
            </a:r>
            <a:r>
              <a:rPr lang="ru-RU" sz="1600" dirty="0" smtClean="0"/>
              <a:t>упорядочения </a:t>
            </a:r>
            <a:r>
              <a:rPr lang="ru-RU" sz="1600" dirty="0"/>
              <a:t>впечатлений и представлений. В сформулированном Юмом понятии опыта раскрывается отрыв "мира сознания" от внешнего, объективно существующего мира.</a:t>
            </a:r>
          </a:p>
          <a:p>
            <a:pPr marL="0" indent="0">
              <a:buNone/>
            </a:pPr>
            <a:endParaRPr lang="ru-RU" sz="1600" dirty="0" smtClean="0"/>
          </a:p>
          <a:p>
            <a:pPr marL="0" indent="0">
              <a:buNone/>
            </a:pPr>
            <a:r>
              <a:rPr lang="ru-RU" sz="1600" b="1" dirty="0" smtClean="0"/>
              <a:t>Юм</a:t>
            </a:r>
            <a:r>
              <a:rPr lang="ru-RU" sz="1600" b="1" dirty="0"/>
              <a:t>, в отличие от Беркли</a:t>
            </a:r>
            <a:r>
              <a:rPr lang="ru-RU" sz="1600" dirty="0"/>
              <a:t>, не отрицает, скорее утверждает вероятность того, что вне нашего сознания существует реальность, которую мы, однако, не знаем. Несмотря на свои скептические и агностические взгляды, Юм не отвергал реальность определенного человеческого прогрессивного познания. </a:t>
            </a:r>
            <a:endParaRPr lang="ru-RU" sz="1600" dirty="0" smtClean="0"/>
          </a:p>
          <a:p>
            <a:pPr marL="0" indent="0">
              <a:buNone/>
            </a:pPr>
            <a:endParaRPr lang="ru-RU" sz="1600" dirty="0"/>
          </a:p>
          <a:p>
            <a:pPr marL="0" indent="0">
              <a:buNone/>
            </a:pPr>
            <a:r>
              <a:rPr lang="ru-RU" sz="1600" b="1" dirty="0" smtClean="0">
                <a:solidFill>
                  <a:srgbClr val="7030A0"/>
                </a:solidFill>
              </a:rPr>
              <a:t>Агностицизм </a:t>
            </a:r>
            <a:r>
              <a:rPr lang="ru-RU" sz="1600" b="1" dirty="0">
                <a:solidFill>
                  <a:srgbClr val="7030A0"/>
                </a:solidFill>
              </a:rPr>
              <a:t>Юма не </a:t>
            </a:r>
            <a:r>
              <a:rPr lang="ru-RU" sz="1600" dirty="0">
                <a:solidFill>
                  <a:srgbClr val="7030A0"/>
                </a:solidFill>
              </a:rPr>
              <a:t>отрицает силы человеческого разума</a:t>
            </a:r>
            <a:r>
              <a:rPr lang="ru-RU" sz="1600" dirty="0"/>
              <a:t>. Его основой является критика развивавшегося тогда естественнонаучного и философского мышления, которые во многих отношениях носили механистический характер.</a:t>
            </a:r>
          </a:p>
          <a:p>
            <a:pPr marL="0" indent="0">
              <a:buNone/>
            </a:pPr>
            <a:endParaRPr lang="ru-RU" sz="1600" dirty="0"/>
          </a:p>
        </p:txBody>
      </p:sp>
    </p:spTree>
    <p:extLst>
      <p:ext uri="{BB962C8B-B14F-4D97-AF65-F5344CB8AC3E}">
        <p14:creationId xmlns:p14="http://schemas.microsoft.com/office/powerpoint/2010/main" val="25290516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08"/>
            <a:ext cx="8686800" cy="838200"/>
          </a:xfrm>
        </p:spPr>
        <p:txBody>
          <a:bodyPr>
            <a:normAutofit/>
          </a:bodyPr>
          <a:lstStyle/>
          <a:p>
            <a:pPr algn="ctr"/>
            <a:r>
              <a:rPr lang="ru-RU" sz="2000" b="1" dirty="0">
                <a:effectLst/>
              </a:rPr>
              <a:t>Шарль </a:t>
            </a:r>
            <a:r>
              <a:rPr lang="ru-RU" sz="2000" b="1" dirty="0" smtClean="0">
                <a:effectLst/>
              </a:rPr>
              <a:t> Луи  Монтескье</a:t>
            </a:r>
            <a:r>
              <a:rPr lang="ru-RU" sz="2000" dirty="0" smtClean="0">
                <a:effectLst/>
              </a:rPr>
              <a:t> </a:t>
            </a:r>
            <a:r>
              <a:rPr lang="ru-RU" sz="2000" b="1" dirty="0">
                <a:effectLst/>
              </a:rPr>
              <a:t>(1689-1755</a:t>
            </a:r>
            <a:r>
              <a:rPr lang="ru-RU" sz="2000" b="1" dirty="0" smtClean="0">
                <a:effectLst/>
              </a:rPr>
              <a:t>)</a:t>
            </a:r>
            <a:endParaRPr lang="ru-RU" sz="2000" b="1" dirty="0"/>
          </a:p>
        </p:txBody>
      </p:sp>
      <p:sp>
        <p:nvSpPr>
          <p:cNvPr id="3" name="Объект 2"/>
          <p:cNvSpPr>
            <a:spLocks noGrp="1"/>
          </p:cNvSpPr>
          <p:nvPr>
            <p:ph idx="1"/>
          </p:nvPr>
        </p:nvSpPr>
        <p:spPr>
          <a:xfrm>
            <a:off x="304800" y="908720"/>
            <a:ext cx="8686800" cy="5760640"/>
          </a:xfrm>
        </p:spPr>
        <p:txBody>
          <a:bodyPr>
            <a:normAutofit/>
          </a:bodyPr>
          <a:lstStyle/>
          <a:p>
            <a:pPr marL="0" indent="0">
              <a:buNone/>
            </a:pPr>
            <a:r>
              <a:rPr lang="ru-RU" sz="1600" dirty="0" smtClean="0"/>
              <a:t>Основные работы «</a:t>
            </a:r>
            <a:r>
              <a:rPr lang="ru-RU" sz="1600" dirty="0"/>
              <a:t>П</a:t>
            </a:r>
            <a:r>
              <a:rPr lang="ru-RU" sz="1600" dirty="0" smtClean="0"/>
              <a:t>ерсидские письма», «О духе законов».</a:t>
            </a:r>
          </a:p>
          <a:p>
            <a:pPr marL="0" indent="0">
              <a:buNone/>
            </a:pPr>
            <a:endParaRPr lang="ru-RU" sz="1600" dirty="0"/>
          </a:p>
          <a:p>
            <a:pPr marL="0" indent="0" algn="just">
              <a:buNone/>
            </a:pPr>
            <a:r>
              <a:rPr lang="ru-RU" sz="1600" dirty="0"/>
              <a:t>Его творчество приносит во многом новый взгляд на сущность общества. </a:t>
            </a:r>
            <a:r>
              <a:rPr lang="ru-RU" sz="1600" dirty="0">
                <a:solidFill>
                  <a:srgbClr val="7030A0"/>
                </a:solidFill>
              </a:rPr>
              <a:t>Он пытается объяснить возникновение и развитие общества на основе более или менее естественных факторов</a:t>
            </a:r>
            <a:r>
              <a:rPr lang="ru-RU" sz="1600" dirty="0" smtClean="0">
                <a:solidFill>
                  <a:srgbClr val="7030A0"/>
                </a:solidFill>
              </a:rPr>
              <a:t>.</a:t>
            </a:r>
          </a:p>
          <a:p>
            <a:pPr marL="0" indent="0" algn="just">
              <a:buNone/>
            </a:pPr>
            <a:endParaRPr lang="ru-RU" sz="1600" dirty="0"/>
          </a:p>
          <a:p>
            <a:pPr marL="0" indent="0" algn="just">
              <a:buNone/>
            </a:pPr>
            <a:r>
              <a:rPr lang="ru-RU" sz="1600" dirty="0"/>
              <a:t>Согласно Монтескье, </a:t>
            </a:r>
            <a:r>
              <a:rPr lang="ru-RU" sz="1600" dirty="0">
                <a:solidFill>
                  <a:srgbClr val="0070C0"/>
                </a:solidFill>
              </a:rPr>
              <a:t>"естественные" законы выражают основные принципы отношения человека к природе и осуществляют естественные отношения между людьми</a:t>
            </a:r>
            <a:r>
              <a:rPr lang="ru-RU" sz="1600" dirty="0"/>
              <a:t>. </a:t>
            </a:r>
            <a:endParaRPr lang="ru-RU" sz="1600" dirty="0" smtClean="0"/>
          </a:p>
          <a:p>
            <a:pPr marL="0" indent="0" algn="just">
              <a:buNone/>
            </a:pPr>
            <a:endParaRPr lang="ru-RU" sz="1600" dirty="0"/>
          </a:p>
          <a:p>
            <a:pPr marL="0" indent="0" algn="just">
              <a:buNone/>
            </a:pPr>
            <a:r>
              <a:rPr lang="ru-RU" sz="1600" b="1" dirty="0" smtClean="0"/>
              <a:t>В </a:t>
            </a:r>
            <a:r>
              <a:rPr lang="ru-RU" sz="1600" b="1" dirty="0"/>
              <a:t>этой связи интересно </a:t>
            </a:r>
            <a:r>
              <a:rPr lang="ru-RU" sz="1600" dirty="0"/>
              <a:t>то, что Монтескье отвергает характеристику Гоббсом первичного состояния человечества как "войны всех против всех". </a:t>
            </a:r>
            <a:endParaRPr lang="ru-RU" sz="1600" dirty="0" smtClean="0"/>
          </a:p>
          <a:p>
            <a:pPr marL="0" indent="0" algn="just">
              <a:buNone/>
            </a:pPr>
            <a:endParaRPr lang="ru-RU" sz="1600" dirty="0"/>
          </a:p>
          <a:p>
            <a:pPr marL="0" indent="0" algn="just">
              <a:buNone/>
            </a:pPr>
            <a:r>
              <a:rPr lang="ru-RU" sz="1600" dirty="0" smtClean="0"/>
              <a:t>Наоборот</a:t>
            </a:r>
            <a:r>
              <a:rPr lang="ru-RU" sz="1600" dirty="0"/>
              <a:t>, он подчеркивает, что в </a:t>
            </a:r>
            <a:r>
              <a:rPr lang="ru-RU" sz="1600" dirty="0" err="1"/>
              <a:t>праисходном</a:t>
            </a:r>
            <a:r>
              <a:rPr lang="ru-RU" sz="1600" dirty="0"/>
              <a:t> естественном состоянии </a:t>
            </a:r>
            <a:r>
              <a:rPr lang="ru-RU" sz="1600" dirty="0">
                <a:solidFill>
                  <a:srgbClr val="7030A0"/>
                </a:solidFill>
              </a:rPr>
              <a:t>"каждый чувствует себя неполноценным, едва ли кто чувствует себя равным другому. Поэтому никто не стремится нападать на другого; мир был поэтому первым естественным законом</a:t>
            </a:r>
            <a:r>
              <a:rPr lang="ru-RU" sz="1600" dirty="0" smtClean="0">
                <a:solidFill>
                  <a:srgbClr val="7030A0"/>
                </a:solidFill>
              </a:rPr>
              <a:t>".</a:t>
            </a:r>
          </a:p>
          <a:p>
            <a:pPr marL="0" indent="0" algn="just">
              <a:buNone/>
            </a:pPr>
            <a:endParaRPr lang="ru-RU" sz="1600" dirty="0"/>
          </a:p>
          <a:p>
            <a:pPr marL="0" indent="0" algn="just">
              <a:buNone/>
            </a:pPr>
            <a:r>
              <a:rPr lang="ru-RU" sz="1600" dirty="0">
                <a:solidFill>
                  <a:srgbClr val="0070C0"/>
                </a:solidFill>
              </a:rPr>
              <a:t>"Позитивные" законы он разделяет на три основных </a:t>
            </a:r>
            <a:r>
              <a:rPr lang="ru-RU" sz="1600" dirty="0" smtClean="0">
                <a:solidFill>
                  <a:srgbClr val="0070C0"/>
                </a:solidFill>
              </a:rPr>
              <a:t>типа: </a:t>
            </a:r>
            <a:r>
              <a:rPr lang="ru-RU" sz="1600" dirty="0" smtClean="0"/>
              <a:t>1) </a:t>
            </a:r>
            <a:r>
              <a:rPr lang="ru-RU" sz="1600" dirty="0"/>
              <a:t>законы, регулирующие отношения между людьми</a:t>
            </a:r>
            <a:r>
              <a:rPr lang="ru-RU" sz="1600" dirty="0" smtClean="0"/>
              <a:t>, - международное </a:t>
            </a:r>
            <a:r>
              <a:rPr lang="ru-RU" sz="1600" dirty="0"/>
              <a:t>право; </a:t>
            </a:r>
            <a:r>
              <a:rPr lang="ru-RU" sz="1600" dirty="0" smtClean="0"/>
              <a:t>2) законы</a:t>
            </a:r>
            <a:r>
              <a:rPr lang="ru-RU" sz="1600" dirty="0"/>
              <a:t>, регулирующие отношения между власть имущими и </a:t>
            </a:r>
            <a:r>
              <a:rPr lang="ru-RU" sz="1600" dirty="0" smtClean="0"/>
              <a:t>подданными, - общественное </a:t>
            </a:r>
            <a:r>
              <a:rPr lang="ru-RU" sz="1600" dirty="0"/>
              <a:t>право (политическое</a:t>
            </a:r>
            <a:r>
              <a:rPr lang="ru-RU" sz="1600" dirty="0" smtClean="0"/>
              <a:t>); 3) законы</a:t>
            </a:r>
            <a:r>
              <a:rPr lang="ru-RU" sz="1600" dirty="0"/>
              <a:t>, регулирующие отношения между людьми как гражданами</a:t>
            </a:r>
            <a:r>
              <a:rPr lang="ru-RU" sz="1600" dirty="0" smtClean="0"/>
              <a:t>, - </a:t>
            </a:r>
            <a:r>
              <a:rPr lang="ru-RU" sz="1600" dirty="0"/>
              <a:t>частное право (гражданское).</a:t>
            </a:r>
          </a:p>
          <a:p>
            <a:pPr marL="0" indent="0" algn="just">
              <a:buNone/>
            </a:pPr>
            <a:endParaRPr lang="ru-RU" sz="1600" dirty="0"/>
          </a:p>
          <a:p>
            <a:pPr marL="0" indent="0">
              <a:buNone/>
            </a:pPr>
            <a:endParaRPr lang="ru-RU" sz="1600" dirty="0"/>
          </a:p>
        </p:txBody>
      </p:sp>
    </p:spTree>
    <p:extLst>
      <p:ext uri="{BB962C8B-B14F-4D97-AF65-F5344CB8AC3E}">
        <p14:creationId xmlns:p14="http://schemas.microsoft.com/office/powerpoint/2010/main" val="39850059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188640"/>
          </a:xfrm>
        </p:spPr>
        <p:txBody>
          <a:bodyPr>
            <a:normAutofit fontScale="90000"/>
          </a:bodyPr>
          <a:lstStyle/>
          <a:p>
            <a:endParaRPr lang="ru-RU" dirty="0"/>
          </a:p>
        </p:txBody>
      </p:sp>
      <p:sp>
        <p:nvSpPr>
          <p:cNvPr id="3" name="Объект 2"/>
          <p:cNvSpPr>
            <a:spLocks noGrp="1"/>
          </p:cNvSpPr>
          <p:nvPr>
            <p:ph idx="1"/>
          </p:nvPr>
        </p:nvSpPr>
        <p:spPr>
          <a:xfrm>
            <a:off x="304800" y="260648"/>
            <a:ext cx="8686800" cy="6408712"/>
          </a:xfrm>
        </p:spPr>
        <p:txBody>
          <a:bodyPr>
            <a:normAutofit/>
          </a:bodyPr>
          <a:lstStyle/>
          <a:p>
            <a:pPr marL="0" indent="0" algn="just">
              <a:buNone/>
            </a:pPr>
            <a:r>
              <a:rPr lang="ru-RU" sz="1600" i="1" u="sng" dirty="0" smtClean="0">
                <a:solidFill>
                  <a:srgbClr val="7030A0"/>
                </a:solidFill>
              </a:rPr>
              <a:t>Монтескье </a:t>
            </a:r>
            <a:r>
              <a:rPr lang="ru-RU" sz="1600" i="1" u="sng" dirty="0">
                <a:solidFill>
                  <a:srgbClr val="7030A0"/>
                </a:solidFill>
              </a:rPr>
              <a:t>объяснял сословные принципы развития общества естественным образом, утверждал, что природная среда, климат и т. д. имеют влияние на формирование общественного развития</a:t>
            </a:r>
            <a:r>
              <a:rPr lang="ru-RU" sz="1600" i="1" u="sng" dirty="0" smtClean="0">
                <a:solidFill>
                  <a:srgbClr val="7030A0"/>
                </a:solidFill>
              </a:rPr>
              <a:t>.</a:t>
            </a:r>
          </a:p>
          <a:p>
            <a:pPr marL="0" indent="0" algn="just">
              <a:buNone/>
            </a:pPr>
            <a:endParaRPr lang="ru-RU" sz="1600" dirty="0"/>
          </a:p>
          <a:p>
            <a:pPr marL="0" indent="0" algn="just">
              <a:buNone/>
            </a:pPr>
            <a:r>
              <a:rPr lang="ru-RU" sz="1600" dirty="0" smtClean="0">
                <a:solidFill>
                  <a:srgbClr val="C00000"/>
                </a:solidFill>
              </a:rPr>
              <a:t> </a:t>
            </a:r>
            <a:r>
              <a:rPr lang="ru-RU" sz="1600" dirty="0">
                <a:solidFill>
                  <a:srgbClr val="C00000"/>
                </a:solidFill>
              </a:rPr>
              <a:t>Однако он переоценил это влияние и в определенном смысле абсолютизировал его (эти идеи положили начало "географическому детерминизму</a:t>
            </a:r>
            <a:r>
              <a:rPr lang="ru-RU" sz="1600" dirty="0" smtClean="0">
                <a:solidFill>
                  <a:srgbClr val="C00000"/>
                </a:solidFill>
              </a:rPr>
              <a:t>").</a:t>
            </a:r>
          </a:p>
          <a:p>
            <a:pPr marL="0" indent="0" algn="just">
              <a:buNone/>
            </a:pPr>
            <a:endParaRPr lang="ru-RU" sz="1600" dirty="0" smtClean="0"/>
          </a:p>
          <a:p>
            <a:pPr marL="0" indent="0" algn="just">
              <a:buNone/>
            </a:pPr>
            <a:r>
              <a:rPr lang="ru-RU" sz="1600" dirty="0" smtClean="0">
                <a:solidFill>
                  <a:srgbClr val="7030A0"/>
                </a:solidFill>
              </a:rPr>
              <a:t>Он </a:t>
            </a:r>
            <a:r>
              <a:rPr lang="ru-RU" sz="1600" dirty="0">
                <a:solidFill>
                  <a:srgbClr val="7030A0"/>
                </a:solidFill>
              </a:rPr>
              <a:t>различает три вида правления: республиканское, монархическое и </a:t>
            </a:r>
            <a:r>
              <a:rPr lang="ru-RU" sz="1600" dirty="0" smtClean="0">
                <a:solidFill>
                  <a:srgbClr val="7030A0"/>
                </a:solidFill>
              </a:rPr>
              <a:t>деспотическое </a:t>
            </a:r>
            <a:r>
              <a:rPr lang="ru-RU" sz="1600" dirty="0" smtClean="0"/>
              <a:t>и являлся </a:t>
            </a:r>
            <a:r>
              <a:rPr lang="ru-RU" sz="1600" dirty="0"/>
              <a:t>решительным противником </a:t>
            </a:r>
            <a:r>
              <a:rPr lang="ru-RU" sz="1600" dirty="0" smtClean="0"/>
              <a:t>деспотии, </a:t>
            </a:r>
            <a:r>
              <a:rPr lang="ru-RU" sz="1600" dirty="0">
                <a:solidFill>
                  <a:srgbClr val="0070C0"/>
                </a:solidFill>
              </a:rPr>
              <a:t>считал лучшим типом общественного устройства в </a:t>
            </a:r>
            <a:r>
              <a:rPr lang="ru-RU" sz="1600" dirty="0" smtClean="0">
                <a:solidFill>
                  <a:srgbClr val="0070C0"/>
                </a:solidFill>
              </a:rPr>
              <a:t>конституционную </a:t>
            </a:r>
            <a:r>
              <a:rPr lang="ru-RU" sz="1600" dirty="0">
                <a:solidFill>
                  <a:srgbClr val="0070C0"/>
                </a:solidFill>
              </a:rPr>
              <a:t>монархию,</a:t>
            </a:r>
            <a:r>
              <a:rPr lang="ru-RU" sz="1600" dirty="0"/>
              <a:t> идеалом которой для него было тогдашнее английское государственное устройство</a:t>
            </a:r>
            <a:r>
              <a:rPr lang="ru-RU" sz="1600" dirty="0" smtClean="0"/>
              <a:t>.</a:t>
            </a:r>
          </a:p>
          <a:p>
            <a:pPr marL="0" indent="0" algn="just">
              <a:buNone/>
            </a:pPr>
            <a:endParaRPr lang="ru-RU" sz="1600" dirty="0"/>
          </a:p>
          <a:p>
            <a:pPr marL="0" indent="0" algn="just">
              <a:buNone/>
            </a:pPr>
            <a:r>
              <a:rPr lang="ru-RU" sz="1600" b="1" dirty="0"/>
              <a:t>Монтескье в определенном смысле понял</a:t>
            </a:r>
            <a:r>
              <a:rPr lang="ru-RU" sz="1600" dirty="0"/>
              <a:t>, угадал роль конкретно-исторических условий при образовании общества. Однако его подход к этой проблеме не вышел за рамки механистического способа мышления того времени. </a:t>
            </a:r>
            <a:endParaRPr lang="ru-RU" sz="1600" dirty="0" smtClean="0"/>
          </a:p>
          <a:p>
            <a:pPr marL="0" indent="0" algn="just">
              <a:buNone/>
            </a:pPr>
            <a:endParaRPr lang="ru-RU" sz="1600" dirty="0"/>
          </a:p>
          <a:p>
            <a:pPr marL="0" indent="0" algn="just">
              <a:buNone/>
            </a:pPr>
            <a:r>
              <a:rPr lang="ru-RU" sz="1600" b="1" dirty="0" smtClean="0"/>
              <a:t>Тенденция </a:t>
            </a:r>
            <a:r>
              <a:rPr lang="ru-RU" sz="1600" b="1" dirty="0"/>
              <a:t>объяснять устройство </a:t>
            </a:r>
            <a:r>
              <a:rPr lang="ru-RU" sz="1600" dirty="0"/>
              <a:t>общества и его изменения естественным путем сыграла большую роль во французском буржуазном предреволюционном мышлении</a:t>
            </a:r>
            <a:r>
              <a:rPr lang="ru-RU" sz="1600" dirty="0" smtClean="0"/>
              <a:t>.</a:t>
            </a:r>
          </a:p>
          <a:p>
            <a:pPr marL="0" indent="0" algn="just">
              <a:buNone/>
            </a:pPr>
            <a:endParaRPr lang="ru-RU" sz="1600" dirty="0"/>
          </a:p>
          <a:p>
            <a:pPr marL="0" indent="0" algn="just">
              <a:buNone/>
            </a:pPr>
            <a:r>
              <a:rPr lang="ru-RU" sz="1600" dirty="0" smtClean="0"/>
              <a:t> </a:t>
            </a:r>
            <a:r>
              <a:rPr lang="ru-RU" sz="1600" b="1" dirty="0"/>
              <a:t>Переоценка влияния природных </a:t>
            </a:r>
            <a:r>
              <a:rPr lang="ru-RU" sz="1600" dirty="0"/>
              <a:t>и климатических условий на формирование общественной жизни вместе с подчеркиванием определяющей роли законов в реальном общественном развитии свидетельствует об исторической ограниченности </a:t>
            </a:r>
            <a:r>
              <a:rPr lang="ru-RU" sz="1600" dirty="0" smtClean="0"/>
              <a:t>взглядов </a:t>
            </a:r>
            <a:r>
              <a:rPr lang="ru-RU" sz="1600" dirty="0"/>
              <a:t>Монтескье.</a:t>
            </a:r>
          </a:p>
          <a:p>
            <a:pPr marL="0" indent="0">
              <a:buNone/>
            </a:pPr>
            <a:endParaRPr lang="ru-RU" sz="1600" dirty="0"/>
          </a:p>
        </p:txBody>
      </p:sp>
    </p:spTree>
    <p:extLst>
      <p:ext uri="{BB962C8B-B14F-4D97-AF65-F5344CB8AC3E}">
        <p14:creationId xmlns:p14="http://schemas.microsoft.com/office/powerpoint/2010/main" val="246012683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86800" cy="838200"/>
          </a:xfrm>
        </p:spPr>
        <p:txBody>
          <a:bodyPr>
            <a:normAutofit/>
          </a:bodyPr>
          <a:lstStyle/>
          <a:p>
            <a:pPr algn="ctr"/>
            <a:r>
              <a:rPr lang="ru-RU" sz="2000" b="1" i="1" dirty="0" smtClean="0">
                <a:solidFill>
                  <a:srgbClr val="002060"/>
                </a:solidFill>
                <a:latin typeface="Times New Roman" pitchFamily="18" charset="0"/>
                <a:cs typeface="Times New Roman" pitchFamily="18" charset="0"/>
              </a:rPr>
              <a:t>Френсис Бэкон (1561-1626)</a:t>
            </a:r>
            <a:endParaRPr lang="ru-RU" sz="2000" b="1" i="1"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a:xfrm>
            <a:off x="250337" y="836712"/>
            <a:ext cx="8856984" cy="5927488"/>
          </a:xfrm>
        </p:spPr>
        <p:txBody>
          <a:bodyPr>
            <a:normAutofit/>
          </a:bodyPr>
          <a:lstStyle/>
          <a:p>
            <a:pPr algn="just">
              <a:buClrTx/>
              <a:buFont typeface="Wingdings" pitchFamily="2" charset="2"/>
              <a:buChar char="v"/>
            </a:pPr>
            <a:r>
              <a:rPr lang="ru-RU" sz="1600" b="1" i="1" dirty="0" smtClean="0">
                <a:solidFill>
                  <a:srgbClr val="7030A0"/>
                </a:solidFill>
              </a:rPr>
              <a:t>Основные труды «Новый Органон», «Новая Атлантида», «История Генриха  </a:t>
            </a:r>
            <a:r>
              <a:rPr lang="en-US" sz="1600" b="1" i="1" dirty="0" smtClean="0">
                <a:solidFill>
                  <a:srgbClr val="7030A0"/>
                </a:solidFill>
              </a:rPr>
              <a:t>VII</a:t>
            </a:r>
            <a:r>
              <a:rPr lang="ru-RU" sz="1600" b="1" i="1" dirty="0" smtClean="0">
                <a:solidFill>
                  <a:srgbClr val="7030A0"/>
                </a:solidFill>
              </a:rPr>
              <a:t>», «О принципах и началах».</a:t>
            </a:r>
          </a:p>
          <a:p>
            <a:pPr marL="0" indent="0" algn="just">
              <a:buClrTx/>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Философия Бэкона </a:t>
            </a:r>
            <a:r>
              <a:rPr lang="ru-RU" sz="1700" i="1" dirty="0" smtClean="0">
                <a:solidFill>
                  <a:srgbClr val="002060"/>
                </a:solidFill>
              </a:rPr>
              <a:t>исходит</a:t>
            </a:r>
            <a:r>
              <a:rPr lang="ru-RU" sz="1600" i="1" dirty="0" smtClean="0">
                <a:solidFill>
                  <a:srgbClr val="002060"/>
                </a:solidFill>
              </a:rPr>
              <a:t> из объективных потребностей общества и выражает интересы прогрессивных общественных сил того времени.</a:t>
            </a:r>
          </a:p>
          <a:p>
            <a:pPr marL="0" indent="0" algn="just">
              <a:buClrTx/>
              <a:buSzPct val="81000"/>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Бэкон отвергает философию </a:t>
            </a:r>
            <a:r>
              <a:rPr lang="ru-RU" sz="1600" i="1" dirty="0" smtClean="0">
                <a:solidFill>
                  <a:srgbClr val="002060"/>
                </a:solidFill>
              </a:rPr>
              <a:t>как созерцание и представляет ее как науку о реальном мире, основанном на опытном познании.</a:t>
            </a:r>
          </a:p>
          <a:p>
            <a:pPr marL="0" indent="0" algn="just">
              <a:buClrTx/>
              <a:buSzPct val="81000"/>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Своей позицией</a:t>
            </a:r>
            <a:r>
              <a:rPr lang="ru-RU" sz="1600" i="1" dirty="0" smtClean="0">
                <a:solidFill>
                  <a:srgbClr val="002060"/>
                </a:solidFill>
              </a:rPr>
              <a:t>, он выражает новую исходную точку и новое основание для всякого познания. Основное внимание уделяется проблематике науки, знания и познания.</a:t>
            </a:r>
          </a:p>
          <a:p>
            <a:pPr marL="0" indent="0" algn="just">
              <a:buClrTx/>
              <a:buSzPct val="81000"/>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Основным орудием этого познания  </a:t>
            </a:r>
            <a:r>
              <a:rPr lang="ru-RU" sz="1600" b="1" i="1" dirty="0" smtClean="0">
                <a:solidFill>
                  <a:schemeClr val="tx1"/>
                </a:solidFill>
              </a:rPr>
              <a:t>являются чувства, опыт, эксперимент </a:t>
            </a:r>
            <a:r>
              <a:rPr lang="ru-RU" sz="1600" i="1" dirty="0" smtClean="0">
                <a:solidFill>
                  <a:schemeClr val="tx1"/>
                </a:solidFill>
              </a:rPr>
              <a:t>и то, что из них вытекает.</a:t>
            </a:r>
          </a:p>
          <a:p>
            <a:pPr marL="0" indent="0" algn="just">
              <a:buClrTx/>
              <a:buSzPct val="81000"/>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В мире науки он видел </a:t>
            </a:r>
            <a:r>
              <a:rPr lang="ru-RU" sz="1600" i="1" dirty="0" smtClean="0">
                <a:solidFill>
                  <a:srgbClr val="002060"/>
                </a:solidFill>
              </a:rPr>
              <a:t>средство решения социальных проблем и противоречий тогдашнего общества. </a:t>
            </a:r>
          </a:p>
          <a:p>
            <a:pPr marL="0" indent="0" algn="just">
              <a:buClrTx/>
              <a:buSzPct val="81000"/>
              <a:buNone/>
            </a:pPr>
            <a:endParaRPr lang="ru-RU" sz="1600" i="1" dirty="0" smtClean="0">
              <a:solidFill>
                <a:srgbClr val="002060"/>
              </a:solidFill>
            </a:endParaRPr>
          </a:p>
          <a:p>
            <a:pPr algn="just">
              <a:buClrTx/>
              <a:buSzPct val="81000"/>
              <a:buFont typeface="Wingdings" pitchFamily="2" charset="2"/>
              <a:buChar char="v"/>
            </a:pPr>
            <a:r>
              <a:rPr lang="ru-RU" sz="1600" i="1" dirty="0" smtClean="0">
                <a:solidFill>
                  <a:schemeClr val="tx1"/>
                </a:solidFill>
              </a:rPr>
              <a:t>Поэтому концепция Бэкона </a:t>
            </a:r>
            <a:r>
              <a:rPr lang="ru-RU" sz="1600" i="1" dirty="0" smtClean="0">
                <a:solidFill>
                  <a:srgbClr val="002060"/>
                </a:solidFill>
              </a:rPr>
              <a:t>значительно ближе к естественнонаучному познанию того времени, чем к традиционному аристотелевскому пониманию реальности. </a:t>
            </a:r>
          </a:p>
          <a:p>
            <a:pPr marL="0" indent="0">
              <a:buNone/>
            </a:pPr>
            <a:endParaRPr lang="ru-RU" sz="1600" dirty="0"/>
          </a:p>
        </p:txBody>
      </p:sp>
    </p:spTree>
    <p:extLst>
      <p:ext uri="{BB962C8B-B14F-4D97-AF65-F5344CB8AC3E}">
        <p14:creationId xmlns:p14="http://schemas.microsoft.com/office/powerpoint/2010/main" val="5449030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2705"/>
            <a:ext cx="8686800" cy="838200"/>
          </a:xfrm>
        </p:spPr>
        <p:txBody>
          <a:bodyPr>
            <a:normAutofit/>
          </a:bodyPr>
          <a:lstStyle/>
          <a:p>
            <a:pPr algn="ctr"/>
            <a:r>
              <a:rPr lang="ru-RU" sz="2000" b="1" i="1" dirty="0">
                <a:effectLst/>
              </a:rPr>
              <a:t>Франсуа </a:t>
            </a:r>
            <a:r>
              <a:rPr lang="ru-RU" sz="2000" b="1" i="1" dirty="0" smtClean="0">
                <a:effectLst/>
              </a:rPr>
              <a:t> Мари  </a:t>
            </a:r>
            <a:r>
              <a:rPr lang="ru-RU" sz="2000" b="1" i="1" dirty="0" err="1" smtClean="0">
                <a:effectLst/>
              </a:rPr>
              <a:t>Аруэ</a:t>
            </a:r>
            <a:r>
              <a:rPr lang="ru-RU" sz="2000" b="1" i="1" dirty="0" smtClean="0">
                <a:effectLst/>
              </a:rPr>
              <a:t>  Вольтер</a:t>
            </a:r>
            <a:r>
              <a:rPr lang="ru-RU" sz="2000" b="1" dirty="0" smtClean="0">
                <a:effectLst/>
              </a:rPr>
              <a:t>  (</a:t>
            </a:r>
            <a:r>
              <a:rPr lang="ru-RU" sz="2000" b="1" dirty="0">
                <a:effectLst/>
              </a:rPr>
              <a:t>1694-1778</a:t>
            </a:r>
            <a:r>
              <a:rPr lang="ru-RU" sz="2000" b="1" dirty="0" smtClean="0">
                <a:effectLst/>
              </a:rPr>
              <a:t>)</a:t>
            </a:r>
            <a:endParaRPr lang="ru-RU" sz="2000" b="1" dirty="0"/>
          </a:p>
        </p:txBody>
      </p:sp>
      <p:sp>
        <p:nvSpPr>
          <p:cNvPr id="3" name="Объект 2"/>
          <p:cNvSpPr>
            <a:spLocks noGrp="1"/>
          </p:cNvSpPr>
          <p:nvPr>
            <p:ph idx="1"/>
          </p:nvPr>
        </p:nvSpPr>
        <p:spPr>
          <a:xfrm>
            <a:off x="251520" y="980728"/>
            <a:ext cx="8686800" cy="5877272"/>
          </a:xfrm>
        </p:spPr>
        <p:txBody>
          <a:bodyPr>
            <a:normAutofit/>
          </a:bodyPr>
          <a:lstStyle/>
          <a:p>
            <a:pPr marL="0" indent="0" algn="just">
              <a:buNone/>
            </a:pPr>
            <a:r>
              <a:rPr lang="ru-RU" sz="1600" b="1" dirty="0" smtClean="0"/>
              <a:t>Виднейший мыслитель  </a:t>
            </a:r>
            <a:r>
              <a:rPr lang="ru-RU" sz="1600" dirty="0"/>
              <a:t>французского </a:t>
            </a:r>
            <a:r>
              <a:rPr lang="ru-RU" sz="1600" dirty="0" smtClean="0"/>
              <a:t>Просвещения. Основные работы «Философские письма», «Трактат о метафизике», «Основы философии Ньютона», «»Философский словарь.</a:t>
            </a:r>
          </a:p>
          <a:p>
            <a:pPr marL="0" indent="0" algn="just">
              <a:buNone/>
            </a:pPr>
            <a:r>
              <a:rPr lang="ru-RU" sz="1600" dirty="0" smtClean="0"/>
              <a:t> </a:t>
            </a:r>
          </a:p>
          <a:p>
            <a:pPr marL="0" indent="0" algn="just">
              <a:buNone/>
            </a:pPr>
            <a:r>
              <a:rPr lang="ru-RU" sz="1600" b="1" dirty="0" smtClean="0"/>
              <a:t>Типичный представитель </a:t>
            </a:r>
            <a:r>
              <a:rPr lang="ru-RU" sz="1600" dirty="0"/>
              <a:t>высших слоев "третьего сословия" </a:t>
            </a:r>
            <a:r>
              <a:rPr lang="ru-RU" sz="1600" dirty="0" smtClean="0"/>
              <a:t> -  зарождающейся </a:t>
            </a:r>
            <a:r>
              <a:rPr lang="ru-RU" sz="1600" dirty="0"/>
              <a:t>буржуазии. Как мыслитель и идеолог этого класса, он резко критически выступал против </a:t>
            </a:r>
            <a:r>
              <a:rPr lang="ru-RU" sz="1600" dirty="0" smtClean="0"/>
              <a:t>- </a:t>
            </a:r>
            <a:r>
              <a:rPr lang="ru-RU" sz="1600" dirty="0"/>
              <a:t>феодальной идеологии, интегральным элементом которой была религия. </a:t>
            </a:r>
            <a:endParaRPr lang="ru-RU" sz="1600" dirty="0" smtClean="0"/>
          </a:p>
          <a:p>
            <a:pPr marL="0" indent="0" algn="just">
              <a:buNone/>
            </a:pPr>
            <a:endParaRPr lang="ru-RU" sz="1600" dirty="0"/>
          </a:p>
          <a:p>
            <a:pPr marL="0" indent="0" algn="just">
              <a:buNone/>
            </a:pPr>
            <a:r>
              <a:rPr lang="ru-RU" sz="1600" b="1" dirty="0" smtClean="0"/>
              <a:t>Четкая </a:t>
            </a:r>
            <a:r>
              <a:rPr lang="ru-RU" sz="1600" b="1" dirty="0"/>
              <a:t>антиклерикальная </a:t>
            </a:r>
            <a:r>
              <a:rPr lang="ru-RU" sz="1600" dirty="0"/>
              <a:t>направленность пронизывает все творчество Вольтера. Однако его антирелигиозная ориентация не выливается в отрицание религии как таковой</a:t>
            </a:r>
            <a:r>
              <a:rPr lang="ru-RU" sz="1600" dirty="0" smtClean="0"/>
              <a:t>.</a:t>
            </a:r>
          </a:p>
          <a:p>
            <a:pPr marL="0" indent="0" algn="just">
              <a:buNone/>
            </a:pPr>
            <a:endParaRPr lang="ru-RU" sz="1600" dirty="0"/>
          </a:p>
          <a:p>
            <a:pPr marL="0" indent="0" algn="just">
              <a:buNone/>
            </a:pPr>
            <a:r>
              <a:rPr lang="ru-RU" sz="1600" b="1" dirty="0" smtClean="0"/>
              <a:t>Оценка </a:t>
            </a:r>
            <a:r>
              <a:rPr lang="ru-RU" sz="1600" b="1" dirty="0"/>
              <a:t>источников религии </a:t>
            </a:r>
            <a:r>
              <a:rPr lang="ru-RU" sz="1600" dirty="0"/>
              <a:t>у Вольтера не переступает рамок общего просветительского подхода. Источниками религии являются, по его представлениям, невежество, фанатизм и обман. </a:t>
            </a:r>
            <a:endParaRPr lang="ru-RU" sz="1600" dirty="0" smtClean="0"/>
          </a:p>
          <a:p>
            <a:pPr marL="0" indent="0" algn="just">
              <a:buNone/>
            </a:pPr>
            <a:endParaRPr lang="ru-RU" sz="1600" dirty="0"/>
          </a:p>
          <a:p>
            <a:pPr marL="0" indent="0" algn="just">
              <a:buNone/>
            </a:pPr>
            <a:r>
              <a:rPr lang="ru-RU" sz="1600" dirty="0" smtClean="0">
                <a:solidFill>
                  <a:srgbClr val="0070C0"/>
                </a:solidFill>
              </a:rPr>
              <a:t>Весьма </a:t>
            </a:r>
            <a:r>
              <a:rPr lang="ru-RU" sz="1600" dirty="0">
                <a:solidFill>
                  <a:srgbClr val="0070C0"/>
                </a:solidFill>
              </a:rPr>
              <a:t>популярной в свое время была идея Вольтера о том, что </a:t>
            </a:r>
            <a:r>
              <a:rPr lang="ru-RU" sz="1600" b="1" dirty="0">
                <a:solidFill>
                  <a:srgbClr val="0070C0"/>
                </a:solidFill>
              </a:rPr>
              <a:t>религия возникла тогда, когда встретились мошенник и глупец</a:t>
            </a:r>
            <a:r>
              <a:rPr lang="ru-RU" sz="1600" b="1" dirty="0" smtClean="0">
                <a:solidFill>
                  <a:srgbClr val="0070C0"/>
                </a:solidFill>
              </a:rPr>
              <a:t>.</a:t>
            </a:r>
          </a:p>
          <a:p>
            <a:pPr marL="0" indent="0" algn="just">
              <a:buNone/>
            </a:pPr>
            <a:endParaRPr lang="ru-RU" sz="1600" dirty="0">
              <a:solidFill>
                <a:srgbClr val="0070C0"/>
              </a:solidFill>
            </a:endParaRPr>
          </a:p>
          <a:p>
            <a:pPr marL="0" indent="0" algn="just">
              <a:buNone/>
            </a:pPr>
            <a:r>
              <a:rPr lang="ru-RU" sz="1600" b="1" dirty="0" smtClean="0"/>
              <a:t>Вольтер </a:t>
            </a:r>
            <a:r>
              <a:rPr lang="ru-RU" sz="1600" b="1" dirty="0"/>
              <a:t>не вскрыл</a:t>
            </a:r>
            <a:r>
              <a:rPr lang="ru-RU" sz="1600" dirty="0"/>
              <a:t>, и в то время не мог полностью вскрыть, гносеологических и социальных корней возникновения религии. Человечество пришло к этому позже. Однако его критика клерикализма и религии сыграла выдающуюся роль.</a:t>
            </a:r>
          </a:p>
          <a:p>
            <a:pPr marL="0" indent="0" algn="just">
              <a:buNone/>
            </a:pPr>
            <a:endParaRPr lang="ru-RU" sz="1600" dirty="0"/>
          </a:p>
          <a:p>
            <a:pPr marL="0" indent="0">
              <a:buNone/>
            </a:pPr>
            <a:endParaRPr lang="ru-RU" sz="1600" dirty="0"/>
          </a:p>
        </p:txBody>
      </p:sp>
    </p:spTree>
    <p:extLst>
      <p:ext uri="{BB962C8B-B14F-4D97-AF65-F5344CB8AC3E}">
        <p14:creationId xmlns:p14="http://schemas.microsoft.com/office/powerpoint/2010/main" val="21589377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7206"/>
            <a:ext cx="8686800" cy="171434"/>
          </a:xfrm>
        </p:spPr>
        <p:txBody>
          <a:bodyPr>
            <a:normAutofit fontScale="90000"/>
          </a:bodyPr>
          <a:lstStyle/>
          <a:p>
            <a:endParaRPr lang="ru-RU" dirty="0"/>
          </a:p>
        </p:txBody>
      </p:sp>
      <p:sp>
        <p:nvSpPr>
          <p:cNvPr id="3" name="Объект 2"/>
          <p:cNvSpPr>
            <a:spLocks noGrp="1"/>
          </p:cNvSpPr>
          <p:nvPr>
            <p:ph idx="1"/>
          </p:nvPr>
        </p:nvSpPr>
        <p:spPr>
          <a:xfrm>
            <a:off x="304800" y="260648"/>
            <a:ext cx="8686800" cy="6408712"/>
          </a:xfrm>
        </p:spPr>
        <p:txBody>
          <a:bodyPr>
            <a:normAutofit/>
          </a:bodyPr>
          <a:lstStyle/>
          <a:p>
            <a:pPr marL="0" indent="0" algn="just">
              <a:buNone/>
            </a:pPr>
            <a:endParaRPr lang="ru-RU" sz="1600" dirty="0" smtClean="0"/>
          </a:p>
          <a:p>
            <a:pPr marL="0" indent="0" algn="just">
              <a:buNone/>
            </a:pPr>
            <a:r>
              <a:rPr lang="ru-RU" sz="1600" b="1" i="1" u="sng" dirty="0" smtClean="0"/>
              <a:t>Философия </a:t>
            </a:r>
            <a:r>
              <a:rPr lang="ru-RU" sz="1600" dirty="0"/>
              <a:t>представляется ему не только собранием поучений, догм, взглядов или логически строгой системой, она </a:t>
            </a:r>
            <a:r>
              <a:rPr lang="ru-RU" sz="1600" i="1" u="sng" dirty="0"/>
              <a:t>является прежде всего великим орудием разума в борьбе против неразумного, отживающего устройства общества. </a:t>
            </a:r>
            <a:endParaRPr lang="ru-RU" sz="1600" i="1" u="sng" dirty="0" smtClean="0"/>
          </a:p>
          <a:p>
            <a:pPr marL="0" indent="0" algn="just">
              <a:buNone/>
            </a:pPr>
            <a:endParaRPr lang="ru-RU" sz="1600" dirty="0"/>
          </a:p>
          <a:p>
            <a:pPr marL="0" indent="0" algn="just">
              <a:buNone/>
            </a:pPr>
            <a:r>
              <a:rPr lang="ru-RU" sz="1600" dirty="0" smtClean="0">
                <a:solidFill>
                  <a:srgbClr val="0070C0"/>
                </a:solidFill>
              </a:rPr>
              <a:t>Этот </a:t>
            </a:r>
            <a:r>
              <a:rPr lang="ru-RU" sz="1600" dirty="0">
                <a:solidFill>
                  <a:srgbClr val="0070C0"/>
                </a:solidFill>
              </a:rPr>
              <a:t>момент во многом определяет и характер философской мысли Вольтера. Никто до него - а из его современников лишь Руссо - не выступает в философии так </a:t>
            </a:r>
            <a:r>
              <a:rPr lang="ru-RU" sz="1600" dirty="0" smtClean="0">
                <a:solidFill>
                  <a:srgbClr val="0070C0"/>
                </a:solidFill>
              </a:rPr>
              <a:t>открыто.</a:t>
            </a:r>
          </a:p>
          <a:p>
            <a:pPr marL="0" indent="0" algn="just">
              <a:buNone/>
            </a:pPr>
            <a:endParaRPr lang="ru-RU" sz="1600" dirty="0"/>
          </a:p>
          <a:p>
            <a:pPr marL="0" indent="0" algn="just">
              <a:buNone/>
            </a:pPr>
            <a:r>
              <a:rPr lang="ru-RU" sz="1600" dirty="0"/>
              <a:t>В философских заметках об обществе, человеке и свободе </a:t>
            </a:r>
            <a:r>
              <a:rPr lang="ru-RU" sz="1600" dirty="0">
                <a:solidFill>
                  <a:srgbClr val="7030A0"/>
                </a:solidFill>
              </a:rPr>
              <a:t>он </a:t>
            </a:r>
            <a:r>
              <a:rPr lang="ru-RU" sz="1600" dirty="0" smtClean="0">
                <a:solidFill>
                  <a:srgbClr val="7030A0"/>
                </a:solidFill>
              </a:rPr>
              <a:t>понимал </a:t>
            </a:r>
            <a:r>
              <a:rPr lang="ru-RU" sz="1600" dirty="0">
                <a:solidFill>
                  <a:srgbClr val="7030A0"/>
                </a:solidFill>
              </a:rPr>
              <a:t>человека как существо общественное, общественность которого состоит в том, что он живет среди других общественных людей.</a:t>
            </a:r>
          </a:p>
          <a:p>
            <a:pPr marL="0" indent="0" algn="just">
              <a:buNone/>
            </a:pPr>
            <a:endParaRPr lang="ru-RU" sz="1600" dirty="0" smtClean="0"/>
          </a:p>
          <a:p>
            <a:pPr marL="0" indent="0" algn="just">
              <a:buNone/>
            </a:pPr>
            <a:r>
              <a:rPr lang="ru-RU" sz="1600" b="1" dirty="0" smtClean="0"/>
              <a:t>Свободу человека </a:t>
            </a:r>
            <a:r>
              <a:rPr lang="ru-RU" sz="1600" dirty="0" smtClean="0"/>
              <a:t>также </a:t>
            </a:r>
            <a:r>
              <a:rPr lang="ru-RU" sz="1600" dirty="0"/>
              <a:t>понимал лишь в чисто абстрактном правовом и политическом смысле. Свобода является, по его представлениям, прежде всего свободой </a:t>
            </a:r>
            <a:r>
              <a:rPr lang="ru-RU" sz="1600" dirty="0" smtClean="0"/>
              <a:t>воли. </a:t>
            </a:r>
          </a:p>
          <a:p>
            <a:pPr marL="0" indent="0" algn="just">
              <a:buNone/>
            </a:pPr>
            <a:endParaRPr lang="ru-RU" sz="1600" dirty="0"/>
          </a:p>
          <a:p>
            <a:pPr marL="0" indent="0" algn="just">
              <a:buNone/>
            </a:pPr>
            <a:r>
              <a:rPr lang="ru-RU" sz="1600" b="1" dirty="0" smtClean="0"/>
              <a:t>Человек</a:t>
            </a:r>
            <a:r>
              <a:rPr lang="ru-RU" sz="1600" b="1" dirty="0"/>
              <a:t>, его свобода</a:t>
            </a:r>
            <a:r>
              <a:rPr lang="ru-RU" sz="1600" dirty="0"/>
              <a:t>, свобода человеческой воли, устройство общества - это те вопросы, которые в то время обсуждались не только в философских дискуссиях, но и в практической каждодневной политике. </a:t>
            </a:r>
            <a:endParaRPr lang="ru-RU" sz="1600" dirty="0" smtClean="0"/>
          </a:p>
          <a:p>
            <a:pPr marL="0" indent="0" algn="just">
              <a:buNone/>
            </a:pPr>
            <a:endParaRPr lang="ru-RU" sz="1600" dirty="0" smtClean="0"/>
          </a:p>
          <a:p>
            <a:pPr marL="0" indent="0" algn="just">
              <a:buNone/>
            </a:pPr>
            <a:r>
              <a:rPr lang="ru-RU" sz="1600" b="1" dirty="0" smtClean="0"/>
              <a:t>Вольтер </a:t>
            </a:r>
            <a:r>
              <a:rPr lang="ru-RU" sz="1600" b="1" dirty="0"/>
              <a:t>в своих заметках </a:t>
            </a:r>
            <a:r>
              <a:rPr lang="ru-RU" sz="1600" dirty="0"/>
              <a:t>о реформе общества склоняется к иллюзии об "образованном правителе". Однако в более позднее время он от этого идеала отходит.</a:t>
            </a:r>
          </a:p>
          <a:p>
            <a:pPr marL="0" indent="0" algn="just">
              <a:buNone/>
            </a:pPr>
            <a:endParaRPr lang="ru-RU" sz="1600" dirty="0"/>
          </a:p>
          <a:p>
            <a:pPr marL="0" indent="0">
              <a:buNone/>
            </a:pPr>
            <a:endParaRPr lang="ru-RU" sz="1600" dirty="0"/>
          </a:p>
        </p:txBody>
      </p:sp>
    </p:spTree>
    <p:extLst>
      <p:ext uri="{BB962C8B-B14F-4D97-AF65-F5344CB8AC3E}">
        <p14:creationId xmlns:p14="http://schemas.microsoft.com/office/powerpoint/2010/main" val="332985728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86800" cy="838200"/>
          </a:xfrm>
        </p:spPr>
        <p:txBody>
          <a:bodyPr>
            <a:normAutofit/>
          </a:bodyPr>
          <a:lstStyle/>
          <a:p>
            <a:pPr algn="ctr"/>
            <a:r>
              <a:rPr lang="ru-RU" sz="2000" b="1" dirty="0" smtClean="0">
                <a:effectLst/>
              </a:rPr>
              <a:t>Жан  </a:t>
            </a:r>
            <a:r>
              <a:rPr lang="ru-RU" sz="2000" b="1" dirty="0">
                <a:effectLst/>
              </a:rPr>
              <a:t>Жак </a:t>
            </a:r>
            <a:r>
              <a:rPr lang="ru-RU" sz="2000" b="1" dirty="0" smtClean="0">
                <a:effectLst/>
              </a:rPr>
              <a:t> Руссо  </a:t>
            </a:r>
            <a:r>
              <a:rPr lang="ru-RU" sz="2000" b="1" dirty="0">
                <a:effectLst/>
              </a:rPr>
              <a:t>(1712-1778)</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304800" y="836712"/>
            <a:ext cx="8686800" cy="5760640"/>
          </a:xfrm>
        </p:spPr>
        <p:txBody>
          <a:bodyPr>
            <a:normAutofit/>
          </a:bodyPr>
          <a:lstStyle/>
          <a:p>
            <a:pPr marL="0" indent="0">
              <a:buNone/>
            </a:pPr>
            <a:r>
              <a:rPr lang="ru-RU" sz="1600" b="1" dirty="0" smtClean="0"/>
              <a:t>Основные работы </a:t>
            </a:r>
            <a:r>
              <a:rPr lang="ru-RU" sz="1600" dirty="0" smtClean="0"/>
              <a:t>«О влиянии наук на нравы», «Рассуждения о политической экономии», «Рассуждения о происхождении и причинах неравенства между людьми», «Об общественном договоре».</a:t>
            </a:r>
          </a:p>
          <a:p>
            <a:pPr marL="0" indent="0">
              <a:buNone/>
            </a:pPr>
            <a:endParaRPr lang="ru-RU" sz="1600" dirty="0"/>
          </a:p>
          <a:p>
            <a:pPr marL="0" indent="0" algn="just">
              <a:buNone/>
            </a:pPr>
            <a:r>
              <a:rPr lang="ru-RU" sz="1600" b="1" dirty="0" smtClean="0"/>
              <a:t>Занимался </a:t>
            </a:r>
            <a:r>
              <a:rPr lang="ru-RU" sz="1600" b="1" dirty="0"/>
              <a:t>целым рядом проблем:</a:t>
            </a:r>
            <a:r>
              <a:rPr lang="ru-RU" sz="1600" dirty="0"/>
              <a:t> критикой науки и цивилизации, эконмической проблематикой, социально-политическими проблемами, критикой основ государства и права, проблемами морали.</a:t>
            </a:r>
          </a:p>
          <a:p>
            <a:pPr marL="0" indent="0" algn="just">
              <a:buNone/>
            </a:pPr>
            <a:endParaRPr lang="ru-RU" sz="1600" dirty="0" smtClean="0"/>
          </a:p>
          <a:p>
            <a:pPr marL="0" indent="0" algn="just">
              <a:buNone/>
            </a:pPr>
            <a:r>
              <a:rPr lang="ru-RU" sz="1600" b="1" i="1" dirty="0" smtClean="0"/>
              <a:t>Критикует </a:t>
            </a:r>
            <a:r>
              <a:rPr lang="ru-RU" sz="1600" b="1" i="1" dirty="0"/>
              <a:t>современную </a:t>
            </a:r>
            <a:r>
              <a:rPr lang="ru-RU" sz="1600" i="1" dirty="0"/>
              <a:t>цивилизацию как цивилизацию неравенства и отстаивает тезис о том, что развитие науки никоим образом не способствует совершенствованию нравов. </a:t>
            </a:r>
            <a:endParaRPr lang="ru-RU" sz="1600" i="1" dirty="0" smtClean="0"/>
          </a:p>
          <a:p>
            <a:pPr marL="0" indent="0" algn="just">
              <a:buNone/>
            </a:pPr>
            <a:endParaRPr lang="ru-RU" sz="1600" dirty="0"/>
          </a:p>
          <a:p>
            <a:pPr marL="0" indent="0" algn="just">
              <a:buNone/>
            </a:pPr>
            <a:r>
              <a:rPr lang="ru-RU" sz="1600" b="1" dirty="0" smtClean="0"/>
              <a:t>Это </a:t>
            </a:r>
            <a:r>
              <a:rPr lang="ru-RU" sz="1600" b="1" dirty="0"/>
              <a:t>однако не значит</a:t>
            </a:r>
            <a:r>
              <a:rPr lang="ru-RU" sz="1600" dirty="0"/>
              <a:t>, что он отвергал науку и культуру как таковые. Он определил социальную обусловленность науки и культуры. </a:t>
            </a:r>
            <a:endParaRPr lang="ru-RU" sz="1600" dirty="0" smtClean="0"/>
          </a:p>
          <a:p>
            <a:pPr marL="0" indent="0" algn="just">
              <a:buNone/>
            </a:pPr>
            <a:endParaRPr lang="ru-RU" sz="1600" dirty="0" smtClean="0"/>
          </a:p>
          <a:p>
            <a:pPr marL="0" indent="0" algn="just">
              <a:buNone/>
            </a:pPr>
            <a:r>
              <a:rPr lang="ru-RU" sz="1600" b="1" dirty="0" smtClean="0"/>
              <a:t>Хотя </a:t>
            </a:r>
            <a:r>
              <a:rPr lang="ru-RU" sz="1600" b="1" dirty="0"/>
              <a:t>наука и </a:t>
            </a:r>
            <a:r>
              <a:rPr lang="ru-RU" sz="1600" b="1" dirty="0" smtClean="0"/>
              <a:t>культура </a:t>
            </a:r>
            <a:r>
              <a:rPr lang="ru-RU" sz="1600" dirty="0"/>
              <a:t>не принесли человечеству ничего хорошего, но корни общественных проблем и бесправия он видел в другой сфере- в области общественных отношений. </a:t>
            </a:r>
            <a:endParaRPr lang="ru-RU" sz="1600" dirty="0" smtClean="0"/>
          </a:p>
          <a:p>
            <a:pPr marL="0" indent="0" algn="just">
              <a:buNone/>
            </a:pPr>
            <a:endParaRPr lang="ru-RU" sz="1600" dirty="0"/>
          </a:p>
          <a:p>
            <a:pPr marL="0" indent="0" algn="just">
              <a:buNone/>
            </a:pPr>
            <a:r>
              <a:rPr lang="ru-RU" sz="1600" i="1" u="sng" dirty="0" smtClean="0">
                <a:solidFill>
                  <a:srgbClr val="7030A0"/>
                </a:solidFill>
              </a:rPr>
              <a:t>Главный </a:t>
            </a:r>
            <a:r>
              <a:rPr lang="ru-RU" sz="1600" i="1" u="sng" dirty="0">
                <a:solidFill>
                  <a:srgbClr val="7030A0"/>
                </a:solidFill>
              </a:rPr>
              <a:t>источник социального зла в социальном неравенстве, прежде всего в имущественном неравенстве.</a:t>
            </a:r>
          </a:p>
          <a:p>
            <a:pPr marL="0" indent="0">
              <a:buNone/>
            </a:pPr>
            <a:endParaRPr lang="ru-RU" sz="1600" dirty="0"/>
          </a:p>
        </p:txBody>
      </p:sp>
    </p:spTree>
    <p:extLst>
      <p:ext uri="{BB962C8B-B14F-4D97-AF65-F5344CB8AC3E}">
        <p14:creationId xmlns:p14="http://schemas.microsoft.com/office/powerpoint/2010/main" val="79656319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79512" y="-18498"/>
            <a:ext cx="8686800" cy="45719"/>
          </a:xfrm>
        </p:spPr>
        <p:txBody>
          <a:bodyPr>
            <a:normAutofit fontScale="90000"/>
          </a:bodyPr>
          <a:lstStyle/>
          <a:p>
            <a:endParaRPr lang="ru-RU" dirty="0"/>
          </a:p>
        </p:txBody>
      </p:sp>
      <p:sp>
        <p:nvSpPr>
          <p:cNvPr id="3" name="Объект 2"/>
          <p:cNvSpPr>
            <a:spLocks noGrp="1"/>
          </p:cNvSpPr>
          <p:nvPr>
            <p:ph idx="1"/>
          </p:nvPr>
        </p:nvSpPr>
        <p:spPr>
          <a:xfrm>
            <a:off x="304800" y="332656"/>
            <a:ext cx="8686800" cy="6264696"/>
          </a:xfrm>
        </p:spPr>
        <p:txBody>
          <a:bodyPr>
            <a:normAutofit/>
          </a:bodyPr>
          <a:lstStyle/>
          <a:p>
            <a:pPr marL="0" indent="0">
              <a:buNone/>
            </a:pPr>
            <a:r>
              <a:rPr lang="ru-RU" sz="1600" u="sng" dirty="0">
                <a:solidFill>
                  <a:srgbClr val="0070C0"/>
                </a:solidFill>
              </a:rPr>
              <a:t>Имущественное неравенство, расслоение на бедных и богатых, является </a:t>
            </a:r>
            <a:r>
              <a:rPr lang="ru-RU" sz="1600" b="1" i="1" u="sng" dirty="0">
                <a:solidFill>
                  <a:schemeClr val="tx1"/>
                </a:solidFill>
              </a:rPr>
              <a:t>первой ступенью </a:t>
            </a:r>
            <a:r>
              <a:rPr lang="ru-RU" sz="1600" u="sng" dirty="0">
                <a:solidFill>
                  <a:srgbClr val="0070C0"/>
                </a:solidFill>
              </a:rPr>
              <a:t>общественного неравенства. </a:t>
            </a:r>
            <a:endParaRPr lang="ru-RU" sz="1600" u="sng" dirty="0" smtClean="0">
              <a:solidFill>
                <a:srgbClr val="0070C0"/>
              </a:solidFill>
            </a:endParaRPr>
          </a:p>
          <a:p>
            <a:pPr marL="0" indent="0">
              <a:buNone/>
            </a:pPr>
            <a:endParaRPr lang="ru-RU" sz="1600" dirty="0"/>
          </a:p>
          <a:p>
            <a:pPr marL="0" indent="0">
              <a:buNone/>
            </a:pPr>
            <a:r>
              <a:rPr lang="ru-RU" sz="1600" b="1" i="1" u="sng" dirty="0" smtClean="0"/>
              <a:t>Вторая ступень, </a:t>
            </a:r>
            <a:r>
              <a:rPr lang="ru-RU" sz="1600" dirty="0"/>
              <a:t>связана с </a:t>
            </a:r>
            <a:r>
              <a:rPr lang="ru-RU" sz="1600" dirty="0" smtClean="0"/>
              <a:t>возникновением </a:t>
            </a:r>
            <a:r>
              <a:rPr lang="ru-RU" sz="1600" dirty="0"/>
              <a:t>государства</a:t>
            </a:r>
            <a:r>
              <a:rPr lang="ru-RU" sz="1600" dirty="0" smtClean="0"/>
              <a:t>. </a:t>
            </a:r>
            <a:r>
              <a:rPr lang="ru-RU" sz="1600" b="1" i="1" u="sng" dirty="0"/>
              <a:t>Третья ступень </a:t>
            </a:r>
            <a:r>
              <a:rPr lang="ru-RU" sz="1600" dirty="0" smtClean="0"/>
              <a:t>неравенства, </a:t>
            </a:r>
            <a:r>
              <a:rPr lang="ru-RU" sz="1600" dirty="0"/>
              <a:t>появляется с превращением законной власти в деспотизм</a:t>
            </a:r>
            <a:r>
              <a:rPr lang="ru-RU" sz="1600" dirty="0" smtClean="0"/>
              <a:t>. </a:t>
            </a:r>
          </a:p>
          <a:p>
            <a:pPr marL="0" indent="0">
              <a:buNone/>
            </a:pPr>
            <a:endParaRPr lang="ru-RU" sz="1600" dirty="0"/>
          </a:p>
          <a:p>
            <a:pPr marL="0" indent="0">
              <a:buNone/>
            </a:pPr>
            <a:r>
              <a:rPr lang="ru-RU" sz="1600" b="1" dirty="0" smtClean="0"/>
              <a:t>Если, </a:t>
            </a:r>
            <a:r>
              <a:rPr lang="ru-RU" sz="1600" b="1" dirty="0"/>
              <a:t>раньше народ </a:t>
            </a:r>
            <a:r>
              <a:rPr lang="ru-RU" sz="1600" dirty="0"/>
              <a:t>был обманут государством и законами, то деспот обманывает законы и народ.</a:t>
            </a:r>
          </a:p>
          <a:p>
            <a:pPr marL="0" indent="0">
              <a:buNone/>
            </a:pPr>
            <a:endParaRPr lang="ru-RU" sz="1600" dirty="0" smtClean="0"/>
          </a:p>
          <a:p>
            <a:pPr marL="0" indent="0">
              <a:buNone/>
            </a:pPr>
            <a:r>
              <a:rPr lang="ru-RU" sz="1600" u="sng" dirty="0" smtClean="0"/>
              <a:t>Такое </a:t>
            </a:r>
            <a:r>
              <a:rPr lang="ru-RU" sz="1600" u="sng" dirty="0"/>
              <a:t>понимание неравенства позволяет Руссо морально и юридически обосновать </a:t>
            </a:r>
            <a:r>
              <a:rPr lang="ru-RU" sz="1600" u="sng" dirty="0" smtClean="0"/>
              <a:t>право </a:t>
            </a:r>
            <a:r>
              <a:rPr lang="ru-RU" sz="1600" u="sng" dirty="0"/>
              <a:t>народа на бунт против деспота</a:t>
            </a:r>
            <a:r>
              <a:rPr lang="ru-RU" sz="1600" u="sng" dirty="0" smtClean="0"/>
              <a:t>.</a:t>
            </a:r>
          </a:p>
          <a:p>
            <a:pPr marL="0" indent="0">
              <a:buNone/>
            </a:pPr>
            <a:endParaRPr lang="ru-RU" sz="1600" dirty="0"/>
          </a:p>
          <a:p>
            <a:pPr marL="0" indent="0">
              <a:buNone/>
            </a:pPr>
            <a:r>
              <a:rPr lang="ru-RU" sz="1600" i="1" u="sng" dirty="0" smtClean="0"/>
              <a:t>Таким образом, </a:t>
            </a:r>
            <a:r>
              <a:rPr lang="ru-RU" sz="1600" i="1" u="sng" dirty="0"/>
              <a:t>причину неравенства Руссо видит, с одной стороны в имущественном неравенстве, с </a:t>
            </a:r>
            <a:r>
              <a:rPr lang="ru-RU" sz="1600" i="1" u="sng" dirty="0" smtClean="0"/>
              <a:t>другой - </a:t>
            </a:r>
            <a:r>
              <a:rPr lang="ru-RU" sz="1600" i="1" u="sng" dirty="0"/>
              <a:t>во взаимной зависимости  людей друг от </a:t>
            </a:r>
            <a:r>
              <a:rPr lang="ru-RU" sz="1600" i="1" u="sng" dirty="0" smtClean="0"/>
              <a:t>друга.</a:t>
            </a:r>
          </a:p>
          <a:p>
            <a:pPr marL="0" indent="0">
              <a:buNone/>
            </a:pPr>
            <a:endParaRPr lang="ru-RU" sz="1600" dirty="0"/>
          </a:p>
          <a:p>
            <a:pPr marL="0" indent="0">
              <a:buNone/>
            </a:pPr>
            <a:r>
              <a:rPr lang="ru-RU" sz="1600" dirty="0" smtClean="0"/>
              <a:t> </a:t>
            </a:r>
            <a:r>
              <a:rPr lang="ru-RU" sz="1600" i="1" u="sng" dirty="0"/>
              <a:t>Эта </a:t>
            </a:r>
            <a:r>
              <a:rPr lang="ru-RU" sz="1600" i="1" u="sng" dirty="0" smtClean="0"/>
              <a:t>зависимость, </a:t>
            </a:r>
            <a:r>
              <a:rPr lang="ru-RU" sz="1600" i="1" u="sng" dirty="0"/>
              <a:t>вызвана развитием разделение </a:t>
            </a:r>
            <a:r>
              <a:rPr lang="ru-RU" sz="1600" i="1" u="sng" dirty="0" smtClean="0"/>
              <a:t>труда</a:t>
            </a:r>
            <a:r>
              <a:rPr lang="ru-RU" sz="1600" dirty="0" smtClean="0"/>
              <a:t>. </a:t>
            </a:r>
            <a:r>
              <a:rPr lang="ru-RU" sz="1600" u="sng" dirty="0" smtClean="0"/>
              <a:t>Прямым </a:t>
            </a:r>
            <a:r>
              <a:rPr lang="ru-RU" sz="1600" u="sng" dirty="0"/>
              <a:t>следствием </a:t>
            </a:r>
            <a:r>
              <a:rPr lang="ru-RU" sz="1600" u="sng" dirty="0" smtClean="0"/>
              <a:t>возникновения </a:t>
            </a:r>
            <a:r>
              <a:rPr lang="ru-RU" sz="1600" u="sng" dirty="0"/>
              <a:t>частной </a:t>
            </a:r>
            <a:r>
              <a:rPr lang="ru-RU" sz="1600" u="sng" dirty="0" smtClean="0"/>
              <a:t>собственности, </a:t>
            </a:r>
            <a:r>
              <a:rPr lang="ru-RU" sz="1600" u="sng" dirty="0"/>
              <a:t>являются противоречия человеческих интересов, конкуренция и жажда обогащения за счет других. </a:t>
            </a:r>
            <a:endParaRPr lang="ru-RU" sz="1600" u="sng" dirty="0" smtClean="0"/>
          </a:p>
          <a:p>
            <a:pPr marL="0" indent="0">
              <a:buNone/>
            </a:pPr>
            <a:endParaRPr lang="ru-RU" sz="1600" dirty="0"/>
          </a:p>
          <a:p>
            <a:pPr marL="0" indent="0">
              <a:buNone/>
            </a:pPr>
            <a:r>
              <a:rPr lang="ru-RU" sz="1600" i="1" u="sng" dirty="0" smtClean="0"/>
              <a:t>Естественное состояние общества, сменилось таким образом, </a:t>
            </a:r>
            <a:r>
              <a:rPr lang="ru-RU" sz="1600" i="1" u="sng" dirty="0"/>
              <a:t>состоянием вражды.</a:t>
            </a:r>
          </a:p>
          <a:p>
            <a:pPr marL="0" indent="0">
              <a:buNone/>
            </a:pPr>
            <a:endParaRPr lang="ru-RU" sz="1600" dirty="0"/>
          </a:p>
        </p:txBody>
      </p:sp>
    </p:spTree>
    <p:extLst>
      <p:ext uri="{BB962C8B-B14F-4D97-AF65-F5344CB8AC3E}">
        <p14:creationId xmlns:p14="http://schemas.microsoft.com/office/powerpoint/2010/main" val="386895996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91480"/>
          </a:xfrm>
        </p:spPr>
        <p:txBody>
          <a:bodyPr>
            <a:normAutofit fontScale="90000"/>
          </a:bodyPr>
          <a:lstStyle/>
          <a:p>
            <a:endParaRPr lang="ru-RU" dirty="0"/>
          </a:p>
        </p:txBody>
      </p:sp>
      <p:sp>
        <p:nvSpPr>
          <p:cNvPr id="3" name="Объект 2"/>
          <p:cNvSpPr>
            <a:spLocks noGrp="1"/>
          </p:cNvSpPr>
          <p:nvPr>
            <p:ph idx="1"/>
          </p:nvPr>
        </p:nvSpPr>
        <p:spPr>
          <a:xfrm>
            <a:off x="304800" y="404664"/>
            <a:ext cx="8686800" cy="6336704"/>
          </a:xfrm>
        </p:spPr>
        <p:txBody>
          <a:bodyPr>
            <a:normAutofit/>
          </a:bodyPr>
          <a:lstStyle/>
          <a:p>
            <a:pPr marL="0" indent="0" algn="just">
              <a:buNone/>
            </a:pPr>
            <a:r>
              <a:rPr lang="ru-RU" sz="1600" i="1" u="sng" dirty="0" smtClean="0"/>
              <a:t>Естественное </a:t>
            </a:r>
            <a:r>
              <a:rPr lang="ru-RU" sz="1600" i="1" u="sng" dirty="0"/>
              <a:t>состояние общества </a:t>
            </a:r>
            <a:r>
              <a:rPr lang="ru-RU" sz="1600" dirty="0"/>
              <a:t>– это такое состояние когда человек является самодостаточным, когда он не </a:t>
            </a:r>
            <a:r>
              <a:rPr lang="ru-RU" sz="1600" dirty="0" smtClean="0"/>
              <a:t>зависит </a:t>
            </a:r>
            <a:r>
              <a:rPr lang="ru-RU" sz="1600" dirty="0"/>
              <a:t>от других людей ни как производитель, ни как потребитель. </a:t>
            </a:r>
            <a:endParaRPr lang="ru-RU" sz="1600" dirty="0" smtClean="0"/>
          </a:p>
          <a:p>
            <a:pPr marL="0" indent="0" algn="just">
              <a:buNone/>
            </a:pPr>
            <a:endParaRPr lang="ru-RU" sz="1600" dirty="0"/>
          </a:p>
          <a:p>
            <a:pPr marL="0" indent="0" algn="just">
              <a:buNone/>
            </a:pPr>
            <a:r>
              <a:rPr lang="ru-RU" sz="1600" u="sng" dirty="0" smtClean="0">
                <a:solidFill>
                  <a:srgbClr val="0070C0"/>
                </a:solidFill>
              </a:rPr>
              <a:t>Такое </a:t>
            </a:r>
            <a:r>
              <a:rPr lang="ru-RU" sz="1600" u="sng" dirty="0">
                <a:solidFill>
                  <a:srgbClr val="0070C0"/>
                </a:solidFill>
              </a:rPr>
              <a:t>общество представляется Руссо идеалом к которому прийти в перспективе нельзя, но к которому можно </a:t>
            </a:r>
            <a:r>
              <a:rPr lang="ru-RU" sz="1600" u="sng" dirty="0" smtClean="0">
                <a:solidFill>
                  <a:srgbClr val="0070C0"/>
                </a:solidFill>
              </a:rPr>
              <a:t>вернуться.</a:t>
            </a:r>
            <a:endParaRPr lang="ru-RU" sz="1600" u="sng" dirty="0">
              <a:solidFill>
                <a:srgbClr val="0070C0"/>
              </a:solidFill>
            </a:endParaRPr>
          </a:p>
          <a:p>
            <a:pPr marL="0" indent="0" algn="just">
              <a:buNone/>
            </a:pPr>
            <a:r>
              <a:rPr lang="ru-RU" sz="1600" u="sng" dirty="0" smtClean="0">
                <a:solidFill>
                  <a:srgbClr val="0070C0"/>
                </a:solidFill>
              </a:rPr>
              <a:t>В </a:t>
            </a:r>
            <a:r>
              <a:rPr lang="ru-RU" sz="1600" u="sng" dirty="0">
                <a:solidFill>
                  <a:srgbClr val="0070C0"/>
                </a:solidFill>
              </a:rPr>
              <a:t>этом естественном состоянии все были равны, никто не возвышался над другими, люди не знали, что такое частная собственность</a:t>
            </a:r>
            <a:r>
              <a:rPr lang="ru-RU" sz="1600" u="sng" dirty="0" smtClean="0">
                <a:solidFill>
                  <a:srgbClr val="0070C0"/>
                </a:solidFill>
              </a:rPr>
              <a:t>.</a:t>
            </a:r>
          </a:p>
          <a:p>
            <a:pPr marL="0" indent="0" algn="just">
              <a:buNone/>
            </a:pPr>
            <a:endParaRPr lang="ru-RU" sz="1600" dirty="0"/>
          </a:p>
          <a:p>
            <a:pPr marL="0" indent="0" algn="just">
              <a:buNone/>
            </a:pPr>
            <a:r>
              <a:rPr lang="ru-RU" sz="1600" b="1" dirty="0" smtClean="0"/>
              <a:t>Там </a:t>
            </a:r>
            <a:r>
              <a:rPr lang="ru-RU" sz="1600" b="1" dirty="0"/>
              <a:t>где нет собственности </a:t>
            </a:r>
            <a:r>
              <a:rPr lang="ru-RU" sz="1600" dirty="0"/>
              <a:t>не может быть и </a:t>
            </a:r>
            <a:r>
              <a:rPr lang="ru-RU" sz="1600" dirty="0" smtClean="0"/>
              <a:t>несправедливости.  Эта </a:t>
            </a:r>
            <a:r>
              <a:rPr lang="ru-RU" sz="1600" dirty="0"/>
              <a:t>«идиллия» </a:t>
            </a:r>
            <a:r>
              <a:rPr lang="ru-RU" sz="1600" dirty="0" smtClean="0"/>
              <a:t>первобытного </a:t>
            </a:r>
            <a:r>
              <a:rPr lang="ru-RU" sz="1600" dirty="0"/>
              <a:t>общества, однако она закончилась когда появилась собственность</a:t>
            </a:r>
            <a:r>
              <a:rPr lang="ru-RU" sz="1600" dirty="0" smtClean="0"/>
              <a:t>.</a:t>
            </a:r>
          </a:p>
          <a:p>
            <a:pPr marL="0" indent="0" algn="just">
              <a:buNone/>
            </a:pPr>
            <a:endParaRPr lang="ru-RU" sz="1600" dirty="0"/>
          </a:p>
          <a:p>
            <a:pPr marL="0" indent="0" algn="just">
              <a:buNone/>
            </a:pPr>
            <a:r>
              <a:rPr lang="ru-RU" sz="1600" i="1" u="sng" dirty="0">
                <a:solidFill>
                  <a:srgbClr val="0070C0"/>
                </a:solidFill>
              </a:rPr>
              <a:t>Значение </a:t>
            </a:r>
            <a:r>
              <a:rPr lang="ru-RU" sz="1600" i="1" u="sng" dirty="0" smtClean="0">
                <a:solidFill>
                  <a:srgbClr val="0070C0"/>
                </a:solidFill>
              </a:rPr>
              <a:t>Руссо </a:t>
            </a:r>
            <a:r>
              <a:rPr lang="ru-RU" sz="1600" i="1" u="sng" dirty="0">
                <a:solidFill>
                  <a:srgbClr val="0070C0"/>
                </a:solidFill>
              </a:rPr>
              <a:t>в его социально-политическом радикализме. </a:t>
            </a:r>
            <a:r>
              <a:rPr lang="ru-RU" sz="1600" dirty="0" smtClean="0"/>
              <a:t>Со своим радикализмом он принадлежит к представителям наиболее прогрессивного течения социальной мысли своего времени.</a:t>
            </a:r>
          </a:p>
          <a:p>
            <a:pPr marL="0" indent="0" algn="just">
              <a:buNone/>
            </a:pPr>
            <a:endParaRPr lang="ru-RU" sz="1600" dirty="0"/>
          </a:p>
          <a:p>
            <a:pPr marL="0" indent="0" algn="just">
              <a:buNone/>
            </a:pPr>
            <a:r>
              <a:rPr lang="ru-RU" sz="1600" b="1" dirty="0" smtClean="0"/>
              <a:t>Именно </a:t>
            </a:r>
            <a:r>
              <a:rPr lang="ru-RU" sz="1600" b="1" dirty="0"/>
              <a:t>это </a:t>
            </a:r>
            <a:r>
              <a:rPr lang="ru-RU" sz="1600" b="1" dirty="0" smtClean="0"/>
              <a:t>провозглашали </a:t>
            </a:r>
            <a:r>
              <a:rPr lang="ru-RU" sz="1600" dirty="0"/>
              <a:t>самые прогрессивные и радикальные течения Великой французской революции. </a:t>
            </a:r>
            <a:endParaRPr lang="ru-RU" sz="1600" dirty="0" smtClean="0"/>
          </a:p>
          <a:p>
            <a:pPr marL="0" indent="0" algn="just">
              <a:buNone/>
            </a:pPr>
            <a:endParaRPr lang="ru-RU" sz="1600" dirty="0"/>
          </a:p>
          <a:p>
            <a:pPr marL="0" indent="0" algn="just">
              <a:buNone/>
            </a:pPr>
            <a:r>
              <a:rPr lang="ru-RU" sz="1600" b="1" dirty="0" smtClean="0"/>
              <a:t>Для </a:t>
            </a:r>
            <a:r>
              <a:rPr lang="ru-RU" sz="1600" b="1" dirty="0"/>
              <a:t>Робеспьера «Общественный договор</a:t>
            </a:r>
            <a:r>
              <a:rPr lang="ru-RU" sz="1600" dirty="0"/>
              <a:t>» Руссо становится библией из которой он черпал </a:t>
            </a:r>
            <a:r>
              <a:rPr lang="ru-RU" sz="1600" dirty="0" smtClean="0"/>
              <a:t>идеи. Его </a:t>
            </a:r>
            <a:r>
              <a:rPr lang="ru-RU" sz="1600" dirty="0"/>
              <a:t>радикализм импонировал всем прогрессивным мыслителям последующих эпох.</a:t>
            </a:r>
          </a:p>
          <a:p>
            <a:pPr marL="0" indent="0" algn="just">
              <a:buNone/>
            </a:pPr>
            <a:endParaRPr lang="ru-RU" sz="1600" dirty="0"/>
          </a:p>
        </p:txBody>
      </p:sp>
    </p:spTree>
    <p:extLst>
      <p:ext uri="{BB962C8B-B14F-4D97-AF65-F5344CB8AC3E}">
        <p14:creationId xmlns:p14="http://schemas.microsoft.com/office/powerpoint/2010/main" val="407133906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86800" cy="838200"/>
          </a:xfrm>
        </p:spPr>
        <p:txBody>
          <a:bodyPr>
            <a:normAutofit/>
          </a:bodyPr>
          <a:lstStyle/>
          <a:p>
            <a:pPr algn="ctr"/>
            <a:r>
              <a:rPr lang="ru-RU" sz="2000" b="1" dirty="0">
                <a:effectLst/>
              </a:rPr>
              <a:t>Дени </a:t>
            </a:r>
            <a:r>
              <a:rPr lang="ru-RU" sz="2000" b="1" dirty="0" smtClean="0">
                <a:effectLst/>
              </a:rPr>
              <a:t> Дидро </a:t>
            </a:r>
            <a:r>
              <a:rPr lang="ru-RU" sz="2000" b="1" dirty="0">
                <a:effectLst/>
              </a:rPr>
              <a:t>(1713-1784) </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179512" y="548680"/>
            <a:ext cx="8812088" cy="6120680"/>
          </a:xfrm>
        </p:spPr>
        <p:txBody>
          <a:bodyPr>
            <a:normAutofit/>
          </a:bodyPr>
          <a:lstStyle/>
          <a:p>
            <a:pPr marL="0" indent="0" algn="just">
              <a:buNone/>
            </a:pPr>
            <a:r>
              <a:rPr lang="ru-RU" sz="1600" b="1" dirty="0" smtClean="0"/>
              <a:t>Основные философские труды </a:t>
            </a:r>
            <a:r>
              <a:rPr lang="ru-RU" sz="1600" dirty="0" smtClean="0"/>
              <a:t>«Мысли об объяснении природы», «Разговор Д*Аламбера с Дидро», «Философские принципы материи и движения».</a:t>
            </a:r>
          </a:p>
          <a:p>
            <a:pPr marL="0" indent="0" algn="just">
              <a:buNone/>
            </a:pPr>
            <a:endParaRPr lang="ru-RU" sz="1600" dirty="0"/>
          </a:p>
          <a:p>
            <a:pPr marL="0" indent="0" algn="just">
              <a:buNone/>
            </a:pPr>
            <a:r>
              <a:rPr lang="ru-RU" sz="1600" b="1" dirty="0"/>
              <a:t>Вдохновитель создания </a:t>
            </a:r>
            <a:r>
              <a:rPr lang="ru-RU" sz="1600" dirty="0"/>
              <a:t>«Энциклопедии, или Толкового словаря наук, искусства и ремесел» - одна из выдающихся попыток философского и научного характера, с которыми можно встретиться в 18 веке. </a:t>
            </a:r>
            <a:r>
              <a:rPr lang="ru-RU" sz="1600" dirty="0" smtClean="0"/>
              <a:t> Авторы «Энциклопедии» </a:t>
            </a:r>
            <a:r>
              <a:rPr lang="ru-RU" sz="1600" dirty="0"/>
              <a:t>– </a:t>
            </a:r>
            <a:r>
              <a:rPr lang="ru-RU" sz="1600" dirty="0" err="1" smtClean="0"/>
              <a:t>Кондильяк</a:t>
            </a:r>
            <a:r>
              <a:rPr lang="ru-RU" sz="1600" dirty="0"/>
              <a:t>, Гольбах</a:t>
            </a:r>
            <a:r>
              <a:rPr lang="ru-RU" sz="1600" dirty="0" smtClean="0"/>
              <a:t>, Монтескье</a:t>
            </a:r>
            <a:r>
              <a:rPr lang="ru-RU" sz="1600" dirty="0"/>
              <a:t>, Вольтер, Руссо, </a:t>
            </a:r>
            <a:r>
              <a:rPr lang="ru-RU" sz="1600" dirty="0" smtClean="0"/>
              <a:t>Д*Аламбер.</a:t>
            </a:r>
          </a:p>
          <a:p>
            <a:pPr marL="0" indent="0" algn="just">
              <a:buNone/>
            </a:pPr>
            <a:endParaRPr lang="ru-RU" sz="1600" dirty="0"/>
          </a:p>
          <a:p>
            <a:pPr marL="0" indent="0" algn="just">
              <a:buNone/>
            </a:pPr>
            <a:r>
              <a:rPr lang="ru-RU" sz="1600" dirty="0" smtClean="0">
                <a:solidFill>
                  <a:srgbClr val="0070C0"/>
                </a:solidFill>
              </a:rPr>
              <a:t>Он </a:t>
            </a:r>
            <a:r>
              <a:rPr lang="ru-RU" sz="1600" dirty="0">
                <a:solidFill>
                  <a:srgbClr val="0070C0"/>
                </a:solidFill>
              </a:rPr>
              <a:t>считает мир объективным и материальным. Материя и движение, являются единственной существующей реальностью</a:t>
            </a:r>
            <a:r>
              <a:rPr lang="ru-RU" sz="1600" dirty="0" smtClean="0">
                <a:solidFill>
                  <a:srgbClr val="0070C0"/>
                </a:solidFill>
              </a:rPr>
              <a:t>.</a:t>
            </a:r>
          </a:p>
          <a:p>
            <a:pPr marL="0" indent="0" algn="just">
              <a:buNone/>
            </a:pPr>
            <a:endParaRPr lang="ru-RU" sz="1600" dirty="0">
              <a:solidFill>
                <a:srgbClr val="0070C0"/>
              </a:solidFill>
            </a:endParaRPr>
          </a:p>
          <a:p>
            <a:pPr marL="0" indent="0" algn="just">
              <a:buNone/>
            </a:pPr>
            <a:r>
              <a:rPr lang="ru-RU" sz="1600" u="sng" dirty="0" smtClean="0"/>
              <a:t>Почти </a:t>
            </a:r>
            <a:r>
              <a:rPr lang="ru-RU" sz="1600" u="sng" dirty="0"/>
              <a:t>во всех его философских </a:t>
            </a:r>
            <a:r>
              <a:rPr lang="ru-RU" sz="1600" u="sng" dirty="0" smtClean="0"/>
              <a:t>трактатах присутствуют идеи </a:t>
            </a:r>
            <a:r>
              <a:rPr lang="ru-RU" sz="1600" u="sng" dirty="0"/>
              <a:t>о материальном единстве  и бесконечности </a:t>
            </a:r>
            <a:r>
              <a:rPr lang="ru-RU" sz="1600" u="sng" dirty="0" smtClean="0"/>
              <a:t>мира. Важнейший </a:t>
            </a:r>
            <a:r>
              <a:rPr lang="ru-RU" sz="1600" u="sng" dirty="0"/>
              <a:t>элемент концепции Дидро является концепция </a:t>
            </a:r>
            <a:r>
              <a:rPr lang="ru-RU" sz="1600" u="sng" dirty="0" smtClean="0"/>
              <a:t>постоянного </a:t>
            </a:r>
            <a:r>
              <a:rPr lang="ru-RU" sz="1600" u="sng" dirty="0"/>
              <a:t>развития. Он отвергает любые вмешательства «извне» в развитие </a:t>
            </a:r>
            <a:r>
              <a:rPr lang="ru-RU" sz="1600" u="sng" dirty="0" smtClean="0"/>
              <a:t>материального </a:t>
            </a:r>
            <a:r>
              <a:rPr lang="ru-RU" sz="1600" u="sng" dirty="0"/>
              <a:t>мира</a:t>
            </a:r>
            <a:r>
              <a:rPr lang="ru-RU" sz="1600" u="sng" dirty="0" smtClean="0"/>
              <a:t>.</a:t>
            </a:r>
          </a:p>
          <a:p>
            <a:pPr marL="0" indent="0" algn="just">
              <a:buNone/>
            </a:pPr>
            <a:endParaRPr lang="ru-RU" sz="1600" dirty="0"/>
          </a:p>
          <a:p>
            <a:pPr marL="0" indent="0" algn="just">
              <a:buNone/>
            </a:pPr>
            <a:r>
              <a:rPr lang="ru-RU" sz="1600" u="sng" dirty="0" smtClean="0"/>
              <a:t>В </a:t>
            </a:r>
            <a:r>
              <a:rPr lang="ru-RU" sz="1600" u="sng" dirty="0"/>
              <a:t>единый процесс развития мира он помещает и человека</a:t>
            </a:r>
            <a:r>
              <a:rPr lang="ru-RU" sz="1600" dirty="0"/>
              <a:t>. Дидро четко различает чувственное восприятие и мышление. Мышление, не является свойством всей материи. Материя наделена лишь общим свойством «чувствовать</a:t>
            </a:r>
            <a:r>
              <a:rPr lang="ru-RU" sz="1600" dirty="0" smtClean="0"/>
              <a:t>».</a:t>
            </a:r>
          </a:p>
          <a:p>
            <a:pPr marL="0" indent="0" algn="just">
              <a:buNone/>
            </a:pPr>
            <a:endParaRPr lang="ru-RU" sz="1600" dirty="0"/>
          </a:p>
          <a:p>
            <a:pPr marL="0" indent="0" algn="just">
              <a:buNone/>
            </a:pPr>
            <a:r>
              <a:rPr lang="ru-RU" sz="1600" dirty="0"/>
              <a:t>Хотя он исходным источником </a:t>
            </a:r>
            <a:r>
              <a:rPr lang="ru-RU" sz="1600" dirty="0" smtClean="0"/>
              <a:t>познания </a:t>
            </a:r>
            <a:r>
              <a:rPr lang="ru-RU" sz="1600" dirty="0"/>
              <a:t>считает чувства, но </a:t>
            </a:r>
            <a:r>
              <a:rPr lang="ru-RU" sz="1600" u="sng" dirty="0"/>
              <a:t>признает значение работы ума, т.е. мышления, и подчеркивает их взаимосвязь.</a:t>
            </a:r>
            <a:r>
              <a:rPr lang="ru-RU" sz="1600" dirty="0"/>
              <a:t> Мышление которое отрывается от фактов, </a:t>
            </a:r>
            <a:r>
              <a:rPr lang="ru-RU" sz="1600" dirty="0" smtClean="0"/>
              <a:t>легко </a:t>
            </a:r>
            <a:r>
              <a:rPr lang="ru-RU" sz="1600" dirty="0"/>
              <a:t>впадает в пустые спекуляции, так же как и накопление фактов без их рациональной обработки ведет скорее к хаосу, чем к углублению познания.</a:t>
            </a:r>
          </a:p>
          <a:p>
            <a:pPr marL="0" indent="0" algn="just">
              <a:buNone/>
            </a:pPr>
            <a:endParaRPr lang="ru-RU" sz="1600" dirty="0"/>
          </a:p>
          <a:p>
            <a:pPr marL="0" indent="0">
              <a:buNone/>
            </a:pPr>
            <a:endParaRPr lang="ru-RU" sz="1600" dirty="0"/>
          </a:p>
          <a:p>
            <a:pPr marL="0" indent="0">
              <a:buNone/>
            </a:pPr>
            <a:endParaRPr lang="ru-RU" sz="1600" dirty="0"/>
          </a:p>
        </p:txBody>
      </p:sp>
    </p:spTree>
    <p:extLst>
      <p:ext uri="{BB962C8B-B14F-4D97-AF65-F5344CB8AC3E}">
        <p14:creationId xmlns:p14="http://schemas.microsoft.com/office/powerpoint/2010/main" val="298359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686800" cy="838200"/>
          </a:xfrm>
        </p:spPr>
        <p:txBody>
          <a:bodyPr>
            <a:normAutofit/>
          </a:bodyPr>
          <a:lstStyle/>
          <a:p>
            <a:pPr algn="ctr"/>
            <a:r>
              <a:rPr lang="ru-RU" sz="2000" b="1" i="1" dirty="0" smtClean="0"/>
              <a:t>Классификация  наук  д. Дидро</a:t>
            </a:r>
            <a:endParaRPr lang="ru-RU" sz="2000" b="1" i="1" dirty="0"/>
          </a:p>
        </p:txBody>
      </p:sp>
      <p:graphicFrame>
        <p:nvGraphicFramePr>
          <p:cNvPr id="5" name="Схема 4"/>
          <p:cNvGraphicFramePr/>
          <p:nvPr/>
        </p:nvGraphicFramePr>
        <p:xfrm>
          <a:off x="306388" y="765002"/>
          <a:ext cx="8686800"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84972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686800" cy="720080"/>
          </a:xfrm>
        </p:spPr>
        <p:txBody>
          <a:bodyPr>
            <a:normAutofit/>
          </a:bodyPr>
          <a:lstStyle/>
          <a:p>
            <a:pPr algn="ctr"/>
            <a:r>
              <a:rPr lang="ru-RU" sz="2000" b="1" dirty="0" err="1">
                <a:effectLst/>
              </a:rPr>
              <a:t>Этьенн</a:t>
            </a:r>
            <a:r>
              <a:rPr lang="ru-RU" sz="2000" b="1" dirty="0">
                <a:effectLst/>
              </a:rPr>
              <a:t> </a:t>
            </a:r>
            <a:r>
              <a:rPr lang="ru-RU" sz="2000" b="1" dirty="0" smtClean="0">
                <a:effectLst/>
              </a:rPr>
              <a:t> </a:t>
            </a:r>
            <a:r>
              <a:rPr lang="ru-RU" sz="2000" b="1" dirty="0" err="1" smtClean="0">
                <a:effectLst/>
              </a:rPr>
              <a:t>Бонно</a:t>
            </a:r>
            <a:r>
              <a:rPr lang="ru-RU" sz="2000" b="1" dirty="0" smtClean="0">
                <a:effectLst/>
              </a:rPr>
              <a:t>  де  </a:t>
            </a:r>
            <a:r>
              <a:rPr lang="ru-RU" sz="2000" b="1" dirty="0" err="1" smtClean="0">
                <a:effectLst/>
              </a:rPr>
              <a:t>Кондильяк</a:t>
            </a:r>
            <a:r>
              <a:rPr lang="ru-RU" sz="2000" b="1" dirty="0" smtClean="0">
                <a:effectLst/>
              </a:rPr>
              <a:t>  (</a:t>
            </a:r>
            <a:r>
              <a:rPr lang="ru-RU" sz="2000" b="1" dirty="0">
                <a:effectLst/>
              </a:rPr>
              <a:t>1715-1780)</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251521" y="1124744"/>
            <a:ext cx="8712968" cy="5616624"/>
          </a:xfrm>
        </p:spPr>
        <p:txBody>
          <a:bodyPr>
            <a:normAutofit/>
          </a:bodyPr>
          <a:lstStyle/>
          <a:p>
            <a:pPr marL="0" indent="0">
              <a:buNone/>
            </a:pPr>
            <a:endParaRPr lang="ru-RU" sz="1600" dirty="0" smtClean="0"/>
          </a:p>
          <a:p>
            <a:pPr marL="0" indent="0">
              <a:buNone/>
            </a:pPr>
            <a:r>
              <a:rPr lang="ru-RU" sz="1600" b="1" dirty="0" smtClean="0"/>
              <a:t>Основные философские труды </a:t>
            </a:r>
            <a:r>
              <a:rPr lang="ru-RU" sz="1600" dirty="0" smtClean="0"/>
              <a:t>«Опыт исследования происхождения человеческих знаний», «Трактат о системах», «Рассуждение об ощущениях».</a:t>
            </a:r>
          </a:p>
          <a:p>
            <a:pPr marL="0" indent="0">
              <a:buNone/>
            </a:pPr>
            <a:endParaRPr lang="ru-RU" sz="1600" dirty="0" smtClean="0"/>
          </a:p>
          <a:p>
            <a:pPr marL="0" indent="0" algn="just">
              <a:buNone/>
            </a:pPr>
            <a:r>
              <a:rPr lang="ru-RU" sz="1600" u="sng" dirty="0" smtClean="0">
                <a:solidFill>
                  <a:srgbClr val="0070C0"/>
                </a:solidFill>
              </a:rPr>
              <a:t>Принципиально отвергает </a:t>
            </a:r>
            <a:r>
              <a:rPr lang="ru-RU" sz="1600" u="sng" dirty="0">
                <a:solidFill>
                  <a:srgbClr val="0070C0"/>
                </a:solidFill>
              </a:rPr>
              <a:t>непознаваемость материи и ее атрибутов. </a:t>
            </a:r>
            <a:endParaRPr lang="ru-RU" sz="1600" u="sng" dirty="0" smtClean="0">
              <a:solidFill>
                <a:srgbClr val="0070C0"/>
              </a:solidFill>
            </a:endParaRPr>
          </a:p>
          <a:p>
            <a:pPr marL="0" indent="0" algn="just">
              <a:buNone/>
            </a:pPr>
            <a:endParaRPr lang="ru-RU" sz="1600" dirty="0"/>
          </a:p>
          <a:p>
            <a:pPr marL="0" indent="0" algn="just">
              <a:buNone/>
            </a:pPr>
            <a:r>
              <a:rPr lang="ru-RU" sz="1600" b="1" dirty="0" smtClean="0"/>
              <a:t>Он признает </a:t>
            </a:r>
            <a:r>
              <a:rPr lang="ru-RU" sz="1600" dirty="0"/>
              <a:t>существование нематериальной души и с этих позиций критикует учение Спинозы о единой субстанции</a:t>
            </a:r>
            <a:r>
              <a:rPr lang="ru-RU" sz="1600" dirty="0" smtClean="0"/>
              <a:t>.</a:t>
            </a:r>
          </a:p>
          <a:p>
            <a:pPr marL="0" indent="0" algn="just">
              <a:buNone/>
            </a:pPr>
            <a:endParaRPr lang="ru-RU" sz="1600" dirty="0" smtClean="0"/>
          </a:p>
          <a:p>
            <a:pPr marL="0" indent="0" algn="just">
              <a:buNone/>
            </a:pPr>
            <a:r>
              <a:rPr lang="ru-RU" sz="1600" b="1" dirty="0" smtClean="0"/>
              <a:t>Он принимает </a:t>
            </a:r>
            <a:r>
              <a:rPr lang="ru-RU" sz="1600" dirty="0" smtClean="0"/>
              <a:t>сенсуализм </a:t>
            </a:r>
            <a:r>
              <a:rPr lang="ru-RU" sz="1600" dirty="0"/>
              <a:t>Локка и </a:t>
            </a:r>
            <a:r>
              <a:rPr lang="ru-RU" sz="1600" dirty="0" err="1"/>
              <a:t>локковское</a:t>
            </a:r>
            <a:r>
              <a:rPr lang="ru-RU" sz="1600" dirty="0"/>
              <a:t> отношение к опыту в формировании человеческого </a:t>
            </a:r>
            <a:r>
              <a:rPr lang="ru-RU" sz="1600" dirty="0" smtClean="0"/>
              <a:t>сознания, </a:t>
            </a:r>
            <a:r>
              <a:rPr lang="ru-RU" sz="1600" i="1" dirty="0">
                <a:solidFill>
                  <a:srgbClr val="0070C0"/>
                </a:solidFill>
              </a:rPr>
              <a:t>отвергает теорию  врожденных идей</a:t>
            </a:r>
            <a:r>
              <a:rPr lang="ru-RU" sz="1600" dirty="0"/>
              <a:t>, а </a:t>
            </a:r>
            <a:r>
              <a:rPr lang="ru-RU" sz="1600" dirty="0" smtClean="0"/>
              <a:t>сенсуалистский </a:t>
            </a:r>
            <a:r>
              <a:rPr lang="ru-RU" sz="1600" dirty="0"/>
              <a:t>подход распространяет  и на </a:t>
            </a:r>
            <a:r>
              <a:rPr lang="ru-RU" sz="1600" dirty="0" smtClean="0"/>
              <a:t>плоскость </a:t>
            </a:r>
            <a:r>
              <a:rPr lang="ru-RU" sz="1600" dirty="0"/>
              <a:t>мышления. </a:t>
            </a:r>
            <a:endParaRPr lang="ru-RU" sz="1600" dirty="0" smtClean="0"/>
          </a:p>
          <a:p>
            <a:pPr marL="0" indent="0" algn="just">
              <a:buNone/>
            </a:pPr>
            <a:endParaRPr lang="ru-RU" sz="1600" dirty="0"/>
          </a:p>
          <a:p>
            <a:pPr marL="0" indent="0" algn="just">
              <a:buNone/>
            </a:pPr>
            <a:r>
              <a:rPr lang="ru-RU" sz="1600" u="sng" dirty="0" smtClean="0"/>
              <a:t>Память</a:t>
            </a:r>
            <a:r>
              <a:rPr lang="ru-RU" sz="1600" u="sng" dirty="0"/>
              <a:t>, мышление и суждение он рассматривает лишь как варианты </a:t>
            </a:r>
            <a:r>
              <a:rPr lang="ru-RU" sz="1600" u="sng" dirty="0" smtClean="0"/>
              <a:t>ощущений.</a:t>
            </a:r>
          </a:p>
          <a:p>
            <a:pPr marL="0" indent="0" algn="just">
              <a:buNone/>
            </a:pPr>
            <a:endParaRPr lang="ru-RU" sz="1600" dirty="0"/>
          </a:p>
          <a:p>
            <a:pPr marL="0" indent="0" algn="just">
              <a:buNone/>
            </a:pPr>
            <a:r>
              <a:rPr lang="ru-RU" sz="1600" b="1" dirty="0"/>
              <a:t>Его заслуга в том что он подчеркивал </a:t>
            </a:r>
            <a:r>
              <a:rPr lang="ru-RU" sz="1600" dirty="0"/>
              <a:t>плодотворность сенсуалисткой теории познания.</a:t>
            </a:r>
          </a:p>
          <a:p>
            <a:pPr marL="0" indent="0" algn="just">
              <a:buNone/>
            </a:pPr>
            <a:endParaRPr lang="ru-RU" sz="1600" dirty="0"/>
          </a:p>
        </p:txBody>
      </p:sp>
    </p:spTree>
    <p:extLst>
      <p:ext uri="{BB962C8B-B14F-4D97-AF65-F5344CB8AC3E}">
        <p14:creationId xmlns:p14="http://schemas.microsoft.com/office/powerpoint/2010/main" val="4709661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686800" cy="838200"/>
          </a:xfrm>
        </p:spPr>
        <p:txBody>
          <a:bodyPr>
            <a:normAutofit/>
          </a:bodyPr>
          <a:lstStyle/>
          <a:p>
            <a:pPr algn="ctr"/>
            <a:r>
              <a:rPr lang="ru-RU" sz="2000" b="1" dirty="0" smtClean="0">
                <a:effectLst/>
              </a:rPr>
              <a:t>Жюльен  </a:t>
            </a:r>
            <a:r>
              <a:rPr lang="ru-RU" sz="2000" b="1" dirty="0" err="1">
                <a:effectLst/>
              </a:rPr>
              <a:t>Офре</a:t>
            </a:r>
            <a:r>
              <a:rPr lang="ru-RU" sz="2000" b="1" dirty="0">
                <a:effectLst/>
              </a:rPr>
              <a:t> </a:t>
            </a:r>
            <a:r>
              <a:rPr lang="ru-RU" sz="2000" b="1" dirty="0" smtClean="0">
                <a:effectLst/>
              </a:rPr>
              <a:t> де  </a:t>
            </a:r>
            <a:r>
              <a:rPr lang="ru-RU" sz="2000" b="1" dirty="0" err="1" smtClean="0">
                <a:effectLst/>
              </a:rPr>
              <a:t>Ламетри</a:t>
            </a:r>
            <a:r>
              <a:rPr lang="ru-RU" sz="2000" b="1" dirty="0" smtClean="0">
                <a:effectLst/>
              </a:rPr>
              <a:t>  (</a:t>
            </a:r>
            <a:r>
              <a:rPr lang="ru-RU" sz="2000" b="1" dirty="0">
                <a:effectLst/>
              </a:rPr>
              <a:t>1709-1751)</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304800" y="692696"/>
            <a:ext cx="8686800" cy="6165304"/>
          </a:xfrm>
        </p:spPr>
        <p:txBody>
          <a:bodyPr>
            <a:normAutofit lnSpcReduction="10000"/>
          </a:bodyPr>
          <a:lstStyle/>
          <a:p>
            <a:pPr marL="0" indent="0">
              <a:buNone/>
            </a:pPr>
            <a:r>
              <a:rPr lang="ru-RU" sz="1600" b="1" dirty="0" smtClean="0"/>
              <a:t>Основной философский </a:t>
            </a:r>
            <a:r>
              <a:rPr lang="ru-RU" sz="1600" dirty="0" smtClean="0"/>
              <a:t>труд «Человек - машина».</a:t>
            </a:r>
          </a:p>
          <a:p>
            <a:pPr marL="0" indent="0">
              <a:buNone/>
            </a:pPr>
            <a:endParaRPr lang="ru-RU" sz="1600" dirty="0"/>
          </a:p>
          <a:p>
            <a:pPr marL="0" indent="0">
              <a:buNone/>
            </a:pPr>
            <a:r>
              <a:rPr lang="ru-RU" sz="1600" b="1" dirty="0" smtClean="0"/>
              <a:t>В этой </a:t>
            </a:r>
            <a:r>
              <a:rPr lang="ru-RU" sz="1600" b="1" dirty="0"/>
              <a:t>работе изложены </a:t>
            </a:r>
            <a:r>
              <a:rPr lang="ru-RU" sz="1600" dirty="0"/>
              <a:t>почти все основные принципы которые </a:t>
            </a:r>
            <a:r>
              <a:rPr lang="ru-RU" sz="1600" dirty="0" smtClean="0"/>
              <a:t>впоследствии </a:t>
            </a:r>
            <a:r>
              <a:rPr lang="ru-RU" sz="1600" dirty="0"/>
              <a:t>были развиты французскими </a:t>
            </a:r>
            <a:r>
              <a:rPr lang="ru-RU" sz="1600" dirty="0" smtClean="0"/>
              <a:t>материалистами</a:t>
            </a:r>
            <a:r>
              <a:rPr lang="ru-RU" sz="1600" dirty="0"/>
              <a:t>. </a:t>
            </a:r>
            <a:r>
              <a:rPr lang="ru-RU" sz="1600" dirty="0" smtClean="0"/>
              <a:t> </a:t>
            </a:r>
          </a:p>
          <a:p>
            <a:pPr marL="0" indent="0">
              <a:buNone/>
            </a:pPr>
            <a:endParaRPr lang="ru-RU" sz="1600" dirty="0"/>
          </a:p>
          <a:p>
            <a:pPr marL="0" indent="0">
              <a:buNone/>
            </a:pPr>
            <a:r>
              <a:rPr lang="ru-RU" sz="1600" b="1" dirty="0" err="1" smtClean="0">
                <a:solidFill>
                  <a:srgbClr val="0070C0"/>
                </a:solidFill>
              </a:rPr>
              <a:t>Ламетри</a:t>
            </a:r>
            <a:r>
              <a:rPr lang="ru-RU" sz="1600" dirty="0" smtClean="0">
                <a:solidFill>
                  <a:srgbClr val="0070C0"/>
                </a:solidFill>
              </a:rPr>
              <a:t> </a:t>
            </a:r>
            <a:r>
              <a:rPr lang="ru-RU" sz="1600" dirty="0">
                <a:solidFill>
                  <a:srgbClr val="0070C0"/>
                </a:solidFill>
              </a:rPr>
              <a:t>исходит из сенсуализма Локка и однозначно признает объективную </a:t>
            </a:r>
            <a:r>
              <a:rPr lang="ru-RU" sz="1600" dirty="0" smtClean="0">
                <a:solidFill>
                  <a:srgbClr val="0070C0"/>
                </a:solidFill>
              </a:rPr>
              <a:t>основу </a:t>
            </a:r>
            <a:r>
              <a:rPr lang="ru-RU" sz="1600" dirty="0">
                <a:solidFill>
                  <a:srgbClr val="0070C0"/>
                </a:solidFill>
              </a:rPr>
              <a:t>наших ощущений- внешний мир. </a:t>
            </a:r>
            <a:endParaRPr lang="ru-RU" sz="1600" dirty="0" smtClean="0">
              <a:solidFill>
                <a:srgbClr val="0070C0"/>
              </a:solidFill>
            </a:endParaRPr>
          </a:p>
          <a:p>
            <a:pPr marL="0" indent="0">
              <a:buNone/>
            </a:pPr>
            <a:endParaRPr lang="ru-RU" sz="1600" dirty="0">
              <a:solidFill>
                <a:srgbClr val="0070C0"/>
              </a:solidFill>
            </a:endParaRPr>
          </a:p>
          <a:p>
            <a:pPr marL="0" indent="0">
              <a:buNone/>
            </a:pPr>
            <a:r>
              <a:rPr lang="ru-RU" sz="1600" dirty="0" smtClean="0"/>
              <a:t>Одновременно </a:t>
            </a:r>
            <a:r>
              <a:rPr lang="ru-RU" sz="1600" dirty="0"/>
              <a:t>он подчеркивает, что </a:t>
            </a:r>
            <a:r>
              <a:rPr lang="ru-RU" sz="1600" i="1" u="sng" dirty="0"/>
              <a:t>материя находится в постоянном </a:t>
            </a:r>
            <a:r>
              <a:rPr lang="ru-RU" sz="1600" i="1" u="sng" dirty="0" smtClean="0"/>
              <a:t>движении</a:t>
            </a:r>
            <a:r>
              <a:rPr lang="ru-RU" sz="1600" dirty="0"/>
              <a:t>, движение от нее неотделимо. </a:t>
            </a:r>
            <a:endParaRPr lang="ru-RU" sz="1600" dirty="0" smtClean="0"/>
          </a:p>
          <a:p>
            <a:pPr marL="0" indent="0">
              <a:buNone/>
            </a:pPr>
            <a:endParaRPr lang="ru-RU" sz="1600" dirty="0"/>
          </a:p>
          <a:p>
            <a:pPr marL="0" indent="0">
              <a:buNone/>
            </a:pPr>
            <a:r>
              <a:rPr lang="ru-RU" sz="1600" u="sng" dirty="0" smtClean="0"/>
              <a:t>Источник </a:t>
            </a:r>
            <a:r>
              <a:rPr lang="ru-RU" sz="1600" u="sng" dirty="0"/>
              <a:t>движения находится в самой материи</a:t>
            </a:r>
            <a:r>
              <a:rPr lang="ru-RU" sz="1600" dirty="0"/>
              <a:t>. Но </a:t>
            </a:r>
            <a:r>
              <a:rPr lang="ru-RU" sz="1600" dirty="0" smtClean="0"/>
              <a:t>познание сущности </a:t>
            </a:r>
            <a:r>
              <a:rPr lang="ru-RU" sz="1600" dirty="0"/>
              <a:t>материи и движения он отрицает.</a:t>
            </a:r>
          </a:p>
          <a:p>
            <a:pPr marL="0" indent="0">
              <a:buNone/>
            </a:pPr>
            <a:endParaRPr lang="ru-RU" sz="1600" dirty="0" smtClean="0"/>
          </a:p>
          <a:p>
            <a:pPr marL="0" indent="0">
              <a:buNone/>
            </a:pPr>
            <a:r>
              <a:rPr lang="ru-RU" sz="1600" u="sng" dirty="0" smtClean="0"/>
              <a:t>Основной </a:t>
            </a:r>
            <a:r>
              <a:rPr lang="ru-RU" sz="1600" u="sng" dirty="0"/>
              <a:t>проблемой его философии была взаимосвязь материи и сознания.</a:t>
            </a:r>
            <a:r>
              <a:rPr lang="ru-RU" sz="1600" dirty="0"/>
              <a:t> Решает ее он материалистически – мышление является способностью определенного вида материи. Его </a:t>
            </a:r>
            <a:r>
              <a:rPr lang="ru-RU" sz="1600" dirty="0" smtClean="0"/>
              <a:t>основания </a:t>
            </a:r>
            <a:r>
              <a:rPr lang="ru-RU" sz="1600" dirty="0"/>
              <a:t>покоятся на ощущениях</a:t>
            </a:r>
            <a:r>
              <a:rPr lang="ru-RU" sz="1600" dirty="0" smtClean="0"/>
              <a:t>.</a:t>
            </a:r>
          </a:p>
          <a:p>
            <a:pPr marL="0" indent="0">
              <a:buNone/>
            </a:pPr>
            <a:endParaRPr lang="ru-RU" sz="1600" dirty="0"/>
          </a:p>
          <a:p>
            <a:pPr marL="0" indent="0">
              <a:buNone/>
            </a:pPr>
            <a:r>
              <a:rPr lang="ru-RU" sz="1600" b="1" dirty="0"/>
              <a:t>Человека он </a:t>
            </a:r>
            <a:r>
              <a:rPr lang="ru-RU" sz="1600" dirty="0" smtClean="0"/>
              <a:t>рассматривает механистически </a:t>
            </a:r>
            <a:r>
              <a:rPr lang="ru-RU" sz="1600" dirty="0"/>
              <a:t>– душу он считает материальной «двигателем» живого организма</a:t>
            </a:r>
            <a:r>
              <a:rPr lang="ru-RU" sz="1600" dirty="0" smtClean="0"/>
              <a:t>.</a:t>
            </a:r>
          </a:p>
          <a:p>
            <a:pPr marL="0" indent="0">
              <a:buNone/>
            </a:pPr>
            <a:r>
              <a:rPr lang="ru-RU" sz="1600" dirty="0" smtClean="0"/>
              <a:t> </a:t>
            </a:r>
          </a:p>
          <a:p>
            <a:pPr marL="0" indent="0">
              <a:buNone/>
            </a:pPr>
            <a:r>
              <a:rPr lang="ru-RU" sz="1600" i="1" u="sng" dirty="0" smtClean="0">
                <a:solidFill>
                  <a:srgbClr val="7030A0"/>
                </a:solidFill>
              </a:rPr>
              <a:t>Различие </a:t>
            </a:r>
            <a:r>
              <a:rPr lang="ru-RU" sz="1600" i="1" u="sng" dirty="0">
                <a:solidFill>
                  <a:srgbClr val="7030A0"/>
                </a:solidFill>
              </a:rPr>
              <a:t>между человеком и животным для него лишь количественное – в размерах и структуре мозга.</a:t>
            </a:r>
          </a:p>
          <a:p>
            <a:pPr marL="0" indent="0">
              <a:buNone/>
            </a:pPr>
            <a:endParaRPr lang="ru-RU" sz="1600" dirty="0"/>
          </a:p>
        </p:txBody>
      </p:sp>
    </p:spTree>
    <p:extLst>
      <p:ext uri="{BB962C8B-B14F-4D97-AF65-F5344CB8AC3E}">
        <p14:creationId xmlns:p14="http://schemas.microsoft.com/office/powerpoint/2010/main" val="760611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838200"/>
          </a:xfrm>
        </p:spPr>
        <p:txBody>
          <a:bodyPr>
            <a:normAutofit/>
          </a:bodyPr>
          <a:lstStyle/>
          <a:p>
            <a:pPr algn="ctr"/>
            <a:r>
              <a:rPr lang="ru-RU" sz="2000" b="1" dirty="0">
                <a:effectLst/>
              </a:rPr>
              <a:t>Поль </a:t>
            </a:r>
            <a:r>
              <a:rPr lang="ru-RU" sz="2000" b="1" dirty="0" smtClean="0">
                <a:effectLst/>
              </a:rPr>
              <a:t> Анри  Гольбах  (</a:t>
            </a:r>
            <a:r>
              <a:rPr lang="ru-RU" sz="2000" b="1" dirty="0">
                <a:effectLst/>
              </a:rPr>
              <a:t>1723-1789)</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251520" y="548680"/>
            <a:ext cx="8686800" cy="6309320"/>
          </a:xfrm>
        </p:spPr>
        <p:txBody>
          <a:bodyPr>
            <a:normAutofit/>
          </a:bodyPr>
          <a:lstStyle/>
          <a:p>
            <a:pPr marL="0" indent="0">
              <a:buNone/>
            </a:pPr>
            <a:r>
              <a:rPr lang="ru-RU" sz="1600" dirty="0" smtClean="0"/>
              <a:t>Основное философское произведение «Система природы».</a:t>
            </a:r>
          </a:p>
          <a:p>
            <a:pPr marL="0" indent="0">
              <a:buNone/>
            </a:pPr>
            <a:endParaRPr lang="ru-RU" sz="1600" dirty="0"/>
          </a:p>
          <a:p>
            <a:pPr marL="0" indent="0" algn="just">
              <a:buNone/>
            </a:pPr>
            <a:r>
              <a:rPr lang="ru-RU" sz="1600" u="sng" dirty="0" smtClean="0">
                <a:solidFill>
                  <a:srgbClr val="0070C0"/>
                </a:solidFill>
              </a:rPr>
              <a:t>Главная </a:t>
            </a:r>
            <a:r>
              <a:rPr lang="ru-RU" sz="1600" u="sng" dirty="0">
                <a:solidFill>
                  <a:srgbClr val="0070C0"/>
                </a:solidFill>
              </a:rPr>
              <a:t>идея произведения </a:t>
            </a:r>
            <a:r>
              <a:rPr lang="ru-RU" sz="1600" u="sng" dirty="0" smtClean="0">
                <a:solidFill>
                  <a:srgbClr val="0070C0"/>
                </a:solidFill>
              </a:rPr>
              <a:t>принцип </a:t>
            </a:r>
            <a:r>
              <a:rPr lang="ru-RU" sz="1600" u="sng" dirty="0" err="1">
                <a:solidFill>
                  <a:srgbClr val="0070C0"/>
                </a:solidFill>
              </a:rPr>
              <a:t>редуцируемости</a:t>
            </a:r>
            <a:r>
              <a:rPr lang="ru-RU" sz="1600" u="sng" dirty="0">
                <a:solidFill>
                  <a:srgbClr val="0070C0"/>
                </a:solidFill>
              </a:rPr>
              <a:t> </a:t>
            </a:r>
            <a:r>
              <a:rPr lang="ru-RU" sz="1600" dirty="0"/>
              <a:t>– сводимости всех явлений природы и всех природных сил к различным формам движения материальных частиц</a:t>
            </a:r>
            <a:r>
              <a:rPr lang="ru-RU" sz="1600" dirty="0" smtClean="0"/>
              <a:t>. </a:t>
            </a:r>
            <a:r>
              <a:rPr lang="ru-RU" sz="1600" dirty="0"/>
              <a:t>В этом проявляется влияние механистического естествознания</a:t>
            </a:r>
            <a:r>
              <a:rPr lang="ru-RU" sz="1600" dirty="0" smtClean="0"/>
              <a:t>.</a:t>
            </a:r>
          </a:p>
          <a:p>
            <a:pPr marL="0" indent="0" algn="just">
              <a:buNone/>
            </a:pPr>
            <a:endParaRPr lang="ru-RU" sz="1600" dirty="0"/>
          </a:p>
          <a:p>
            <a:pPr marL="0" indent="0" algn="just">
              <a:buNone/>
            </a:pPr>
            <a:r>
              <a:rPr lang="ru-RU" sz="1600" dirty="0" smtClean="0"/>
              <a:t> </a:t>
            </a:r>
            <a:r>
              <a:rPr lang="ru-RU" sz="1600" dirty="0">
                <a:solidFill>
                  <a:srgbClr val="0070C0"/>
                </a:solidFill>
              </a:rPr>
              <a:t>Природа не что иное как совокупность различных движущих сил материи</a:t>
            </a:r>
            <a:r>
              <a:rPr lang="ru-RU" sz="1600" dirty="0" smtClean="0"/>
              <a:t>.  </a:t>
            </a:r>
            <a:r>
              <a:rPr lang="ru-RU" sz="1600" dirty="0"/>
              <a:t>Движение присуще материи, ибо корме движущейся материи ничто не существует. </a:t>
            </a:r>
            <a:endParaRPr lang="ru-RU" sz="1600" dirty="0" smtClean="0"/>
          </a:p>
          <a:p>
            <a:pPr marL="0" indent="0" algn="just">
              <a:buNone/>
            </a:pPr>
            <a:endParaRPr lang="ru-RU" sz="1600" dirty="0"/>
          </a:p>
          <a:p>
            <a:pPr marL="0" indent="0" algn="just">
              <a:buNone/>
            </a:pPr>
            <a:r>
              <a:rPr lang="ru-RU" sz="1600" b="1" i="1" u="sng" dirty="0" smtClean="0"/>
              <a:t>Гольбах различает </a:t>
            </a:r>
            <a:r>
              <a:rPr lang="ru-RU" sz="1600" b="1" i="1" u="sng" dirty="0"/>
              <a:t>два вида движения</a:t>
            </a:r>
            <a:r>
              <a:rPr lang="ru-RU" sz="1600" dirty="0"/>
              <a:t>: </a:t>
            </a:r>
            <a:r>
              <a:rPr lang="ru-RU" sz="1600" dirty="0" smtClean="0"/>
              <a:t>1) движение </a:t>
            </a:r>
            <a:r>
              <a:rPr lang="ru-RU" sz="1600" dirty="0"/>
              <a:t>которое перемещает тела (механическое </a:t>
            </a:r>
            <a:r>
              <a:rPr lang="ru-RU" sz="1600" dirty="0" smtClean="0"/>
              <a:t>движение); 2</a:t>
            </a:r>
            <a:r>
              <a:rPr lang="ru-RU" sz="1600" dirty="0"/>
              <a:t>) скрытое, внутренне движение, </a:t>
            </a:r>
            <a:r>
              <a:rPr lang="ru-RU" sz="1600" dirty="0" smtClean="0"/>
              <a:t>которое </a:t>
            </a:r>
            <a:r>
              <a:rPr lang="ru-RU" sz="1600" dirty="0"/>
              <a:t>определяется энергией и имеет свой источник во взаимодействии невидимых материальных частиц (молекул), из которых состоит тело</a:t>
            </a:r>
            <a:r>
              <a:rPr lang="ru-RU" sz="1600" dirty="0" smtClean="0"/>
              <a:t>.</a:t>
            </a:r>
          </a:p>
          <a:p>
            <a:pPr marL="0" indent="0" algn="just">
              <a:buNone/>
            </a:pPr>
            <a:endParaRPr lang="ru-RU" sz="1600" dirty="0"/>
          </a:p>
          <a:p>
            <a:pPr marL="0" indent="0" algn="just">
              <a:buNone/>
            </a:pPr>
            <a:r>
              <a:rPr lang="ru-RU" sz="1600" b="1" dirty="0" smtClean="0"/>
              <a:t>Так как, движение</a:t>
            </a:r>
            <a:r>
              <a:rPr lang="ru-RU" sz="1600" dirty="0" smtClean="0"/>
              <a:t>, </a:t>
            </a:r>
            <a:r>
              <a:rPr lang="ru-RU" sz="1600" dirty="0"/>
              <a:t>протекает закономерно и является универсальным, природа и </a:t>
            </a:r>
            <a:r>
              <a:rPr lang="ru-RU" sz="1600" dirty="0" smtClean="0"/>
              <a:t>мир, </a:t>
            </a:r>
            <a:r>
              <a:rPr lang="ru-RU" sz="1600" dirty="0"/>
              <a:t>как целое подчинены универсальным закономерностям, которые проявляются через причинные </a:t>
            </a:r>
            <a:r>
              <a:rPr lang="ru-RU" sz="1600" dirty="0" smtClean="0"/>
              <a:t>отклонения </a:t>
            </a:r>
            <a:r>
              <a:rPr lang="ru-RU" sz="1600" dirty="0"/>
              <a:t>(причины и следствия) с однозначной необходимостью. </a:t>
            </a:r>
            <a:endParaRPr lang="ru-RU" sz="1600" dirty="0" smtClean="0"/>
          </a:p>
          <a:p>
            <a:pPr marL="0" indent="0" algn="just">
              <a:buNone/>
            </a:pPr>
            <a:endParaRPr lang="ru-RU" sz="1600" dirty="0"/>
          </a:p>
          <a:p>
            <a:pPr marL="0" indent="0" algn="just">
              <a:buNone/>
            </a:pPr>
            <a:r>
              <a:rPr lang="ru-RU" sz="1600" b="1" dirty="0"/>
              <a:t>Так </a:t>
            </a:r>
            <a:r>
              <a:rPr lang="ru-RU" sz="1600" b="1" dirty="0" smtClean="0"/>
              <a:t>как, </a:t>
            </a:r>
            <a:r>
              <a:rPr lang="ru-RU" sz="1600" b="1" dirty="0"/>
              <a:t>вся </a:t>
            </a:r>
            <a:r>
              <a:rPr lang="ru-RU" sz="1600" b="1" dirty="0" smtClean="0"/>
              <a:t>природа</a:t>
            </a:r>
            <a:r>
              <a:rPr lang="ru-RU" sz="1600" dirty="0" smtClean="0"/>
              <a:t>, </a:t>
            </a:r>
            <a:r>
              <a:rPr lang="ru-RU" sz="1600" dirty="0"/>
              <a:t>является не чем </a:t>
            </a:r>
            <a:r>
              <a:rPr lang="ru-RU" sz="1600" dirty="0" smtClean="0"/>
              <a:t>иным, </a:t>
            </a:r>
            <a:r>
              <a:rPr lang="ru-RU" sz="1600" dirty="0"/>
              <a:t>как движущейся материей, в ней нет места для случайностей</a:t>
            </a:r>
            <a:r>
              <a:rPr lang="ru-RU" sz="1600" dirty="0" smtClean="0"/>
              <a:t>.</a:t>
            </a:r>
          </a:p>
          <a:p>
            <a:pPr marL="0" indent="0" algn="just">
              <a:buNone/>
            </a:pPr>
            <a:r>
              <a:rPr lang="ru-RU" sz="1600" dirty="0" smtClean="0"/>
              <a:t>   </a:t>
            </a:r>
            <a:r>
              <a:rPr lang="ru-RU" sz="1600" b="1" dirty="0" smtClean="0"/>
              <a:t>Космос </a:t>
            </a:r>
            <a:r>
              <a:rPr lang="ru-RU" sz="1600" b="1" dirty="0"/>
              <a:t>таким </a:t>
            </a:r>
            <a:r>
              <a:rPr lang="ru-RU" sz="1600" dirty="0"/>
              <a:t>образом выступает как бесконечный ряд причин и следствий, причем то, что в одном случае является следствием, в другом может быть причиной. </a:t>
            </a:r>
            <a:endParaRPr lang="ru-RU" sz="1600" dirty="0" smtClean="0"/>
          </a:p>
          <a:p>
            <a:pPr marL="0" indent="0" algn="just">
              <a:buNone/>
            </a:pPr>
            <a:r>
              <a:rPr lang="ru-RU" sz="1600" u="sng" dirty="0" smtClean="0"/>
              <a:t> Человек </a:t>
            </a:r>
            <a:r>
              <a:rPr lang="ru-RU" sz="1600" u="sng" dirty="0"/>
              <a:t>также подчинен действующей цепи причин и следствий.</a:t>
            </a:r>
          </a:p>
          <a:p>
            <a:pPr marL="0" indent="0" algn="just">
              <a:buNone/>
            </a:pPr>
            <a:endParaRPr lang="ru-RU" sz="1600" u="sng" dirty="0"/>
          </a:p>
          <a:p>
            <a:pPr marL="0" indent="0">
              <a:buNone/>
            </a:pPr>
            <a:endParaRPr lang="ru-RU" sz="1600" dirty="0"/>
          </a:p>
        </p:txBody>
      </p:sp>
    </p:spTree>
    <p:extLst>
      <p:ext uri="{BB962C8B-B14F-4D97-AF65-F5344CB8AC3E}">
        <p14:creationId xmlns:p14="http://schemas.microsoft.com/office/powerpoint/2010/main" val="36566355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251520" y="0"/>
            <a:ext cx="8686800" cy="188640"/>
          </a:xfrm>
        </p:spPr>
        <p:txBody>
          <a:bodyPr>
            <a:normAutofit fontScale="90000"/>
          </a:bodyPr>
          <a:lstStyle/>
          <a:p>
            <a:pPr algn="ctr"/>
            <a:r>
              <a:rPr lang="ru-RU" sz="1400" i="1" dirty="0" smtClean="0"/>
              <a:t>.</a:t>
            </a:r>
            <a:r>
              <a:rPr lang="ru-RU" sz="1600" b="1" i="1" dirty="0">
                <a:solidFill>
                  <a:srgbClr val="002060"/>
                </a:solidFill>
                <a:latin typeface="Times New Roman" pitchFamily="18" charset="0"/>
                <a:cs typeface="Times New Roman" pitchFamily="18" charset="0"/>
              </a:rPr>
              <a:t> </a:t>
            </a:r>
            <a:endParaRPr lang="ru-RU" sz="2000" i="1" dirty="0"/>
          </a:p>
        </p:txBody>
      </p:sp>
      <p:sp>
        <p:nvSpPr>
          <p:cNvPr id="2" name="Объект 1"/>
          <p:cNvSpPr>
            <a:spLocks noGrp="1"/>
          </p:cNvSpPr>
          <p:nvPr>
            <p:ph idx="1"/>
          </p:nvPr>
        </p:nvSpPr>
        <p:spPr>
          <a:xfrm>
            <a:off x="31949" y="332656"/>
            <a:ext cx="8928992" cy="6408712"/>
          </a:xfrm>
        </p:spPr>
        <p:txBody>
          <a:bodyPr>
            <a:normAutofit/>
          </a:bodyPr>
          <a:lstStyle/>
          <a:p>
            <a:pPr marL="0" indent="0" algn="just">
              <a:buNone/>
            </a:pPr>
            <a:r>
              <a:rPr lang="ru-RU" sz="1600" b="1" dirty="0" smtClean="0">
                <a:solidFill>
                  <a:srgbClr val="7030A0"/>
                </a:solidFill>
              </a:rPr>
              <a:t>Основатель эмпиризма </a:t>
            </a:r>
            <a:r>
              <a:rPr lang="ru-RU" sz="1600" dirty="0" smtClean="0">
                <a:solidFill>
                  <a:srgbClr val="002060"/>
                </a:solidFill>
              </a:rPr>
              <a:t>– направления, которое строит свои гносеологические посылки преимущественно на чувственном познании и опыте.</a:t>
            </a:r>
          </a:p>
          <a:p>
            <a:pPr marL="0" indent="0" algn="just">
              <a:buNone/>
            </a:pPr>
            <a:endParaRPr lang="ru-RU" sz="1600" dirty="0" smtClean="0">
              <a:solidFill>
                <a:srgbClr val="002060"/>
              </a:solidFill>
            </a:endParaRPr>
          </a:p>
          <a:p>
            <a:pPr marL="0" indent="0" algn="just">
              <a:buNone/>
            </a:pPr>
            <a:r>
              <a:rPr lang="ru-RU" sz="1600" i="1" dirty="0" smtClean="0">
                <a:solidFill>
                  <a:schemeClr val="tx2">
                    <a:lumMod val="50000"/>
                  </a:schemeClr>
                </a:solidFill>
              </a:rPr>
              <a:t>Исходным моментом любой </a:t>
            </a:r>
            <a:r>
              <a:rPr lang="ru-RU" sz="1600" i="1" dirty="0" smtClean="0">
                <a:solidFill>
                  <a:srgbClr val="7030A0"/>
                </a:solidFill>
              </a:rPr>
              <a:t>познавательной деятельности являются прежде всего чувства</a:t>
            </a:r>
            <a:r>
              <a:rPr lang="ru-RU" sz="1600" i="1" dirty="0" smtClean="0">
                <a:solidFill>
                  <a:srgbClr val="002060"/>
                </a:solidFill>
              </a:rPr>
              <a:t>.</a:t>
            </a:r>
          </a:p>
          <a:p>
            <a:pPr marL="0" indent="0" algn="just">
              <a:buNone/>
            </a:pPr>
            <a:endParaRPr lang="ru-RU" sz="1600" dirty="0" smtClean="0">
              <a:solidFill>
                <a:srgbClr val="002060"/>
              </a:solidFill>
            </a:endParaRPr>
          </a:p>
          <a:p>
            <a:pPr marL="0" indent="0" algn="just">
              <a:buNone/>
            </a:pPr>
            <a:r>
              <a:rPr lang="ru-RU" sz="1600" dirty="0" smtClean="0">
                <a:solidFill>
                  <a:srgbClr val="002060"/>
                </a:solidFill>
              </a:rPr>
              <a:t>Основной принцип этой философской ориентации в области теории познания выражен в тезисе: </a:t>
            </a:r>
            <a:r>
              <a:rPr lang="ru-RU" sz="1600" dirty="0" smtClean="0">
                <a:solidFill>
                  <a:srgbClr val="C00000"/>
                </a:solidFill>
              </a:rPr>
              <a:t>«Нет ничего в разуме, что бы до этого не прошло через чувства».</a:t>
            </a:r>
          </a:p>
          <a:p>
            <a:pPr marL="0" indent="0" algn="just">
              <a:buNone/>
            </a:pPr>
            <a:endParaRPr lang="ru-RU" sz="1600" dirty="0" smtClean="0">
              <a:solidFill>
                <a:srgbClr val="C00000"/>
              </a:solidFill>
            </a:endParaRPr>
          </a:p>
          <a:p>
            <a:pPr marL="0" indent="0" algn="just">
              <a:buNone/>
            </a:pPr>
            <a:r>
              <a:rPr lang="ru-RU" sz="1600" dirty="0" smtClean="0">
                <a:solidFill>
                  <a:schemeClr val="tx2">
                    <a:lumMod val="50000"/>
                  </a:schemeClr>
                </a:solidFill>
              </a:rPr>
              <a:t>Подход Бэкона к чувственному познанию </a:t>
            </a:r>
            <a:r>
              <a:rPr lang="ru-RU" sz="1600" dirty="0" smtClean="0">
                <a:solidFill>
                  <a:srgbClr val="002060"/>
                </a:solidFill>
              </a:rPr>
              <a:t>не является абсолютизацией чувственного познания по отношению к другим формам познания.  </a:t>
            </a:r>
            <a:r>
              <a:rPr lang="ru-RU" sz="1600" b="1" i="1" dirty="0" smtClean="0">
                <a:solidFill>
                  <a:srgbClr val="002060"/>
                </a:solidFill>
              </a:rPr>
              <a:t>Чувственное познание включает в общий контекст – опыт и эксперимент.</a:t>
            </a:r>
          </a:p>
          <a:p>
            <a:pPr marL="0" indent="0" algn="just">
              <a:buNone/>
            </a:pPr>
            <a:endParaRPr lang="ru-RU" sz="1600" dirty="0" smtClean="0">
              <a:solidFill>
                <a:srgbClr val="002060"/>
              </a:solidFill>
            </a:endParaRPr>
          </a:p>
          <a:p>
            <a:pPr marL="0" indent="0" algn="just">
              <a:buNone/>
            </a:pPr>
            <a:r>
              <a:rPr lang="ru-RU" sz="1600" dirty="0" smtClean="0">
                <a:solidFill>
                  <a:schemeClr val="tx2">
                    <a:lumMod val="50000"/>
                  </a:schemeClr>
                </a:solidFill>
              </a:rPr>
              <a:t>Эмпирия – опыт, </a:t>
            </a:r>
            <a:r>
              <a:rPr lang="ru-RU" sz="1600" dirty="0" smtClean="0">
                <a:solidFill>
                  <a:srgbClr val="002060"/>
                </a:solidFill>
              </a:rPr>
              <a:t>опирающийся на эксперимент – исходный пункт нового научного метода – индукции.</a:t>
            </a:r>
          </a:p>
          <a:p>
            <a:pPr marL="0" indent="0" algn="just">
              <a:buNone/>
            </a:pPr>
            <a:endParaRPr lang="ru-RU" sz="1600" dirty="0" smtClean="0">
              <a:solidFill>
                <a:srgbClr val="002060"/>
              </a:solidFill>
            </a:endParaRPr>
          </a:p>
          <a:p>
            <a:pPr marL="0" indent="0" algn="just">
              <a:buNone/>
            </a:pPr>
            <a:r>
              <a:rPr lang="ru-RU" sz="1600" dirty="0" smtClean="0">
                <a:solidFill>
                  <a:srgbClr val="7030A0"/>
                </a:solidFill>
              </a:rPr>
              <a:t>«Наукам нужны, такие формы индукции, которые проведут анализ опыта и отличат друг от друга отдельные элементы и только потом, когда ответственно исключат и отвергнут, придут к убедительному выводу» </a:t>
            </a:r>
            <a:r>
              <a:rPr lang="ru-RU" sz="1600" dirty="0" smtClean="0">
                <a:solidFill>
                  <a:schemeClr val="tx2">
                    <a:lumMod val="50000"/>
                  </a:schemeClr>
                </a:solidFill>
              </a:rPr>
              <a:t>(Ф. Бэкон).</a:t>
            </a:r>
          </a:p>
          <a:p>
            <a:pPr marL="0" indent="0" algn="just">
              <a:buNone/>
            </a:pPr>
            <a:endParaRPr lang="ru-RU" sz="1600" dirty="0" smtClean="0">
              <a:solidFill>
                <a:srgbClr val="002060"/>
              </a:solidFill>
            </a:endParaRPr>
          </a:p>
          <a:p>
            <a:pPr marL="0" indent="0" algn="just">
              <a:buNone/>
            </a:pPr>
            <a:r>
              <a:rPr lang="ru-RU" sz="1600" dirty="0" smtClean="0">
                <a:solidFill>
                  <a:schemeClr val="tx2">
                    <a:lumMod val="50000"/>
                  </a:schemeClr>
                </a:solidFill>
              </a:rPr>
              <a:t>Подготовка к созданию новой науки </a:t>
            </a:r>
            <a:r>
              <a:rPr lang="ru-RU" sz="1600" dirty="0" smtClean="0">
                <a:solidFill>
                  <a:srgbClr val="002060"/>
                </a:solidFill>
              </a:rPr>
              <a:t>и философии предполагает раскрытие  причин, которые вели к тому, что человеческое познание было и есть неадекватно по отношению к практическим потребностям.</a:t>
            </a:r>
          </a:p>
          <a:p>
            <a:pPr marL="0" indent="0" algn="just">
              <a:buNone/>
            </a:pPr>
            <a:endParaRPr lang="ru-RU" sz="1600" dirty="0" smtClean="0"/>
          </a:p>
          <a:p>
            <a:pPr marL="0" indent="0">
              <a:buNone/>
            </a:pPr>
            <a:endParaRPr lang="ru-RU" sz="1600" dirty="0"/>
          </a:p>
        </p:txBody>
      </p:sp>
    </p:spTree>
    <p:extLst>
      <p:ext uri="{BB962C8B-B14F-4D97-AF65-F5344CB8AC3E}">
        <p14:creationId xmlns:p14="http://schemas.microsoft.com/office/powerpoint/2010/main" val="8804945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86800" cy="838200"/>
          </a:xfrm>
        </p:spPr>
        <p:txBody>
          <a:bodyPr>
            <a:normAutofit/>
          </a:bodyPr>
          <a:lstStyle/>
          <a:p>
            <a:pPr algn="ctr"/>
            <a:r>
              <a:rPr lang="ru-RU" sz="2000" b="1" dirty="0">
                <a:effectLst/>
              </a:rPr>
              <a:t>Клод </a:t>
            </a:r>
            <a:r>
              <a:rPr lang="ru-RU" sz="2000" b="1" dirty="0" smtClean="0">
                <a:effectLst/>
              </a:rPr>
              <a:t> Адриан  Гельвеций  (</a:t>
            </a:r>
            <a:r>
              <a:rPr lang="ru-RU" sz="2000" b="1" dirty="0">
                <a:effectLst/>
              </a:rPr>
              <a:t>1715-1771) </a:t>
            </a:r>
            <a:r>
              <a:rPr lang="ru-RU" sz="2000" dirty="0">
                <a:effectLst/>
              </a:rPr>
              <a:t/>
            </a:r>
            <a:br>
              <a:rPr lang="ru-RU" sz="2000" dirty="0">
                <a:effectLst/>
              </a:rPr>
            </a:br>
            <a:endParaRPr lang="ru-RU" sz="2000" dirty="0"/>
          </a:p>
        </p:txBody>
      </p:sp>
      <p:sp>
        <p:nvSpPr>
          <p:cNvPr id="3" name="Объект 2"/>
          <p:cNvSpPr>
            <a:spLocks noGrp="1"/>
          </p:cNvSpPr>
          <p:nvPr>
            <p:ph idx="1"/>
          </p:nvPr>
        </p:nvSpPr>
        <p:spPr>
          <a:xfrm>
            <a:off x="179512" y="764704"/>
            <a:ext cx="8812088" cy="6093296"/>
          </a:xfrm>
        </p:spPr>
        <p:txBody>
          <a:bodyPr>
            <a:normAutofit/>
          </a:bodyPr>
          <a:lstStyle/>
          <a:p>
            <a:pPr marL="0" indent="0" algn="just">
              <a:buNone/>
            </a:pPr>
            <a:r>
              <a:rPr lang="ru-RU" sz="1600" dirty="0" smtClean="0"/>
              <a:t>Основные философские работы «О духе», «О человеке».</a:t>
            </a:r>
          </a:p>
          <a:p>
            <a:pPr marL="0" indent="0" algn="just">
              <a:buNone/>
            </a:pPr>
            <a:endParaRPr lang="ru-RU" sz="1600" dirty="0"/>
          </a:p>
          <a:p>
            <a:pPr marL="0" indent="0" algn="just">
              <a:buNone/>
            </a:pPr>
            <a:r>
              <a:rPr lang="ru-RU" sz="1600" u="sng" dirty="0" smtClean="0">
                <a:solidFill>
                  <a:srgbClr val="7030A0"/>
                </a:solidFill>
              </a:rPr>
              <a:t>Человека относит  </a:t>
            </a:r>
            <a:r>
              <a:rPr lang="ru-RU" sz="1600" u="sng" dirty="0">
                <a:solidFill>
                  <a:srgbClr val="7030A0"/>
                </a:solidFill>
              </a:rPr>
              <a:t>к общей </a:t>
            </a:r>
            <a:r>
              <a:rPr lang="ru-RU" sz="1600" u="sng" dirty="0" smtClean="0">
                <a:solidFill>
                  <a:srgbClr val="7030A0"/>
                </a:solidFill>
              </a:rPr>
              <a:t>системе </a:t>
            </a:r>
            <a:r>
              <a:rPr lang="ru-RU" sz="1600" u="sng" dirty="0">
                <a:solidFill>
                  <a:srgbClr val="7030A0"/>
                </a:solidFill>
              </a:rPr>
              <a:t>природы. Человек неотделим от природы и подчинен тем же закономерностям, что и </a:t>
            </a:r>
            <a:r>
              <a:rPr lang="ru-RU" sz="1600" u="sng" dirty="0" smtClean="0">
                <a:solidFill>
                  <a:srgbClr val="7030A0"/>
                </a:solidFill>
              </a:rPr>
              <a:t>природа. </a:t>
            </a:r>
            <a:r>
              <a:rPr lang="ru-RU" sz="1600" dirty="0" smtClean="0"/>
              <a:t>Также </a:t>
            </a:r>
            <a:r>
              <a:rPr lang="ru-RU" sz="1600" dirty="0"/>
              <a:t>как и другие </a:t>
            </a:r>
            <a:r>
              <a:rPr lang="ru-RU" sz="1600" dirty="0" smtClean="0"/>
              <a:t>французские </a:t>
            </a:r>
            <a:r>
              <a:rPr lang="ru-RU" sz="1600" dirty="0"/>
              <a:t>материалисты не смог понять специфичности человека и человеческого общества. </a:t>
            </a:r>
            <a:endParaRPr lang="ru-RU" sz="1600" dirty="0" smtClean="0"/>
          </a:p>
          <a:p>
            <a:pPr marL="0" indent="0" algn="just">
              <a:buNone/>
            </a:pPr>
            <a:endParaRPr lang="ru-RU" sz="1600" dirty="0"/>
          </a:p>
          <a:p>
            <a:pPr marL="0" indent="0" algn="just">
              <a:buNone/>
            </a:pPr>
            <a:r>
              <a:rPr lang="ru-RU" sz="1600" b="1" dirty="0"/>
              <a:t>В области теории познания </a:t>
            </a:r>
            <a:r>
              <a:rPr lang="ru-RU" sz="1600" dirty="0"/>
              <a:t>он принимает </a:t>
            </a:r>
            <a:r>
              <a:rPr lang="ru-RU" sz="1600" dirty="0" smtClean="0"/>
              <a:t>сенсуализм </a:t>
            </a:r>
            <a:r>
              <a:rPr lang="ru-RU" sz="1600" dirty="0"/>
              <a:t>Локка. Всеми </a:t>
            </a:r>
            <a:r>
              <a:rPr lang="ru-RU" sz="1600" dirty="0" smtClean="0"/>
              <a:t>своими </a:t>
            </a:r>
            <a:r>
              <a:rPr lang="ru-RU" sz="1600" dirty="0"/>
              <a:t>знаниями и умениями человек обязан лишь опыту, который он обретает при помощи чувственного познания и хранит </a:t>
            </a:r>
            <a:r>
              <a:rPr lang="ru-RU" sz="1600" dirty="0" smtClean="0"/>
              <a:t>посредством </a:t>
            </a:r>
            <a:r>
              <a:rPr lang="ru-RU" sz="1600" dirty="0"/>
              <a:t>памяти</a:t>
            </a:r>
            <a:r>
              <a:rPr lang="ru-RU" sz="1600" dirty="0" smtClean="0"/>
              <a:t>.</a:t>
            </a:r>
          </a:p>
          <a:p>
            <a:pPr marL="0" indent="0" algn="just">
              <a:buNone/>
            </a:pPr>
            <a:endParaRPr lang="ru-RU" sz="1600" dirty="0"/>
          </a:p>
          <a:p>
            <a:pPr marL="0" indent="0" algn="just">
              <a:buNone/>
            </a:pPr>
            <a:r>
              <a:rPr lang="ru-RU" sz="1600" u="sng" dirty="0" smtClean="0">
                <a:solidFill>
                  <a:srgbClr val="0070C0"/>
                </a:solidFill>
              </a:rPr>
              <a:t>Сторонник </a:t>
            </a:r>
            <a:r>
              <a:rPr lang="ru-RU" sz="1600" u="sng" dirty="0">
                <a:solidFill>
                  <a:srgbClr val="0070C0"/>
                </a:solidFill>
              </a:rPr>
              <a:t>строгого детерминизма. В материальной природе все происходит согласно всеобщим законам, которым подчинено всякое движение материи.</a:t>
            </a:r>
          </a:p>
          <a:p>
            <a:pPr marL="0" indent="0" algn="just">
              <a:buNone/>
            </a:pPr>
            <a:endParaRPr lang="ru-RU" sz="1600" u="sng" dirty="0" smtClean="0">
              <a:solidFill>
                <a:srgbClr val="0070C0"/>
              </a:solidFill>
            </a:endParaRPr>
          </a:p>
          <a:p>
            <a:pPr marL="0" indent="0" algn="just">
              <a:buNone/>
            </a:pPr>
            <a:r>
              <a:rPr lang="ru-RU" sz="1600" b="1" dirty="0" smtClean="0"/>
              <a:t>Как </a:t>
            </a:r>
            <a:r>
              <a:rPr lang="ru-RU" sz="1600" b="1" dirty="0"/>
              <a:t>в области природы </a:t>
            </a:r>
            <a:r>
              <a:rPr lang="ru-RU" sz="1600" dirty="0"/>
              <a:t>правит всемогущий естественный закон, так и </a:t>
            </a:r>
            <a:r>
              <a:rPr lang="ru-RU" sz="1600" dirty="0" smtClean="0"/>
              <a:t>человеческое поведение </a:t>
            </a:r>
            <a:r>
              <a:rPr lang="ru-RU" sz="1600" dirty="0"/>
              <a:t>и деятельность подчинены «закону интересов</a:t>
            </a:r>
            <a:r>
              <a:rPr lang="ru-RU" sz="1600" dirty="0" smtClean="0"/>
              <a:t>».</a:t>
            </a:r>
          </a:p>
          <a:p>
            <a:pPr marL="0" indent="0" algn="just">
              <a:buNone/>
            </a:pPr>
            <a:endParaRPr lang="ru-RU" sz="1600" dirty="0" smtClean="0"/>
          </a:p>
          <a:p>
            <a:pPr marL="0" indent="0" algn="just">
              <a:buNone/>
            </a:pPr>
            <a:r>
              <a:rPr lang="ru-RU" sz="1600" b="1" dirty="0" smtClean="0"/>
              <a:t>«</a:t>
            </a:r>
            <a:r>
              <a:rPr lang="ru-RU" sz="1600" b="1" dirty="0"/>
              <a:t>Интерес» </a:t>
            </a:r>
            <a:r>
              <a:rPr lang="ru-RU" sz="1600" dirty="0"/>
              <a:t>соединяет основные факторы, обусловливающие человеческую активность. </a:t>
            </a:r>
            <a:endParaRPr lang="ru-RU" sz="1600" dirty="0" smtClean="0"/>
          </a:p>
          <a:p>
            <a:pPr marL="0" indent="0" algn="just">
              <a:buNone/>
            </a:pPr>
            <a:endParaRPr lang="ru-RU" sz="1600" dirty="0" smtClean="0"/>
          </a:p>
          <a:p>
            <a:pPr marL="0" indent="0" algn="just">
              <a:buNone/>
            </a:pPr>
            <a:r>
              <a:rPr lang="ru-RU" sz="1600" b="1" u="sng" dirty="0" smtClean="0"/>
              <a:t>Общество </a:t>
            </a:r>
            <a:r>
              <a:rPr lang="ru-RU" sz="1600" b="1" u="sng" dirty="0"/>
              <a:t>совокупность индивидов</a:t>
            </a:r>
            <a:r>
              <a:rPr lang="ru-RU" sz="1600" u="sng" dirty="0"/>
              <a:t>. Общественный интерес является таким образом совокупным интересом решающего большинства членов общества.  </a:t>
            </a:r>
          </a:p>
          <a:p>
            <a:pPr marL="0" indent="0">
              <a:buNone/>
            </a:pPr>
            <a:endParaRPr lang="ru-RU" sz="1600" dirty="0"/>
          </a:p>
        </p:txBody>
      </p:sp>
    </p:spTree>
    <p:extLst>
      <p:ext uri="{BB962C8B-B14F-4D97-AF65-F5344CB8AC3E}">
        <p14:creationId xmlns:p14="http://schemas.microsoft.com/office/powerpoint/2010/main" val="37153341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686800" cy="838200"/>
          </a:xfrm>
        </p:spPr>
        <p:txBody>
          <a:bodyPr>
            <a:normAutofit/>
          </a:bodyPr>
          <a:lstStyle/>
          <a:p>
            <a:pPr algn="ctr"/>
            <a:r>
              <a:rPr lang="ru-RU" sz="2000" dirty="0" smtClean="0">
                <a:solidFill>
                  <a:srgbClr val="002060"/>
                </a:solidFill>
              </a:rPr>
              <a:t>Заключение</a:t>
            </a:r>
            <a:endParaRPr lang="ru-RU" sz="2000" dirty="0">
              <a:solidFill>
                <a:srgbClr val="002060"/>
              </a:solidFill>
            </a:endParaRPr>
          </a:p>
        </p:txBody>
      </p:sp>
      <p:sp>
        <p:nvSpPr>
          <p:cNvPr id="3" name="Объект 2"/>
          <p:cNvSpPr>
            <a:spLocks noGrp="1"/>
          </p:cNvSpPr>
          <p:nvPr>
            <p:ph idx="1"/>
          </p:nvPr>
        </p:nvSpPr>
        <p:spPr>
          <a:xfrm>
            <a:off x="304800" y="836712"/>
            <a:ext cx="8686800" cy="5832648"/>
          </a:xfrm>
        </p:spPr>
        <p:txBody>
          <a:bodyPr>
            <a:normAutofit/>
          </a:bodyPr>
          <a:lstStyle/>
          <a:p>
            <a:endParaRPr lang="ru-RU" sz="1600" dirty="0" smtClean="0">
              <a:solidFill>
                <a:srgbClr val="C00000"/>
              </a:solidFill>
            </a:endParaRPr>
          </a:p>
          <a:p>
            <a:endParaRPr lang="ru-RU" sz="1600" dirty="0">
              <a:solidFill>
                <a:srgbClr val="C00000"/>
              </a:solidFill>
            </a:endParaRPr>
          </a:p>
          <a:p>
            <a:r>
              <a:rPr lang="ru-RU" sz="1600" dirty="0" smtClean="0">
                <a:solidFill>
                  <a:srgbClr val="7030A0"/>
                </a:solidFill>
              </a:rPr>
              <a:t>Философия </a:t>
            </a:r>
            <a:r>
              <a:rPr lang="ru-RU" sz="1600" dirty="0">
                <a:solidFill>
                  <a:srgbClr val="7030A0"/>
                </a:solidFill>
              </a:rPr>
              <a:t>Нового времени это период в истории философии, с 17-го по середину 19-го столетия, в течении которого получила классическую формулировку и решение центральная проблема западной философии </a:t>
            </a:r>
            <a:r>
              <a:rPr lang="ru-RU" sz="1600" b="1" i="1" u="sng" dirty="0">
                <a:solidFill>
                  <a:srgbClr val="7030A0"/>
                </a:solidFill>
              </a:rPr>
              <a:t>- </a:t>
            </a:r>
            <a:r>
              <a:rPr lang="ru-RU" sz="1600" b="1" i="1" u="sng" dirty="0">
                <a:solidFill>
                  <a:srgbClr val="C00000"/>
                </a:solidFill>
              </a:rPr>
              <a:t>проблема тождества бытия и мышления. </a:t>
            </a:r>
            <a:endParaRPr lang="ru-RU" sz="1600" b="1" i="1" u="sng" dirty="0" smtClean="0">
              <a:solidFill>
                <a:srgbClr val="C00000"/>
              </a:solidFill>
            </a:endParaRPr>
          </a:p>
          <a:p>
            <a:pPr marL="0" indent="0">
              <a:buNone/>
            </a:pPr>
            <a:endParaRPr lang="ru-RU" sz="1600" b="1" i="1" u="sng" dirty="0">
              <a:solidFill>
                <a:srgbClr val="C00000"/>
              </a:solidFill>
            </a:endParaRPr>
          </a:p>
          <a:p>
            <a:r>
              <a:rPr lang="ru-RU" sz="1600" dirty="0" smtClean="0">
                <a:solidFill>
                  <a:schemeClr val="tx1"/>
                </a:solidFill>
              </a:rPr>
              <a:t>Новое </a:t>
            </a:r>
            <a:r>
              <a:rPr lang="ru-RU" sz="1600" dirty="0">
                <a:solidFill>
                  <a:schemeClr val="tx1"/>
                </a:solidFill>
              </a:rPr>
              <a:t>время прошло под знаменем </a:t>
            </a:r>
            <a:r>
              <a:rPr lang="ru-RU" sz="1600" b="1" i="1" dirty="0">
                <a:solidFill>
                  <a:schemeClr val="tx1"/>
                </a:solidFill>
              </a:rPr>
              <a:t>торжества рационального дискурса</a:t>
            </a:r>
            <a:r>
              <a:rPr lang="ru-RU" sz="1600" dirty="0" smtClean="0">
                <a:solidFill>
                  <a:schemeClr val="tx1"/>
                </a:solidFill>
              </a:rPr>
              <a:t>.</a:t>
            </a:r>
          </a:p>
          <a:p>
            <a:pPr marL="0" indent="0">
              <a:buNone/>
            </a:pPr>
            <a:endParaRPr lang="ru-RU" sz="1600" dirty="0">
              <a:solidFill>
                <a:srgbClr val="C00000"/>
              </a:solidFill>
            </a:endParaRPr>
          </a:p>
          <a:p>
            <a:r>
              <a:rPr lang="ru-RU" sz="1600" dirty="0" smtClean="0">
                <a:solidFill>
                  <a:srgbClr val="003300"/>
                </a:solidFill>
              </a:rPr>
              <a:t> </a:t>
            </a:r>
            <a:r>
              <a:rPr lang="ru-RU" sz="1600" dirty="0">
                <a:solidFill>
                  <a:srgbClr val="003300"/>
                </a:solidFill>
              </a:rPr>
              <a:t>Поскольку монополией на него </a:t>
            </a:r>
            <a:r>
              <a:rPr lang="ru-RU" sz="1600" b="1" i="1" dirty="0">
                <a:solidFill>
                  <a:srgbClr val="003300"/>
                </a:solidFill>
              </a:rPr>
              <a:t>обладала и обладает наука</a:t>
            </a:r>
            <a:r>
              <a:rPr lang="ru-RU" sz="1600" dirty="0">
                <a:solidFill>
                  <a:srgbClr val="003300"/>
                </a:solidFill>
              </a:rPr>
              <a:t>, то философия Нового времени может быть понята только как рефлексия над основаниями научного знания</a:t>
            </a:r>
            <a:r>
              <a:rPr lang="ru-RU" sz="1600" dirty="0" smtClean="0">
                <a:solidFill>
                  <a:srgbClr val="003300"/>
                </a:solidFill>
              </a:rPr>
              <a:t>.</a:t>
            </a:r>
          </a:p>
          <a:p>
            <a:pPr marL="0" indent="0">
              <a:buNone/>
            </a:pPr>
            <a:endParaRPr lang="ru-RU" sz="1600" dirty="0">
              <a:solidFill>
                <a:srgbClr val="003300"/>
              </a:solidFill>
            </a:endParaRPr>
          </a:p>
          <a:p>
            <a:pPr algn="just"/>
            <a:r>
              <a:rPr lang="ru-RU" sz="1600" b="1" i="1" dirty="0" smtClean="0">
                <a:solidFill>
                  <a:srgbClr val="003366"/>
                </a:solidFill>
              </a:rPr>
              <a:t> </a:t>
            </a:r>
            <a:r>
              <a:rPr lang="ru-RU" sz="1600" b="1" i="1" dirty="0">
                <a:solidFill>
                  <a:srgbClr val="003366"/>
                </a:solidFill>
              </a:rPr>
              <a:t>Философия пыталась выяснить</a:t>
            </a:r>
            <a:r>
              <a:rPr lang="ru-RU" sz="1600" dirty="0">
                <a:solidFill>
                  <a:srgbClr val="003366"/>
                </a:solidFill>
              </a:rPr>
              <a:t>, насколько оправданы попытки науки стать господствующим мировоззрением и потеснить религию, искусство и саму философию</a:t>
            </a:r>
            <a:r>
              <a:rPr lang="ru-RU" sz="1600" dirty="0" smtClean="0">
                <a:solidFill>
                  <a:srgbClr val="003366"/>
                </a:solidFill>
              </a:rPr>
              <a:t>.</a:t>
            </a:r>
          </a:p>
          <a:p>
            <a:pPr marL="0" indent="0" algn="just">
              <a:buNone/>
            </a:pPr>
            <a:endParaRPr lang="ru-RU" sz="1600" dirty="0">
              <a:solidFill>
                <a:srgbClr val="003366"/>
              </a:solidFill>
            </a:endParaRPr>
          </a:p>
          <a:p>
            <a:r>
              <a:rPr lang="ru-RU" sz="1600" dirty="0" smtClean="0">
                <a:solidFill>
                  <a:schemeClr val="tx1"/>
                </a:solidFill>
              </a:rPr>
              <a:t> </a:t>
            </a:r>
            <a:r>
              <a:rPr lang="ru-RU" sz="1600" dirty="0">
                <a:solidFill>
                  <a:schemeClr val="tx1"/>
                </a:solidFill>
              </a:rPr>
              <a:t>В литературе этот период называют иногда </a:t>
            </a:r>
            <a:r>
              <a:rPr lang="ru-RU" sz="1600" b="1" i="1" dirty="0">
                <a:solidFill>
                  <a:schemeClr val="tx1"/>
                </a:solidFill>
              </a:rPr>
              <a:t>«эпохой модерна</a:t>
            </a:r>
            <a:r>
              <a:rPr lang="ru-RU" sz="1600" b="1" i="1" dirty="0" smtClean="0">
                <a:solidFill>
                  <a:schemeClr val="tx1"/>
                </a:solidFill>
              </a:rPr>
              <a:t>».</a:t>
            </a:r>
          </a:p>
          <a:p>
            <a:pPr marL="0" indent="0">
              <a:buNone/>
            </a:pPr>
            <a:endParaRPr lang="ru-RU" sz="1600" dirty="0">
              <a:solidFill>
                <a:srgbClr val="C00000"/>
              </a:solidFill>
            </a:endParaRPr>
          </a:p>
          <a:p>
            <a:pPr algn="just"/>
            <a:r>
              <a:rPr lang="ru-RU" sz="1600" dirty="0" smtClean="0">
                <a:solidFill>
                  <a:srgbClr val="002060"/>
                </a:solidFill>
              </a:rPr>
              <a:t>Философия </a:t>
            </a:r>
            <a:r>
              <a:rPr lang="ru-RU" sz="1600" dirty="0">
                <a:solidFill>
                  <a:srgbClr val="002060"/>
                </a:solidFill>
              </a:rPr>
              <a:t>Нового времени </a:t>
            </a:r>
            <a:r>
              <a:rPr lang="ru-RU" sz="1600" b="1" i="1" dirty="0">
                <a:solidFill>
                  <a:srgbClr val="002060"/>
                </a:solidFill>
              </a:rPr>
              <a:t>включает в себя три периода: </a:t>
            </a:r>
            <a:r>
              <a:rPr lang="ru-RU" sz="1600" dirty="0">
                <a:solidFill>
                  <a:srgbClr val="003300"/>
                </a:solidFill>
              </a:rPr>
              <a:t>философию XVII века, философию эпохи просвещения и немецкую классическую философию.</a:t>
            </a:r>
          </a:p>
          <a:p>
            <a:endParaRPr lang="ru-RU" sz="1600" dirty="0">
              <a:solidFill>
                <a:srgbClr val="002060"/>
              </a:solidFill>
            </a:endParaRPr>
          </a:p>
        </p:txBody>
      </p:sp>
    </p:spTree>
    <p:extLst>
      <p:ext uri="{BB962C8B-B14F-4D97-AF65-F5344CB8AC3E}">
        <p14:creationId xmlns:p14="http://schemas.microsoft.com/office/powerpoint/2010/main" val="19843439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86800" cy="188640"/>
          </a:xfrm>
        </p:spPr>
        <p:txBody>
          <a:bodyPr>
            <a:normAutofit fontScale="90000"/>
          </a:bodyPr>
          <a:lstStyle/>
          <a:p>
            <a:endParaRPr lang="ru-RU" sz="1800" dirty="0"/>
          </a:p>
        </p:txBody>
      </p:sp>
      <p:sp>
        <p:nvSpPr>
          <p:cNvPr id="3" name="Объект 2"/>
          <p:cNvSpPr>
            <a:spLocks noGrp="1"/>
          </p:cNvSpPr>
          <p:nvPr>
            <p:ph idx="1"/>
          </p:nvPr>
        </p:nvSpPr>
        <p:spPr>
          <a:xfrm>
            <a:off x="304800" y="188640"/>
            <a:ext cx="8686800" cy="6408712"/>
          </a:xfrm>
        </p:spPr>
        <p:txBody>
          <a:bodyPr>
            <a:normAutofit/>
          </a:bodyPr>
          <a:lstStyle/>
          <a:p>
            <a:pPr algn="just"/>
            <a:r>
              <a:rPr lang="ru-RU" sz="1600" b="1" dirty="0">
                <a:solidFill>
                  <a:srgbClr val="002060"/>
                </a:solidFill>
              </a:rPr>
              <a:t>XVII век - это век научного естествознания </a:t>
            </a:r>
            <a:r>
              <a:rPr lang="ru-RU" sz="1600" dirty="0">
                <a:solidFill>
                  <a:srgbClr val="002060"/>
                </a:solidFill>
              </a:rPr>
              <a:t>и научных открытий. Философия активно участвовала в развитии новой науки. </a:t>
            </a:r>
            <a:endParaRPr lang="ru-RU" sz="1600" dirty="0" smtClean="0">
              <a:solidFill>
                <a:srgbClr val="002060"/>
              </a:solidFill>
            </a:endParaRPr>
          </a:p>
          <a:p>
            <a:pPr marL="0" indent="0" algn="just">
              <a:buNone/>
            </a:pPr>
            <a:endParaRPr lang="ru-RU" sz="1600" dirty="0" smtClean="0">
              <a:solidFill>
                <a:srgbClr val="002060"/>
              </a:solidFill>
            </a:endParaRPr>
          </a:p>
          <a:p>
            <a:pPr algn="just"/>
            <a:r>
              <a:rPr lang="ru-RU" sz="1600" b="1" dirty="0" smtClean="0">
                <a:solidFill>
                  <a:srgbClr val="002060"/>
                </a:solidFill>
              </a:rPr>
              <a:t>Творчество </a:t>
            </a:r>
            <a:r>
              <a:rPr lang="ru-RU" sz="1600" b="1" dirty="0">
                <a:solidFill>
                  <a:srgbClr val="002060"/>
                </a:solidFill>
              </a:rPr>
              <a:t>Ф. Бэкона</a:t>
            </a:r>
            <a:r>
              <a:rPr lang="ru-RU" sz="1600" dirty="0">
                <a:solidFill>
                  <a:srgbClr val="002060"/>
                </a:solidFill>
              </a:rPr>
              <a:t>, Р. Декарта, Б. Спинозы, Г. В. Лейбница и других философов XVII в. способствовало развитию естествознания. </a:t>
            </a:r>
            <a:endParaRPr lang="ru-RU" sz="1600" dirty="0" smtClean="0">
              <a:solidFill>
                <a:srgbClr val="002060"/>
              </a:solidFill>
            </a:endParaRPr>
          </a:p>
          <a:p>
            <a:pPr marL="0" indent="0" algn="just">
              <a:buNone/>
            </a:pPr>
            <a:endParaRPr lang="ru-RU" sz="1600" dirty="0" smtClean="0">
              <a:solidFill>
                <a:srgbClr val="002060"/>
              </a:solidFill>
            </a:endParaRPr>
          </a:p>
          <a:p>
            <a:pPr algn="just"/>
            <a:r>
              <a:rPr lang="ru-RU" sz="1600" b="1" dirty="0" smtClean="0">
                <a:solidFill>
                  <a:srgbClr val="002060"/>
                </a:solidFill>
              </a:rPr>
              <a:t>С </a:t>
            </a:r>
            <a:r>
              <a:rPr lang="ru-RU" sz="1600" b="1" dirty="0">
                <a:solidFill>
                  <a:srgbClr val="002060"/>
                </a:solidFill>
              </a:rPr>
              <a:t>развитием научного естествознания </a:t>
            </a:r>
            <a:r>
              <a:rPr lang="ru-RU" sz="1600" dirty="0">
                <a:solidFill>
                  <a:srgbClr val="002060"/>
                </a:solidFill>
              </a:rPr>
              <a:t>возникла потребность в осмыслении методов познания и выработке методологии научного исследования</a:t>
            </a:r>
            <a:r>
              <a:rPr lang="ru-RU" sz="1600" dirty="0" smtClean="0">
                <a:solidFill>
                  <a:srgbClr val="002060"/>
                </a:solidFill>
              </a:rPr>
              <a:t>.</a:t>
            </a:r>
          </a:p>
          <a:p>
            <a:pPr marL="0" indent="0" algn="just">
              <a:buNone/>
            </a:pPr>
            <a:r>
              <a:rPr lang="ru-RU" sz="1600" dirty="0" smtClean="0">
                <a:solidFill>
                  <a:srgbClr val="002060"/>
                </a:solidFill>
              </a:rPr>
              <a:t> </a:t>
            </a:r>
          </a:p>
          <a:p>
            <a:pPr algn="just"/>
            <a:r>
              <a:rPr lang="ru-RU" sz="1600" b="1" dirty="0" smtClean="0">
                <a:solidFill>
                  <a:srgbClr val="002060"/>
                </a:solidFill>
              </a:rPr>
              <a:t>На </a:t>
            </a:r>
            <a:r>
              <a:rPr lang="ru-RU" sz="1600" b="1" dirty="0">
                <a:solidFill>
                  <a:srgbClr val="002060"/>
                </a:solidFill>
              </a:rPr>
              <a:t>путях решения этой проблемы </a:t>
            </a:r>
            <a:r>
              <a:rPr lang="ru-RU" sz="1600" dirty="0">
                <a:solidFill>
                  <a:srgbClr val="002060"/>
                </a:solidFill>
              </a:rPr>
              <a:t>оформились два основных течения западноевропейской философской мысли XVII в. - эмпиризм и рационализм</a:t>
            </a:r>
            <a:r>
              <a:rPr lang="ru-RU" sz="1600" dirty="0" smtClean="0">
                <a:solidFill>
                  <a:srgbClr val="002060"/>
                </a:solidFill>
              </a:rPr>
              <a:t>.</a:t>
            </a:r>
          </a:p>
          <a:p>
            <a:pPr algn="just"/>
            <a:endParaRPr lang="ru-RU" sz="1600" dirty="0">
              <a:solidFill>
                <a:srgbClr val="002060"/>
              </a:solidFill>
            </a:endParaRPr>
          </a:p>
          <a:p>
            <a:pPr algn="just"/>
            <a:r>
              <a:rPr lang="ru-RU" sz="1600" b="1" dirty="0">
                <a:solidFill>
                  <a:srgbClr val="002060"/>
                </a:solidFill>
              </a:rPr>
              <a:t>Родина идей Просвещения </a:t>
            </a:r>
            <a:r>
              <a:rPr lang="ru-RU" sz="1600" dirty="0">
                <a:solidFill>
                  <a:srgbClr val="002060"/>
                </a:solidFill>
              </a:rPr>
              <a:t>- Англия конца XVII в., но особого взлета они достигли во Франции в XVIII в</a:t>
            </a:r>
            <a:r>
              <a:rPr lang="ru-RU" sz="1600" dirty="0" smtClean="0">
                <a:solidFill>
                  <a:srgbClr val="002060"/>
                </a:solidFill>
              </a:rPr>
              <a:t>.</a:t>
            </a:r>
          </a:p>
          <a:p>
            <a:pPr algn="just"/>
            <a:endParaRPr lang="ru-RU" sz="1600" dirty="0">
              <a:solidFill>
                <a:srgbClr val="002060"/>
              </a:solidFill>
            </a:endParaRPr>
          </a:p>
          <a:p>
            <a:pPr algn="just"/>
            <a:r>
              <a:rPr lang="ru-RU" sz="1600" dirty="0" smtClean="0">
                <a:solidFill>
                  <a:srgbClr val="002060"/>
                </a:solidFill>
              </a:rPr>
              <a:t> </a:t>
            </a:r>
            <a:r>
              <a:rPr lang="ru-RU" sz="1600" b="1" dirty="0">
                <a:solidFill>
                  <a:srgbClr val="002060"/>
                </a:solidFill>
              </a:rPr>
              <a:t>Эпоха Просвещения </a:t>
            </a:r>
            <a:r>
              <a:rPr lang="ru-RU" sz="1600" dirty="0">
                <a:solidFill>
                  <a:srgbClr val="002060"/>
                </a:solidFill>
              </a:rPr>
              <a:t>ознаменовала новую стадию в развитии европейской классической философской мысли XVII-XIX вв. </a:t>
            </a:r>
            <a:endParaRPr lang="ru-RU" sz="1600" dirty="0" smtClean="0">
              <a:solidFill>
                <a:srgbClr val="002060"/>
              </a:solidFill>
            </a:endParaRPr>
          </a:p>
          <a:p>
            <a:pPr algn="just"/>
            <a:endParaRPr lang="ru-RU" sz="1600" dirty="0">
              <a:solidFill>
                <a:srgbClr val="002060"/>
              </a:solidFill>
            </a:endParaRPr>
          </a:p>
          <a:p>
            <a:pPr algn="just"/>
            <a:r>
              <a:rPr lang="ru-RU" sz="1600" b="1" dirty="0" smtClean="0">
                <a:solidFill>
                  <a:srgbClr val="002060"/>
                </a:solidFill>
              </a:rPr>
              <a:t>Философы-просветители</a:t>
            </a:r>
            <a:r>
              <a:rPr lang="ru-RU" sz="1600" dirty="0" smtClean="0">
                <a:solidFill>
                  <a:srgbClr val="002060"/>
                </a:solidFill>
              </a:rPr>
              <a:t> </a:t>
            </a:r>
            <a:r>
              <a:rPr lang="ru-RU" sz="1600" dirty="0">
                <a:solidFill>
                  <a:srgbClr val="002060"/>
                </a:solidFill>
              </a:rPr>
              <a:t>выступали за совершенствование общества и человека под лозунгами торжества науки и прогресса. </a:t>
            </a:r>
            <a:endParaRPr lang="ru-RU" sz="1600" dirty="0" smtClean="0">
              <a:solidFill>
                <a:srgbClr val="002060"/>
              </a:solidFill>
            </a:endParaRPr>
          </a:p>
          <a:p>
            <a:pPr algn="just"/>
            <a:endParaRPr lang="ru-RU" sz="1600" dirty="0">
              <a:solidFill>
                <a:srgbClr val="002060"/>
              </a:solidFill>
            </a:endParaRPr>
          </a:p>
          <a:p>
            <a:pPr algn="just"/>
            <a:r>
              <a:rPr lang="ru-RU" sz="1600" b="1" dirty="0" smtClean="0">
                <a:solidFill>
                  <a:srgbClr val="002060"/>
                </a:solidFill>
              </a:rPr>
              <a:t>Они </a:t>
            </a:r>
            <a:r>
              <a:rPr lang="ru-RU" sz="1600" b="1" dirty="0">
                <a:solidFill>
                  <a:srgbClr val="002060"/>
                </a:solidFill>
              </a:rPr>
              <a:t>ратовали за </a:t>
            </a:r>
            <a:r>
              <a:rPr lang="ru-RU" sz="1600" dirty="0">
                <a:solidFill>
                  <a:srgbClr val="002060"/>
                </a:solidFill>
              </a:rPr>
              <a:t>распространение знаний, за продуманное воспитание человека</a:t>
            </a:r>
          </a:p>
          <a:p>
            <a:pPr algn="just"/>
            <a:endParaRPr lang="ru-RU" sz="1600" dirty="0">
              <a:solidFill>
                <a:srgbClr val="002060"/>
              </a:solidFill>
            </a:endParaRPr>
          </a:p>
        </p:txBody>
      </p:sp>
    </p:spTree>
    <p:extLst>
      <p:ext uri="{BB962C8B-B14F-4D97-AF65-F5344CB8AC3E}">
        <p14:creationId xmlns:p14="http://schemas.microsoft.com/office/powerpoint/2010/main" val="1796706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86800" cy="188640"/>
          </a:xfrm>
        </p:spPr>
        <p:txBody>
          <a:bodyPr>
            <a:normAutofit fontScale="90000"/>
          </a:bodyPr>
          <a:lstStyle/>
          <a:p>
            <a:endParaRPr lang="ru-RU" sz="1800" dirty="0"/>
          </a:p>
        </p:txBody>
      </p:sp>
      <p:sp>
        <p:nvSpPr>
          <p:cNvPr id="3" name="Объект 2"/>
          <p:cNvSpPr>
            <a:spLocks noGrp="1"/>
          </p:cNvSpPr>
          <p:nvPr>
            <p:ph idx="1"/>
          </p:nvPr>
        </p:nvSpPr>
        <p:spPr>
          <a:xfrm>
            <a:off x="304800" y="260648"/>
            <a:ext cx="8686800" cy="6336704"/>
          </a:xfrm>
        </p:spPr>
        <p:txBody>
          <a:bodyPr>
            <a:normAutofit/>
          </a:bodyPr>
          <a:lstStyle/>
          <a:p>
            <a:pPr algn="just"/>
            <a:r>
              <a:rPr lang="ru-RU" sz="1600" b="1" i="1" dirty="0" smtClean="0">
                <a:solidFill>
                  <a:srgbClr val="002060"/>
                </a:solidFill>
              </a:rPr>
              <a:t>Просвещение </a:t>
            </a:r>
            <a:r>
              <a:rPr lang="ru-RU" sz="1600" dirty="0" smtClean="0">
                <a:solidFill>
                  <a:srgbClr val="002060"/>
                </a:solidFill>
              </a:rPr>
              <a:t>не было только философским течением, оно соединило в себе идейное и политическое самосознание формировавшейся буржуазии. </a:t>
            </a:r>
          </a:p>
          <a:p>
            <a:pPr algn="just"/>
            <a:endParaRPr lang="ru-RU" sz="1600" dirty="0" smtClean="0">
              <a:solidFill>
                <a:srgbClr val="002060"/>
              </a:solidFill>
            </a:endParaRPr>
          </a:p>
          <a:p>
            <a:pPr algn="just"/>
            <a:r>
              <a:rPr lang="ru-RU" sz="1600" b="1" dirty="0" smtClean="0">
                <a:solidFill>
                  <a:srgbClr val="002060"/>
                </a:solidFill>
              </a:rPr>
              <a:t>Деятели Просвещения </a:t>
            </a:r>
            <a:r>
              <a:rPr lang="ru-RU" sz="1600" dirty="0" smtClean="0">
                <a:solidFill>
                  <a:srgbClr val="002060"/>
                </a:solidFill>
              </a:rPr>
              <a:t>в Англии и во Франции культивировали культ разума, критиковали феодальные пережитки, отстаивали свободу научного и философского мышления, мнений граждан, художественного творчества, разоблачали различного рода суеверия и предрассудки.</a:t>
            </a:r>
          </a:p>
          <a:p>
            <a:pPr marL="0" indent="0" algn="just">
              <a:buNone/>
            </a:pPr>
            <a:endParaRPr lang="ru-RU" sz="1600" dirty="0" smtClean="0">
              <a:solidFill>
                <a:srgbClr val="002060"/>
              </a:solidFill>
            </a:endParaRPr>
          </a:p>
          <a:p>
            <a:pPr algn="just"/>
            <a:r>
              <a:rPr lang="ru-RU" sz="1600" dirty="0" smtClean="0">
                <a:solidFill>
                  <a:srgbClr val="002060"/>
                </a:solidFill>
              </a:rPr>
              <a:t> </a:t>
            </a:r>
            <a:r>
              <a:rPr lang="ru-RU" sz="1600" b="1" dirty="0" smtClean="0">
                <a:solidFill>
                  <a:srgbClr val="002060"/>
                </a:solidFill>
              </a:rPr>
              <a:t>Философия Просвещения </a:t>
            </a:r>
            <a:r>
              <a:rPr lang="ru-RU" sz="1600" dirty="0" smtClean="0">
                <a:solidFill>
                  <a:srgbClr val="002060"/>
                </a:solidFill>
              </a:rPr>
              <a:t>сумела реализоваться практически - в лозунгах и идеалах Великой французской буржуазной революции 1789 1794гг. </a:t>
            </a:r>
          </a:p>
          <a:p>
            <a:pPr algn="just"/>
            <a:endParaRPr lang="ru-RU" sz="1600" dirty="0" smtClean="0">
              <a:solidFill>
                <a:srgbClr val="002060"/>
              </a:solidFill>
            </a:endParaRPr>
          </a:p>
          <a:p>
            <a:pPr algn="just"/>
            <a:r>
              <a:rPr lang="ru-RU" sz="1600" b="1" dirty="0" smtClean="0">
                <a:solidFill>
                  <a:srgbClr val="002060"/>
                </a:solidFill>
              </a:rPr>
              <a:t>Это крупнейшее событие </a:t>
            </a:r>
            <a:r>
              <a:rPr lang="ru-RU" sz="1600" dirty="0" smtClean="0">
                <a:solidFill>
                  <a:srgbClr val="002060"/>
                </a:solidFill>
              </a:rPr>
              <a:t>европейской истории XVIII в. в свою очередь дало мощный импульс процессу обновления самой философии. </a:t>
            </a:r>
          </a:p>
          <a:p>
            <a:pPr algn="just"/>
            <a:endParaRPr lang="ru-RU" sz="1600" dirty="0" smtClean="0">
              <a:solidFill>
                <a:srgbClr val="002060"/>
              </a:solidFill>
            </a:endParaRPr>
          </a:p>
          <a:p>
            <a:pPr algn="just"/>
            <a:r>
              <a:rPr lang="ru-RU" sz="1600" b="1" dirty="0" smtClean="0">
                <a:solidFill>
                  <a:srgbClr val="002060"/>
                </a:solidFill>
              </a:rPr>
              <a:t>Принципиально новым этапом </a:t>
            </a:r>
            <a:r>
              <a:rPr lang="ru-RU" sz="1600" dirty="0" smtClean="0">
                <a:solidFill>
                  <a:srgbClr val="002060"/>
                </a:solidFill>
              </a:rPr>
              <a:t>ее развития стало творчество классиков немецкого идеализма конца XVIII - начала XIX </a:t>
            </a:r>
            <a:r>
              <a:rPr lang="ru-RU" sz="1600" dirty="0" err="1" smtClean="0">
                <a:solidFill>
                  <a:srgbClr val="002060"/>
                </a:solidFill>
              </a:rPr>
              <a:t>вв</a:t>
            </a:r>
            <a:r>
              <a:rPr lang="ru-RU" sz="1600" dirty="0" smtClean="0">
                <a:solidFill>
                  <a:srgbClr val="002060"/>
                </a:solidFill>
              </a:rPr>
              <a:t> - наступил третий этап развития философии Нового времени - немецкая классическая философия.</a:t>
            </a:r>
          </a:p>
          <a:p>
            <a:pPr algn="just"/>
            <a:endParaRPr lang="ru-RU" sz="1600" dirty="0">
              <a:solidFill>
                <a:srgbClr val="002060"/>
              </a:solidFill>
            </a:endParaRPr>
          </a:p>
        </p:txBody>
      </p:sp>
    </p:spTree>
    <p:extLst>
      <p:ext uri="{BB962C8B-B14F-4D97-AF65-F5344CB8AC3E}">
        <p14:creationId xmlns:p14="http://schemas.microsoft.com/office/powerpoint/2010/main" val="1512720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endParaRPr lang="ru-RU" b="1" i="1" dirty="0" smtClean="0">
              <a:solidFill>
                <a:srgbClr val="002060"/>
              </a:solidFill>
            </a:endParaRPr>
          </a:p>
          <a:p>
            <a:pPr marL="0" indent="0" algn="ctr">
              <a:buNone/>
            </a:pPr>
            <a:endParaRPr lang="ru-RU" b="1" i="1" dirty="0">
              <a:solidFill>
                <a:srgbClr val="002060"/>
              </a:solidFill>
            </a:endParaRPr>
          </a:p>
          <a:p>
            <a:pPr marL="0" indent="0" algn="ctr">
              <a:buNone/>
            </a:pPr>
            <a:r>
              <a:rPr lang="ru-RU" sz="4400" b="1" i="1" dirty="0" smtClean="0">
                <a:solidFill>
                  <a:srgbClr val="002060"/>
                </a:solidFill>
              </a:rPr>
              <a:t>Спасибо за внимание!</a:t>
            </a:r>
            <a:endParaRPr lang="ru-RU" sz="4400" b="1" i="1" dirty="0">
              <a:solidFill>
                <a:srgbClr val="002060"/>
              </a:solidFill>
            </a:endParaRPr>
          </a:p>
        </p:txBody>
      </p:sp>
    </p:spTree>
    <p:extLst>
      <p:ext uri="{BB962C8B-B14F-4D97-AF65-F5344CB8AC3E}">
        <p14:creationId xmlns:p14="http://schemas.microsoft.com/office/powerpoint/2010/main" val="392618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1400"/>
            <a:ext cx="8686800" cy="838200"/>
          </a:xfrm>
        </p:spPr>
        <p:txBody>
          <a:bodyPr>
            <a:normAutofit/>
          </a:bodyPr>
          <a:lstStyle/>
          <a:p>
            <a:pPr algn="ctr"/>
            <a:r>
              <a:rPr lang="ru-RU" sz="2000" b="1" i="1" dirty="0" smtClean="0"/>
              <a:t>Идолы Бэкона</a:t>
            </a:r>
            <a:endParaRPr lang="ru-RU" sz="2000" b="1" i="1" dirty="0"/>
          </a:p>
        </p:txBody>
      </p:sp>
      <p:sp>
        <p:nvSpPr>
          <p:cNvPr id="3" name="Объект 2"/>
          <p:cNvSpPr>
            <a:spLocks noGrp="1"/>
          </p:cNvSpPr>
          <p:nvPr>
            <p:ph idx="1"/>
          </p:nvPr>
        </p:nvSpPr>
        <p:spPr>
          <a:xfrm>
            <a:off x="179512" y="764704"/>
            <a:ext cx="8758808" cy="5976664"/>
          </a:xfrm>
        </p:spPr>
        <p:txBody>
          <a:bodyPr>
            <a:normAutofit lnSpcReduction="10000"/>
          </a:bodyPr>
          <a:lstStyle/>
          <a:p>
            <a:pPr marL="0" indent="0" algn="just">
              <a:buNone/>
            </a:pPr>
            <a:r>
              <a:rPr lang="ru-RU" sz="1600" i="1" dirty="0" smtClean="0">
                <a:solidFill>
                  <a:srgbClr val="002060"/>
                </a:solidFill>
              </a:rPr>
              <a:t>Препятствием </a:t>
            </a:r>
            <a:r>
              <a:rPr lang="ru-RU" sz="1600" i="1" dirty="0">
                <a:solidFill>
                  <a:srgbClr val="002060"/>
                </a:solidFill>
              </a:rPr>
              <a:t>в развитии действительного познания служат предрассудки</a:t>
            </a:r>
            <a:r>
              <a:rPr lang="ru-RU" sz="1600" i="1" dirty="0">
                <a:solidFill>
                  <a:schemeClr val="tx1"/>
                </a:solidFill>
              </a:rPr>
              <a:t>, </a:t>
            </a:r>
            <a:r>
              <a:rPr lang="ru-RU" sz="1600" i="1" dirty="0" smtClean="0">
                <a:solidFill>
                  <a:schemeClr val="tx1"/>
                </a:solidFill>
              </a:rPr>
              <a:t>- вжившиеся</a:t>
            </a:r>
            <a:r>
              <a:rPr lang="ru-RU" sz="1600" i="1" dirty="0">
                <a:solidFill>
                  <a:schemeClr val="tx1"/>
                </a:solidFill>
              </a:rPr>
              <a:t>, закоренелые, или даже врожденные </a:t>
            </a:r>
            <a:r>
              <a:rPr lang="ru-RU" sz="1600" i="1" dirty="0" smtClean="0">
                <a:solidFill>
                  <a:schemeClr val="tx1"/>
                </a:solidFill>
              </a:rPr>
              <a:t>представления, </a:t>
            </a:r>
            <a:r>
              <a:rPr lang="ru-RU" sz="1600" i="1" dirty="0">
                <a:solidFill>
                  <a:schemeClr val="tx1"/>
                </a:solidFill>
              </a:rPr>
              <a:t>которые способствуют тому, что мир в нашем сознании не полностью адекватен</a:t>
            </a:r>
            <a:r>
              <a:rPr lang="ru-RU" sz="1600" i="1" dirty="0" smtClean="0">
                <a:solidFill>
                  <a:schemeClr val="tx1"/>
                </a:solidFill>
              </a:rPr>
              <a:t>. </a:t>
            </a:r>
            <a:endParaRPr lang="ru-RU" sz="1600" i="1" dirty="0">
              <a:solidFill>
                <a:schemeClr val="tx1"/>
              </a:solidFill>
            </a:endParaRPr>
          </a:p>
          <a:p>
            <a:pPr marL="0" indent="0">
              <a:buNone/>
            </a:pPr>
            <a:r>
              <a:rPr lang="ru-RU" sz="1600" b="1" i="1" dirty="0">
                <a:solidFill>
                  <a:schemeClr val="tx1"/>
                </a:solidFill>
              </a:rPr>
              <a:t>Эти представления – </a:t>
            </a:r>
            <a:r>
              <a:rPr lang="ru-RU" sz="1600" b="1" i="1" dirty="0" smtClean="0">
                <a:solidFill>
                  <a:schemeClr val="tx1"/>
                </a:solidFill>
              </a:rPr>
              <a:t>идолы</a:t>
            </a:r>
            <a:r>
              <a:rPr lang="ru-RU" sz="1600" b="1" i="1" dirty="0">
                <a:solidFill>
                  <a:schemeClr val="tx1"/>
                </a:solidFill>
              </a:rPr>
              <a:t> </a:t>
            </a:r>
            <a:r>
              <a:rPr lang="ru-RU" sz="1600" b="1" i="1" dirty="0" smtClean="0">
                <a:solidFill>
                  <a:srgbClr val="0070C0"/>
                </a:solidFill>
              </a:rPr>
              <a:t>(идолы рода, пещеры, рынка, театра).</a:t>
            </a:r>
          </a:p>
          <a:p>
            <a:pPr marL="0" indent="0" algn="just">
              <a:buNone/>
            </a:pPr>
            <a:endParaRPr lang="ru-RU" sz="1600" i="1" dirty="0" smtClean="0">
              <a:solidFill>
                <a:schemeClr val="tx1"/>
              </a:solidFill>
            </a:endParaRPr>
          </a:p>
          <a:p>
            <a:pPr marL="0" indent="0" algn="just">
              <a:buNone/>
            </a:pPr>
            <a:r>
              <a:rPr lang="ru-RU" sz="1600" b="1" i="1" dirty="0" smtClean="0">
                <a:solidFill>
                  <a:srgbClr val="002060"/>
                </a:solidFill>
              </a:rPr>
              <a:t>1. Идолы рода </a:t>
            </a:r>
            <a:r>
              <a:rPr lang="ru-RU" sz="1600" i="1" dirty="0" smtClean="0">
                <a:solidFill>
                  <a:schemeClr val="tx1"/>
                </a:solidFill>
              </a:rPr>
              <a:t>– являются не только естественными, но и врожденными. Они исходят из несовершенства человеческого разума, т.е. это общие  естественные недостатки человеческого разума.</a:t>
            </a:r>
          </a:p>
          <a:p>
            <a:pPr marL="0" indent="0" algn="just">
              <a:buNone/>
            </a:pPr>
            <a:r>
              <a:rPr lang="ru-RU" sz="1600" b="1" i="1" dirty="0" smtClean="0">
                <a:solidFill>
                  <a:srgbClr val="002060"/>
                </a:solidFill>
              </a:rPr>
              <a:t>2. Идолы пещеры </a:t>
            </a:r>
            <a:r>
              <a:rPr lang="ru-RU" sz="1600" i="1" dirty="0" smtClean="0">
                <a:solidFill>
                  <a:schemeClr val="tx1"/>
                </a:solidFill>
              </a:rPr>
              <a:t>– также вызваны врожденными недостатками человеческого разума, но индивидуального характера, «…каждый читал лишь определенные книги, почитал и обожал разные авторитеты, наконец потому, что его впечатления  были отличны от других, согласно тому какие души они имели – предвзятые и полные предрассудков, либо души спокойные и уравновешенные.»</a:t>
            </a:r>
          </a:p>
          <a:p>
            <a:pPr marL="0" indent="0" algn="just">
              <a:buNone/>
            </a:pPr>
            <a:r>
              <a:rPr lang="ru-RU" sz="1600" b="1" i="1" dirty="0" smtClean="0">
                <a:solidFill>
                  <a:srgbClr val="002060"/>
                </a:solidFill>
              </a:rPr>
              <a:t>3. Идолы рынка </a:t>
            </a:r>
            <a:r>
              <a:rPr lang="ru-RU" sz="1600" i="1" dirty="0" smtClean="0">
                <a:solidFill>
                  <a:schemeClr val="tx1"/>
                </a:solidFill>
              </a:rPr>
              <a:t>- уходят корнями в социальную жизнь – возникают путем взаимной договоренности в обществе. Люди договариваются при помощи речи, слова определяются общим пониманием.</a:t>
            </a:r>
          </a:p>
          <a:p>
            <a:pPr marL="0" indent="0" algn="just">
              <a:buNone/>
            </a:pPr>
            <a:r>
              <a:rPr lang="ru-RU" sz="1600" i="1" dirty="0" smtClean="0">
                <a:solidFill>
                  <a:schemeClr val="tx1"/>
                </a:solidFill>
              </a:rPr>
              <a:t> Плохой и неправильный выбор слов мешает разуму, неправильно сказанные слова приводят в смятение людей, ведут к бесчисленным излишним </a:t>
            </a:r>
            <a:r>
              <a:rPr lang="ru-RU" sz="1600" i="1" dirty="0">
                <a:solidFill>
                  <a:schemeClr val="tx1"/>
                </a:solidFill>
              </a:rPr>
              <a:t>с</a:t>
            </a:r>
            <a:r>
              <a:rPr lang="ru-RU" sz="1600" i="1" dirty="0" smtClean="0">
                <a:solidFill>
                  <a:schemeClr val="tx1"/>
                </a:solidFill>
              </a:rPr>
              <a:t>порам и идеям, т.е. понимается отношение между словом и реальностью. </a:t>
            </a:r>
          </a:p>
          <a:p>
            <a:pPr marL="0" indent="0" algn="just">
              <a:buNone/>
            </a:pPr>
            <a:r>
              <a:rPr lang="ru-RU" sz="1600" i="1" dirty="0" smtClean="0">
                <a:solidFill>
                  <a:schemeClr val="tx1"/>
                </a:solidFill>
              </a:rPr>
              <a:t>Это наиболее вредные идолы, т.к. нет эффективного способа их преодоления.</a:t>
            </a:r>
          </a:p>
          <a:p>
            <a:pPr marL="0" indent="0" algn="just">
              <a:buNone/>
            </a:pPr>
            <a:r>
              <a:rPr lang="ru-RU" sz="1600" b="1" i="1" dirty="0" smtClean="0">
                <a:solidFill>
                  <a:srgbClr val="002060"/>
                </a:solidFill>
              </a:rPr>
              <a:t>4.  Идолы театра </a:t>
            </a:r>
            <a:r>
              <a:rPr lang="ru-RU" sz="1600" i="1" dirty="0" smtClean="0">
                <a:solidFill>
                  <a:schemeClr val="tx1"/>
                </a:solidFill>
              </a:rPr>
              <a:t>– уходят корнями в науку и философию. В них в концентрированной форме проявляются все недостатки, которые имеются в различных  философских системах и школах, и которые создали вымышленные миры как будто в театре. </a:t>
            </a:r>
          </a:p>
          <a:p>
            <a:pPr marL="0" indent="0" algn="just">
              <a:buNone/>
            </a:pPr>
            <a:r>
              <a:rPr lang="ru-RU" sz="1600" b="1" i="1" dirty="0" smtClean="0">
                <a:solidFill>
                  <a:srgbClr val="002060"/>
                </a:solidFill>
              </a:rPr>
              <a:t>Поэтому Бэкон считает, идолы мешают достижению подлинного знания.</a:t>
            </a:r>
          </a:p>
          <a:p>
            <a:pPr marL="0" indent="0" algn="just">
              <a:buNone/>
            </a:pPr>
            <a:endParaRPr lang="ru-RU" sz="1600" dirty="0" smtClean="0">
              <a:solidFill>
                <a:schemeClr val="tx1"/>
              </a:solidFill>
            </a:endParaRPr>
          </a:p>
          <a:p>
            <a:pPr marL="0" indent="0" algn="just">
              <a:buNone/>
            </a:pPr>
            <a:endParaRPr lang="ru-RU" sz="1600" dirty="0" smtClean="0">
              <a:solidFill>
                <a:schemeClr val="tx1"/>
              </a:solidFill>
            </a:endParaRPr>
          </a:p>
          <a:p>
            <a:pPr algn="just">
              <a:buAutoNum type="arabicPeriod" startAt="2"/>
            </a:pPr>
            <a:endParaRPr lang="ru-RU" sz="1600" dirty="0" smtClean="0">
              <a:solidFill>
                <a:schemeClr val="tx1"/>
              </a:solidFill>
            </a:endParaRPr>
          </a:p>
          <a:p>
            <a:pPr marL="0" indent="0" algn="just">
              <a:buNone/>
            </a:pPr>
            <a:endParaRPr lang="ru-RU" sz="1600" dirty="0"/>
          </a:p>
          <a:p>
            <a:pPr marL="0" indent="0">
              <a:buNone/>
            </a:pPr>
            <a:endParaRPr lang="ru-RU" sz="1600" dirty="0"/>
          </a:p>
        </p:txBody>
      </p:sp>
    </p:spTree>
    <p:extLst>
      <p:ext uri="{BB962C8B-B14F-4D97-AF65-F5344CB8AC3E}">
        <p14:creationId xmlns:p14="http://schemas.microsoft.com/office/powerpoint/2010/main" val="26793057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86800" cy="838200"/>
          </a:xfrm>
        </p:spPr>
        <p:txBody>
          <a:bodyPr>
            <a:normAutofit/>
          </a:bodyPr>
          <a:lstStyle/>
          <a:p>
            <a:pPr algn="ctr"/>
            <a:r>
              <a:rPr lang="ru-RU" sz="2000" b="1" i="1" dirty="0" smtClean="0"/>
              <a:t>Классификация наук ф. </a:t>
            </a:r>
            <a:r>
              <a:rPr lang="ru-RU" sz="2000" b="1" i="1" dirty="0" err="1" smtClean="0"/>
              <a:t>бэкона</a:t>
            </a:r>
            <a:r>
              <a:rPr lang="ru-RU" sz="2000" b="1" i="1" dirty="0" smtClean="0"/>
              <a:t> </a:t>
            </a:r>
            <a:endParaRPr lang="ru-RU" sz="2000" b="1" i="1" dirty="0"/>
          </a:p>
        </p:txBody>
      </p:sp>
      <p:graphicFrame>
        <p:nvGraphicFramePr>
          <p:cNvPr id="5" name="Схема 4"/>
          <p:cNvGraphicFramePr/>
          <p:nvPr>
            <p:extLst>
              <p:ext uri="{D42A27DB-BD31-4B8C-83A1-F6EECF244321}">
                <p14:modId xmlns:p14="http://schemas.microsoft.com/office/powerpoint/2010/main" val="2694699418"/>
              </p:ext>
            </p:extLst>
          </p:nvPr>
        </p:nvGraphicFramePr>
        <p:xfrm>
          <a:off x="179512" y="1168400"/>
          <a:ext cx="8812212" cy="568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043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08"/>
            <a:ext cx="8686800" cy="838200"/>
          </a:xfrm>
        </p:spPr>
        <p:txBody>
          <a:bodyPr>
            <a:normAutofit/>
          </a:bodyPr>
          <a:lstStyle/>
          <a:p>
            <a:pPr algn="ctr"/>
            <a:r>
              <a:rPr lang="ru-RU" sz="2000" b="1" i="1" dirty="0" smtClean="0">
                <a:solidFill>
                  <a:srgbClr val="002060"/>
                </a:solidFill>
              </a:rPr>
              <a:t>Значение философии ф. </a:t>
            </a:r>
            <a:r>
              <a:rPr lang="ru-RU" sz="2000" b="1" i="1" dirty="0" err="1" smtClean="0">
                <a:solidFill>
                  <a:srgbClr val="002060"/>
                </a:solidFill>
              </a:rPr>
              <a:t>бэкона</a:t>
            </a:r>
            <a:r>
              <a:rPr lang="ru-RU" sz="2000" b="1" i="1" dirty="0" smtClean="0">
                <a:solidFill>
                  <a:srgbClr val="002060"/>
                </a:solidFill>
              </a:rPr>
              <a:t>  </a:t>
            </a:r>
            <a:endParaRPr lang="ru-RU" sz="2000" b="1" i="1" dirty="0">
              <a:solidFill>
                <a:srgbClr val="002060"/>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657343781"/>
              </p:ext>
            </p:extLst>
          </p:nvPr>
        </p:nvGraphicFramePr>
        <p:xfrm>
          <a:off x="251520" y="836712"/>
          <a:ext cx="86868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01161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739552"/>
          </a:xfrm>
        </p:spPr>
        <p:txBody>
          <a:bodyPr>
            <a:normAutofit/>
          </a:bodyPr>
          <a:lstStyle/>
          <a:p>
            <a:pPr algn="ctr"/>
            <a:r>
              <a:rPr lang="ru-RU" sz="2000" b="1" i="1" dirty="0" smtClean="0"/>
              <a:t>Рене </a:t>
            </a:r>
            <a:r>
              <a:rPr lang="ru-RU" sz="2000" b="1" i="1" dirty="0" err="1" smtClean="0"/>
              <a:t>декарт</a:t>
            </a:r>
            <a:r>
              <a:rPr lang="ru-RU" sz="2000" b="1" i="1" dirty="0" smtClean="0"/>
              <a:t> (1596-1650)</a:t>
            </a:r>
            <a:endParaRPr lang="ru-RU" sz="2000" b="1" i="1" dirty="0"/>
          </a:p>
        </p:txBody>
      </p:sp>
      <p:sp>
        <p:nvSpPr>
          <p:cNvPr id="3" name="Объект 2"/>
          <p:cNvSpPr>
            <a:spLocks noGrp="1"/>
          </p:cNvSpPr>
          <p:nvPr>
            <p:ph idx="1"/>
          </p:nvPr>
        </p:nvSpPr>
        <p:spPr>
          <a:xfrm>
            <a:off x="179512" y="692696"/>
            <a:ext cx="8812088" cy="6165304"/>
          </a:xfrm>
        </p:spPr>
        <p:txBody>
          <a:bodyPr>
            <a:normAutofit lnSpcReduction="10000"/>
          </a:bodyPr>
          <a:lstStyle/>
          <a:p>
            <a:pPr marL="0" indent="0" algn="just">
              <a:buNone/>
            </a:pPr>
            <a:r>
              <a:rPr lang="ru-RU" sz="1600" b="1" i="1" dirty="0" smtClean="0"/>
              <a:t>Основные труды </a:t>
            </a:r>
            <a:r>
              <a:rPr lang="ru-RU" sz="1600" i="1" dirty="0" smtClean="0"/>
              <a:t>«Правила для руководства разума», «Рассуждения о методе», «Размышления о первой философии», «Начала философии», «Реферат о свете», «Диоптрика», «О страстях».</a:t>
            </a:r>
          </a:p>
          <a:p>
            <a:pPr marL="0" indent="0" algn="just">
              <a:buNone/>
            </a:pPr>
            <a:endParaRPr lang="ru-RU" sz="1600" i="1" dirty="0" smtClean="0"/>
          </a:p>
          <a:p>
            <a:pPr marL="0" indent="0" algn="just">
              <a:buNone/>
            </a:pPr>
            <a:r>
              <a:rPr lang="ru-RU" sz="1600" b="1" i="1" dirty="0" smtClean="0">
                <a:solidFill>
                  <a:schemeClr val="tx1"/>
                </a:solidFill>
              </a:rPr>
              <a:t>Философия Декарта </a:t>
            </a:r>
            <a:r>
              <a:rPr lang="ru-RU" sz="1600" i="1" dirty="0" smtClean="0"/>
              <a:t>представляет собой новый, цельный и рационально обоснованный образ мира, не только соответствующий актуальному состоянию естествознания, но и полностью  определяющий направление его развития.</a:t>
            </a:r>
          </a:p>
          <a:p>
            <a:pPr marL="0" indent="0" algn="just">
              <a:buNone/>
            </a:pPr>
            <a:endParaRPr lang="ru-RU" sz="1600" i="1" dirty="0" smtClean="0"/>
          </a:p>
          <a:p>
            <a:pPr marL="0" indent="0" algn="just">
              <a:buNone/>
            </a:pPr>
            <a:r>
              <a:rPr lang="ru-RU" sz="1600" b="1" i="1" dirty="0" smtClean="0">
                <a:solidFill>
                  <a:schemeClr val="tx1"/>
                </a:solidFill>
              </a:rPr>
              <a:t>Первый принцип  философии Декарта  - «</a:t>
            </a:r>
            <a:r>
              <a:rPr lang="ru-RU" sz="1600" b="1" i="1" dirty="0">
                <a:solidFill>
                  <a:schemeClr val="tx1"/>
                </a:solidFill>
              </a:rPr>
              <a:t>в</a:t>
            </a:r>
            <a:r>
              <a:rPr lang="ru-RU" sz="1600" b="1" i="1" dirty="0" smtClean="0">
                <a:solidFill>
                  <a:schemeClr val="tx1"/>
                </a:solidFill>
              </a:rPr>
              <a:t>о всем должно сомневаться</a:t>
            </a:r>
            <a:r>
              <a:rPr lang="ru-RU" sz="1600" i="1" dirty="0" smtClean="0">
                <a:solidFill>
                  <a:srgbClr val="7030A0"/>
                </a:solidFill>
              </a:rPr>
              <a:t>». </a:t>
            </a:r>
          </a:p>
          <a:p>
            <a:pPr marL="0" indent="0" algn="just">
              <a:buNone/>
            </a:pPr>
            <a:endParaRPr lang="ru-RU" sz="1600" i="1" dirty="0" smtClean="0"/>
          </a:p>
          <a:p>
            <a:pPr marL="0" indent="0" algn="just">
              <a:buNone/>
            </a:pPr>
            <a:r>
              <a:rPr lang="ru-RU" sz="1600" i="1" dirty="0" smtClean="0"/>
              <a:t>«Если мы отбросим и провозгласим ложным все, в чем можно каким-либо способом сомневаться, то легко предположить, что нет бога, неба, тела, но нельзя сказать, что  не существуем мы, которые таким образом мыслим. Ибо является противоестественным полагать, что то, что мыслит, не существует. А потому факт, выраженный словами:  </a:t>
            </a:r>
            <a:r>
              <a:rPr lang="ru-RU" sz="1600" b="1" i="1" dirty="0" smtClean="0">
                <a:solidFill>
                  <a:schemeClr val="tx1"/>
                </a:solidFill>
              </a:rPr>
              <a:t>Я мыслю, значит существую (</a:t>
            </a:r>
            <a:r>
              <a:rPr lang="en-US" sz="1600" b="1" i="1" dirty="0" smtClean="0">
                <a:solidFill>
                  <a:schemeClr val="tx1"/>
                </a:solidFill>
              </a:rPr>
              <a:t>cogito ergo sum</a:t>
            </a:r>
            <a:r>
              <a:rPr lang="ru-RU" sz="1600" b="1" i="1" dirty="0" smtClean="0">
                <a:solidFill>
                  <a:schemeClr val="tx1"/>
                </a:solidFill>
              </a:rPr>
              <a:t>),</a:t>
            </a:r>
            <a:r>
              <a:rPr lang="ru-RU" sz="1600" i="1" dirty="0" smtClean="0"/>
              <a:t> является  </a:t>
            </a:r>
            <a:r>
              <a:rPr lang="ru-RU" sz="1600" i="1" dirty="0" err="1" smtClean="0"/>
              <a:t>наипервейшим</a:t>
            </a:r>
            <a:r>
              <a:rPr lang="ru-RU" sz="1600" i="1" dirty="0" smtClean="0"/>
              <a:t> из всех  и </a:t>
            </a:r>
            <a:r>
              <a:rPr lang="ru-RU" sz="1600" i="1" dirty="0" err="1" smtClean="0"/>
              <a:t>наидостовернейшим</a:t>
            </a:r>
            <a:r>
              <a:rPr lang="ru-RU" sz="1600" i="1" dirty="0" smtClean="0"/>
              <a:t> из тех, которые перед каждым, кто правильно философствует, предстанут» (</a:t>
            </a:r>
            <a:r>
              <a:rPr lang="ru-RU" sz="1600" i="1" dirty="0" err="1" smtClean="0"/>
              <a:t>Р.Декарт</a:t>
            </a:r>
            <a:r>
              <a:rPr lang="ru-RU" sz="1600" i="1" dirty="0" smtClean="0"/>
              <a:t>)</a:t>
            </a:r>
          </a:p>
          <a:p>
            <a:pPr marL="0" indent="0" algn="just">
              <a:buNone/>
            </a:pPr>
            <a:endParaRPr lang="ru-RU" sz="1600" i="1" dirty="0" smtClean="0"/>
          </a:p>
          <a:p>
            <a:pPr marL="0" indent="0" algn="just">
              <a:buNone/>
            </a:pPr>
            <a:r>
              <a:rPr lang="ru-RU" sz="1600" i="1" dirty="0" smtClean="0"/>
              <a:t>Принцип  </a:t>
            </a:r>
            <a:r>
              <a:rPr lang="ru-RU" sz="1600" b="1" i="1" dirty="0" smtClean="0">
                <a:solidFill>
                  <a:srgbClr val="002060"/>
                </a:solidFill>
              </a:rPr>
              <a:t>- «во  всем сомневаться» </a:t>
            </a:r>
            <a:r>
              <a:rPr lang="ru-RU" sz="1600" i="1" dirty="0" smtClean="0"/>
              <a:t>является  предпосылкой для того, чтобы создать правила гарантирующие достижение познания с высокой степенью правдоподобности.</a:t>
            </a:r>
          </a:p>
          <a:p>
            <a:pPr marL="0" indent="0" algn="just">
              <a:buNone/>
            </a:pPr>
            <a:endParaRPr lang="ru-RU" sz="1600" i="1" dirty="0" smtClean="0"/>
          </a:p>
          <a:p>
            <a:pPr marL="0" indent="0" algn="just">
              <a:buNone/>
            </a:pPr>
            <a:r>
              <a:rPr lang="ru-RU" sz="1600" i="1" dirty="0" smtClean="0"/>
              <a:t>Поэтому </a:t>
            </a:r>
            <a:r>
              <a:rPr lang="ru-RU" sz="1600" b="1" i="1" dirty="0" smtClean="0">
                <a:solidFill>
                  <a:srgbClr val="002060"/>
                </a:solidFill>
              </a:rPr>
              <a:t>основным видом познания, является рациональное познание</a:t>
            </a:r>
            <a:r>
              <a:rPr lang="ru-RU" sz="1600" i="1" dirty="0" smtClean="0"/>
              <a:t>, инструментом которого служит разум.</a:t>
            </a:r>
          </a:p>
          <a:p>
            <a:pPr marL="0" indent="0">
              <a:buNone/>
            </a:pPr>
            <a:endParaRPr lang="ru-RU" sz="1600" dirty="0" smtClean="0"/>
          </a:p>
          <a:p>
            <a:pPr marL="0" indent="0">
              <a:buNone/>
            </a:pPr>
            <a:endParaRPr lang="ru-RU" sz="1600" dirty="0" smtClean="0"/>
          </a:p>
          <a:p>
            <a:pPr marL="0" indent="0">
              <a:buNone/>
            </a:pPr>
            <a:endParaRPr lang="ru-RU" sz="1600" dirty="0"/>
          </a:p>
        </p:txBody>
      </p:sp>
    </p:spTree>
    <p:extLst>
      <p:ext uri="{BB962C8B-B14F-4D97-AF65-F5344CB8AC3E}">
        <p14:creationId xmlns:p14="http://schemas.microsoft.com/office/powerpoint/2010/main" val="18686692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410" y="116632"/>
            <a:ext cx="8686800" cy="504056"/>
          </a:xfrm>
        </p:spPr>
        <p:txBody>
          <a:bodyPr>
            <a:normAutofit/>
          </a:bodyPr>
          <a:lstStyle/>
          <a:p>
            <a:pPr algn="ctr"/>
            <a:r>
              <a:rPr lang="ru-RU" sz="2000" i="1" dirty="0">
                <a:solidFill>
                  <a:srgbClr val="002060"/>
                </a:solidFill>
              </a:rPr>
              <a:t>Важнейшие </a:t>
            </a:r>
            <a:r>
              <a:rPr lang="ru-RU" sz="2000" i="1" dirty="0" smtClean="0">
                <a:solidFill>
                  <a:srgbClr val="002060"/>
                </a:solidFill>
              </a:rPr>
              <a:t>правила Декарта </a:t>
            </a:r>
            <a:endParaRPr lang="ru-RU" sz="2000" i="1" dirty="0">
              <a:solidFill>
                <a:srgbClr val="00206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79419176"/>
              </p:ext>
            </p:extLst>
          </p:nvPr>
        </p:nvGraphicFramePr>
        <p:xfrm>
          <a:off x="251520" y="764704"/>
          <a:ext cx="8740080"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3530058"/>
      </p:ext>
    </p:extLst>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2069</TotalTime>
  <Words>6530</Words>
  <Application>Microsoft Office PowerPoint</Application>
  <PresentationFormat>Экран (4:3)</PresentationFormat>
  <Paragraphs>543</Paragraphs>
  <Slides>44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44</vt:i4>
      </vt:variant>
    </vt:vector>
  </HeadingPairs>
  <TitlesOfParts>
    <vt:vector size="45" baseType="lpstr">
      <vt:lpstr>Трек</vt:lpstr>
      <vt:lpstr>Новоевропейская наука – классический этап развития науки. </vt:lpstr>
      <vt:lpstr>Начало  формирования философского мышления нового времени</vt:lpstr>
      <vt:lpstr>Френсис Бэкон (1561-1626)</vt:lpstr>
      <vt:lpstr>. </vt:lpstr>
      <vt:lpstr>Идолы Бэкона</vt:lpstr>
      <vt:lpstr>Классификация наук ф. бэкона </vt:lpstr>
      <vt:lpstr>Значение философии ф. бэкона  </vt:lpstr>
      <vt:lpstr>Рене декарт (1596-1650)</vt:lpstr>
      <vt:lpstr>Важнейшие правила Декарта </vt:lpstr>
      <vt:lpstr>Презентация PowerPoint</vt:lpstr>
      <vt:lpstr>Презентация PowerPoint</vt:lpstr>
      <vt:lpstr>Значение  философии  р. декарта</vt:lpstr>
      <vt:lpstr>Томас  гоббс  (1588-1679)</vt:lpstr>
      <vt:lpstr>Социально - политические  взгляды  т.гоббса </vt:lpstr>
      <vt:lpstr>Презентация PowerPoint</vt:lpstr>
      <vt:lpstr>Презентация PowerPoint</vt:lpstr>
      <vt:lpstr>Джон локк (1632-1704)</vt:lpstr>
      <vt:lpstr>Презентация PowerPoint</vt:lpstr>
      <vt:lpstr>Презентация PowerPoint</vt:lpstr>
      <vt:lpstr>Бенедикт  (Барух)  Спиноза  (1632-1677) </vt:lpstr>
      <vt:lpstr>Презентация PowerPoint</vt:lpstr>
      <vt:lpstr>Презентация PowerPoint</vt:lpstr>
      <vt:lpstr>Готфрид  Вильгельм  Лейбниц (1646-1716) </vt:lpstr>
      <vt:lpstr>Презентация PowerPoint</vt:lpstr>
      <vt:lpstr>Джордж  Беркли (1685-1753) </vt:lpstr>
      <vt:lpstr>Давид  Юм (1711-1776)</vt:lpstr>
      <vt:lpstr>Презентация PowerPoint</vt:lpstr>
      <vt:lpstr>Шарль  Луи  Монтескье (1689-1755)</vt:lpstr>
      <vt:lpstr>Презентация PowerPoint</vt:lpstr>
      <vt:lpstr>Франсуа  Мари  Аруэ  Вольтер  (1694-1778)</vt:lpstr>
      <vt:lpstr>Презентация PowerPoint</vt:lpstr>
      <vt:lpstr>Жан  Жак  Руссо  (1712-1778) </vt:lpstr>
      <vt:lpstr>Презентация PowerPoint</vt:lpstr>
      <vt:lpstr>Презентация PowerPoint</vt:lpstr>
      <vt:lpstr>Дени  Дидро (1713-1784)  </vt:lpstr>
      <vt:lpstr>Классификация  наук  д. Дидро</vt:lpstr>
      <vt:lpstr>Этьенн  Бонно  де  Кондильяк  (1715-1780) </vt:lpstr>
      <vt:lpstr>Жюльен  Офре  де  Ламетри  (1709-1751) </vt:lpstr>
      <vt:lpstr>Поль  Анри  Гольбах  (1723-1789) </vt:lpstr>
      <vt:lpstr>Клод  Адриан  Гельвеций  (1715-1771)  </vt:lpstr>
      <vt:lpstr>Заключение</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Философия Нового времени и Просвещения</dc:title>
  <dc:creator>user</dc:creator>
  <cp:lastModifiedBy>user</cp:lastModifiedBy>
  <cp:revision>110</cp:revision>
  <dcterms:created xsi:type="dcterms:W3CDTF">2016-03-20T06:01:58Z</dcterms:created>
  <dcterms:modified xsi:type="dcterms:W3CDTF">2020-03-16T12:43:56Z</dcterms:modified>
</cp:coreProperties>
</file>