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73" r:id="rId3"/>
    <p:sldId id="257" r:id="rId4"/>
    <p:sldId id="258" r:id="rId5"/>
    <p:sldId id="259" r:id="rId6"/>
    <p:sldId id="264" r:id="rId7"/>
    <p:sldId id="267" r:id="rId8"/>
    <p:sldId id="268" r:id="rId9"/>
    <p:sldId id="260" r:id="rId10"/>
    <p:sldId id="265" r:id="rId11"/>
    <p:sldId id="269" r:id="rId12"/>
    <p:sldId id="270" r:id="rId13"/>
    <p:sldId id="261" r:id="rId14"/>
    <p:sldId id="263" r:id="rId15"/>
    <p:sldId id="271" r:id="rId16"/>
    <p:sldId id="272" r:id="rId17"/>
    <p:sldId id="26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2657-0F98-4537-A060-B31416B9DC2E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288B-1FB4-4FE5-9263-5BF474BC76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2657-0F98-4537-A060-B31416B9DC2E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288B-1FB4-4FE5-9263-5BF474BC76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2657-0F98-4537-A060-B31416B9DC2E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288B-1FB4-4FE5-9263-5BF474BC76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2657-0F98-4537-A060-B31416B9DC2E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288B-1FB4-4FE5-9263-5BF474BC76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2657-0F98-4537-A060-B31416B9DC2E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288B-1FB4-4FE5-9263-5BF474BC76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2657-0F98-4537-A060-B31416B9DC2E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288B-1FB4-4FE5-9263-5BF474BC76F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2657-0F98-4537-A060-B31416B9DC2E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288B-1FB4-4FE5-9263-5BF474BC76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2657-0F98-4537-A060-B31416B9DC2E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288B-1FB4-4FE5-9263-5BF474BC76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2657-0F98-4537-A060-B31416B9DC2E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288B-1FB4-4FE5-9263-5BF474BC76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2657-0F98-4537-A060-B31416B9DC2E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C9288B-1FB4-4FE5-9263-5BF474BC76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2657-0F98-4537-A060-B31416B9DC2E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288B-1FB4-4FE5-9263-5BF474BC76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1B72657-0F98-4537-A060-B31416B9DC2E}" type="datetimeFigureOut">
              <a:rPr lang="ru-RU" smtClean="0"/>
              <a:t>13.11.2018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FC9288B-1FB4-4FE5-9263-5BF474BC76F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ndars.ru/college/ekonomika-firmy/akcionernoe-obshchestvo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476672"/>
            <a:ext cx="7175351" cy="1793167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Жаксыбаев</a:t>
            </a:r>
            <a:r>
              <a:rPr lang="ru-RU" sz="2800" dirty="0" smtClean="0"/>
              <a:t> </a:t>
            </a:r>
            <a:r>
              <a:rPr lang="ru-RU" sz="2800" dirty="0" err="1" smtClean="0"/>
              <a:t>Куат</a:t>
            </a:r>
            <a:r>
              <a:rPr lang="ru-RU" sz="2800" dirty="0" smtClean="0"/>
              <a:t> </a:t>
            </a:r>
            <a:r>
              <a:rPr lang="ru-RU" sz="2800" dirty="0" err="1" smtClean="0"/>
              <a:t>Рахметоллаевич</a:t>
            </a:r>
            <a:r>
              <a:rPr lang="ru-RU" sz="2800" dirty="0" smtClean="0"/>
              <a:t>, к.э.н., доцент кафедры </a:t>
            </a:r>
            <a:r>
              <a:rPr lang="ru-RU" sz="2800" dirty="0" err="1" smtClean="0"/>
              <a:t>Э</a:t>
            </a:r>
            <a:r>
              <a:rPr lang="ru-RU" sz="2000" dirty="0" err="1" smtClean="0"/>
              <a:t>и</a:t>
            </a:r>
            <a:r>
              <a:rPr lang="ru-RU" sz="2800" dirty="0" err="1" smtClean="0"/>
              <a:t>МП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2708920"/>
            <a:ext cx="6141066" cy="216024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6400" dirty="0" smtClean="0">
                <a:solidFill>
                  <a:schemeClr val="accent1"/>
                </a:solidFill>
              </a:rPr>
              <a:t>тема: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sz="14400" b="1" dirty="0" smtClean="0"/>
              <a:t>Эффективность корпоративного управления</a:t>
            </a:r>
            <a:endParaRPr lang="ru-RU" sz="14400" b="1" dirty="0"/>
          </a:p>
        </p:txBody>
      </p:sp>
    </p:spTree>
    <p:extLst>
      <p:ext uri="{BB962C8B-B14F-4D97-AF65-F5344CB8AC3E}">
        <p14:creationId xmlns:p14="http://schemas.microsoft.com/office/powerpoint/2010/main" val="262752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основных задач: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- избрание </a:t>
            </a:r>
            <a:r>
              <a:rPr lang="ru-RU" dirty="0"/>
              <a:t>и освобождение членов наблюдательного совета и правления;</a:t>
            </a:r>
          </a:p>
          <a:p>
            <a:pPr lvl="0"/>
            <a:r>
              <a:rPr lang="ru-RU" dirty="0" smtClean="0"/>
              <a:t>- порядок </a:t>
            </a:r>
            <a:r>
              <a:rPr lang="ru-RU" dirty="0"/>
              <a:t>использования прибыли компании;</a:t>
            </a:r>
          </a:p>
          <a:p>
            <a:pPr lvl="0"/>
            <a:r>
              <a:rPr lang="ru-RU" dirty="0" smtClean="0"/>
              <a:t>- назначение </a:t>
            </a:r>
            <a:r>
              <a:rPr lang="ru-RU" dirty="0"/>
              <a:t>аудитора;</a:t>
            </a:r>
          </a:p>
          <a:p>
            <a:pPr lvl="0"/>
            <a:r>
              <a:rPr lang="ru-RU" dirty="0" smtClean="0"/>
              <a:t>- внесение </a:t>
            </a:r>
            <a:r>
              <a:rPr lang="ru-RU" dirty="0"/>
              <a:t>изменений и дополнений в устав компании;</a:t>
            </a:r>
          </a:p>
          <a:p>
            <a:pPr lvl="0"/>
            <a:r>
              <a:rPr lang="ru-RU" dirty="0" smtClean="0"/>
              <a:t>- изменение </a:t>
            </a:r>
            <a:r>
              <a:rPr lang="ru-RU" dirty="0"/>
              <a:t>величины капитала компании;</a:t>
            </a:r>
          </a:p>
          <a:p>
            <a:pPr lvl="0"/>
            <a:r>
              <a:rPr lang="ru-RU" dirty="0" smtClean="0"/>
              <a:t>- ликвидация </a:t>
            </a:r>
            <a:r>
              <a:rPr lang="ru-RU" dirty="0"/>
              <a:t>компании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15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/>
              <a:t>Достоинства немецкой модели управления:</a:t>
            </a:r>
            <a:endParaRPr lang="ru-RU" sz="1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dirty="0" smtClean="0"/>
              <a:t>- </a:t>
            </a:r>
            <a:r>
              <a:rPr lang="ru-RU" sz="2400" b="0" dirty="0" smtClean="0"/>
              <a:t>Низкая </a:t>
            </a:r>
            <a:r>
              <a:rPr lang="ru-RU" sz="2400" b="0" dirty="0"/>
              <a:t>цена привлечения капитала.</a:t>
            </a:r>
          </a:p>
          <a:p>
            <a:r>
              <a:rPr lang="ru-RU" sz="2400" b="0" dirty="0" smtClean="0"/>
              <a:t>- Направленность </a:t>
            </a:r>
            <a:r>
              <a:rPr lang="ru-RU" sz="2400" b="0" dirty="0"/>
              <a:t>на решение долгосрочных задач.</a:t>
            </a:r>
          </a:p>
          <a:p>
            <a:r>
              <a:rPr lang="ru-RU" sz="2400" b="0" dirty="0" smtClean="0"/>
              <a:t>- Высокая </a:t>
            </a:r>
            <a:r>
              <a:rPr lang="ru-RU" sz="2400" b="0" dirty="0"/>
              <a:t>финансовая устойчивость.</a:t>
            </a:r>
          </a:p>
          <a:p>
            <a:r>
              <a:rPr lang="ru-RU" sz="2400" b="0" dirty="0" smtClean="0"/>
              <a:t>- Четкая </a:t>
            </a:r>
            <a:r>
              <a:rPr lang="ru-RU" sz="2400" b="0" dirty="0"/>
              <a:t>грань между управлением и контролем.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222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/>
              <a:t>Отрицательные стороны немецкой модели корпоративного управления:</a:t>
            </a:r>
            <a:endParaRPr lang="ru-RU" sz="1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dirty="0" smtClean="0"/>
              <a:t>- </a:t>
            </a:r>
            <a:r>
              <a:rPr lang="ru-RU" sz="2400" b="0" dirty="0" smtClean="0"/>
              <a:t>Несущественное </a:t>
            </a:r>
            <a:r>
              <a:rPr lang="ru-RU" sz="2400" b="0" dirty="0"/>
              <a:t>влияние такого внешнего фактора, как фондовый рынок.</a:t>
            </a:r>
          </a:p>
          <a:p>
            <a:r>
              <a:rPr lang="ru-RU" sz="2400" b="0" dirty="0" smtClean="0"/>
              <a:t>- Высокий </a:t>
            </a:r>
            <a:r>
              <a:rPr lang="ru-RU" sz="2400" b="0" dirty="0"/>
              <a:t>уровень концентрированности капитала.</a:t>
            </a:r>
          </a:p>
          <a:p>
            <a:r>
              <a:rPr lang="ru-RU" sz="2400" b="0" dirty="0" smtClean="0"/>
              <a:t>- Низкая </a:t>
            </a:r>
            <a:r>
              <a:rPr lang="ru-RU" sz="2400" b="0" dirty="0"/>
              <a:t>степень прозрачности, что создает препятствия для инвестиций.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120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Японская модель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     Японская </a:t>
            </a:r>
            <a:r>
              <a:rPr lang="ru-RU" sz="2000" dirty="0"/>
              <a:t>модель корпоративного управления сформировалась в послевоенный период на базе финансово-промышленных групп (</a:t>
            </a:r>
            <a:r>
              <a:rPr lang="ru-RU" sz="2000" dirty="0" err="1"/>
              <a:t>кейрецу</a:t>
            </a:r>
            <a:r>
              <a:rPr lang="ru-RU" sz="2000" dirty="0"/>
              <a:t>) и характеризуется как полностью закрытая, основанная на банковском контроле, что позволяет снизить проблему контроля менеджеров.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727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/>
              <a:t>Корпоративное управление в японской модели отличается такими факторами: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dirty="0"/>
              <a:t>Концентрация собственности у акционеров крупного и среднего уровня;</a:t>
            </a:r>
          </a:p>
          <a:p>
            <a:r>
              <a:rPr lang="ru-RU" b="0" dirty="0"/>
              <a:t>- Перекрестное владение акциями корпораций, которые входят в </a:t>
            </a:r>
            <a:r>
              <a:rPr lang="ru-RU" b="0" dirty="0" err="1"/>
              <a:t>кейрецу</a:t>
            </a:r>
            <a:r>
              <a:rPr lang="ru-RU" b="0" dirty="0"/>
              <a:t>;</a:t>
            </a:r>
          </a:p>
          <a:p>
            <a:r>
              <a:rPr lang="ru-RU" b="0" dirty="0"/>
              <a:t>- Центральная роль банков в функционировании промышленной группы;</a:t>
            </a:r>
          </a:p>
          <a:p>
            <a:r>
              <a:rPr lang="ru-RU" b="0" dirty="0"/>
              <a:t>- Основная задача промышленных групп Японии – расширение рынка сбыта.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3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/>
              <a:t>Положительные стороны японской модели корпоративного управления: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dirty="0" smtClean="0"/>
              <a:t>- Невысокая </a:t>
            </a:r>
            <a:r>
              <a:rPr lang="ru-RU" b="0" dirty="0"/>
              <a:t>стоимость привлекаемого капитала.</a:t>
            </a:r>
          </a:p>
          <a:p>
            <a:r>
              <a:rPr lang="ru-RU" b="0" dirty="0" smtClean="0"/>
              <a:t>- Долгосрочная </a:t>
            </a:r>
            <a:r>
              <a:rPr lang="ru-RU" b="0" dirty="0"/>
              <a:t>направленность.</a:t>
            </a:r>
          </a:p>
          <a:p>
            <a:r>
              <a:rPr lang="ru-RU" b="0" dirty="0" smtClean="0"/>
              <a:t>- Ориентированность </a:t>
            </a:r>
            <a:r>
              <a:rPr lang="ru-RU" b="0" dirty="0"/>
              <a:t>корпораций на высокую конкурентоспособность.</a:t>
            </a:r>
          </a:p>
          <a:p>
            <a:r>
              <a:rPr lang="ru-RU" b="0" dirty="0" smtClean="0"/>
              <a:t>- Финансовая </a:t>
            </a:r>
            <a:r>
              <a:rPr lang="ru-RU" b="0" dirty="0"/>
              <a:t>устойчивость корпораций.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017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/>
              <a:t>Отрицательные стороны японской модели корпоративного управления: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dirty="0" smtClean="0"/>
              <a:t>- Низкое </a:t>
            </a:r>
            <a:r>
              <a:rPr lang="ru-RU" b="0" dirty="0"/>
              <a:t>внимание к прибыльности инвестирования.</a:t>
            </a:r>
          </a:p>
          <a:p>
            <a:r>
              <a:rPr lang="ru-RU" b="0" dirty="0" smtClean="0"/>
              <a:t>- Полное </a:t>
            </a:r>
            <a:r>
              <a:rPr lang="ru-RU" b="0" dirty="0"/>
              <a:t>преобладание банковского финансирования.</a:t>
            </a:r>
          </a:p>
          <a:p>
            <a:r>
              <a:rPr lang="ru-RU" b="0" dirty="0" smtClean="0"/>
              <a:t>- Низкая </a:t>
            </a:r>
            <a:r>
              <a:rPr lang="ru-RU" b="0" dirty="0"/>
              <a:t>открытость корпораций.</a:t>
            </a:r>
          </a:p>
          <a:p>
            <a:r>
              <a:rPr lang="ru-RU" b="0" dirty="0" smtClean="0"/>
              <a:t>- Невнимательное </a:t>
            </a:r>
            <a:r>
              <a:rPr lang="ru-RU" b="0" dirty="0"/>
              <a:t>отношение к миноритарным акционерам.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117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Семейная модель корпоративного управления получила распространение во всех странах мира. Управление корпорациями осуществляется членами одной семьи.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530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39100" cy="455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55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Система корпоративного управления</a:t>
            </a:r>
            <a:r>
              <a:rPr lang="ru-RU" dirty="0"/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      Система </a:t>
            </a:r>
            <a:r>
              <a:rPr lang="ru-RU" dirty="0"/>
              <a:t>корпоративного управления </a:t>
            </a:r>
            <a:r>
              <a:rPr lang="ru-RU" dirty="0" smtClean="0"/>
              <a:t>- </a:t>
            </a:r>
          </a:p>
          <a:p>
            <a:r>
              <a:rPr lang="ru-RU" b="0" dirty="0"/>
              <a:t> </a:t>
            </a:r>
            <a:r>
              <a:rPr lang="ru-RU" b="0" dirty="0" smtClean="0"/>
              <a:t>     это </a:t>
            </a:r>
            <a:r>
              <a:rPr lang="ru-RU" b="0" dirty="0"/>
              <a:t>организационная модель, которая призвана, с одной стороны, регулировать взаимоотношения между менеджерами компаний и их владельцами, с другой — согласовывать цели различных заинтересованных сторон, обеспечивая эффективное функционирование компаний. Выделяют несколько моделей корпоративного управления.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03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116632"/>
            <a:ext cx="7520940" cy="1080120"/>
          </a:xfrm>
        </p:spPr>
        <p:txBody>
          <a:bodyPr/>
          <a:lstStyle/>
          <a:p>
            <a:r>
              <a:rPr lang="ru-RU" b="1" dirty="0"/>
              <a:t>Основные модели корпоративного управления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- </a:t>
            </a:r>
            <a:r>
              <a:rPr lang="ru-RU" sz="2800" dirty="0"/>
              <a:t>А</a:t>
            </a:r>
            <a:r>
              <a:rPr lang="ru-RU" sz="2800" dirty="0" smtClean="0"/>
              <a:t>мериканская </a:t>
            </a:r>
            <a:r>
              <a:rPr lang="ru-RU" sz="2800" dirty="0"/>
              <a:t>модель;</a:t>
            </a:r>
          </a:p>
          <a:p>
            <a:r>
              <a:rPr lang="ru-RU" sz="2800" dirty="0" smtClean="0"/>
              <a:t>- Германская модель</a:t>
            </a:r>
            <a:r>
              <a:rPr lang="ru-RU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519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520940" cy="548640"/>
          </a:xfrm>
        </p:spPr>
        <p:txBody>
          <a:bodyPr/>
          <a:lstStyle/>
          <a:p>
            <a:r>
              <a:rPr lang="ru-RU" sz="2400" dirty="0" smtClean="0"/>
              <a:t>Американская </a:t>
            </a:r>
            <a:r>
              <a:rPr lang="ru-RU" sz="2400" dirty="0"/>
              <a:t>модель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Американская модель </a:t>
            </a:r>
            <a:r>
              <a:rPr lang="ru-RU" b="0" dirty="0"/>
              <a:t>— это модель управления </a:t>
            </a:r>
            <a:r>
              <a:rPr lang="ru-RU" b="0" dirty="0">
                <a:hlinkClick r:id="rId2" tooltip="Акционерное общество"/>
              </a:rPr>
              <a:t>акционерными обществами</a:t>
            </a:r>
            <a:r>
              <a:rPr lang="ru-RU" b="0" dirty="0"/>
              <a:t>, основанная на высоком уровне использования внешних по отношению к акционерному обществу, или рыночных, механизмов корпоративного контроля, или контроля над менеджментом акционерного общества.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771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основных задач: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- решение </a:t>
            </a:r>
            <a:r>
              <a:rPr lang="ru-RU" dirty="0"/>
              <a:t>наиболее важных общекорпоративных вопросов;</a:t>
            </a:r>
          </a:p>
          <a:p>
            <a:pPr lvl="0"/>
            <a:r>
              <a:rPr lang="ru-RU" dirty="0" smtClean="0"/>
              <a:t>- назначение </a:t>
            </a:r>
            <a:r>
              <a:rPr lang="ru-RU" dirty="0"/>
              <a:t>и контроль за деятельностью администрации;</a:t>
            </a:r>
          </a:p>
          <a:p>
            <a:pPr lvl="0"/>
            <a:r>
              <a:rPr lang="ru-RU" dirty="0" smtClean="0"/>
              <a:t>- контроль </a:t>
            </a:r>
            <a:r>
              <a:rPr lang="ru-RU" dirty="0"/>
              <a:t>финансовой деятельности;</a:t>
            </a:r>
          </a:p>
          <a:p>
            <a:pPr lvl="0"/>
            <a:r>
              <a:rPr lang="ru-RU" dirty="0" smtClean="0"/>
              <a:t>- обеспечение </a:t>
            </a:r>
            <a:r>
              <a:rPr lang="ru-RU" dirty="0"/>
              <a:t>соответствия деятельности корпорации действующим нормам права.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620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dirty="0"/>
              <a:t>Положительные стороны американской модели корпоративного управления: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dirty="0" smtClean="0"/>
              <a:t>- </a:t>
            </a:r>
            <a:r>
              <a:rPr lang="ru-RU" sz="1800" b="0" dirty="0" smtClean="0"/>
              <a:t>Высокий </a:t>
            </a:r>
            <a:r>
              <a:rPr lang="ru-RU" sz="1800" b="0" dirty="0"/>
              <a:t>уровень привлечения частных накоплений, который обеспечивает фондовый рынок.</a:t>
            </a:r>
          </a:p>
          <a:p>
            <a:r>
              <a:rPr lang="ru-RU" sz="1800" b="0" dirty="0" smtClean="0"/>
              <a:t>- Направленность </a:t>
            </a:r>
            <a:r>
              <a:rPr lang="ru-RU" sz="1800" b="0" dirty="0"/>
              <a:t>акционеров на поиск отраслей с высокой доходностью.</a:t>
            </a:r>
          </a:p>
          <a:p>
            <a:r>
              <a:rPr lang="ru-RU" sz="1800" b="0" dirty="0" smtClean="0"/>
              <a:t>- Задача </a:t>
            </a:r>
            <a:r>
              <a:rPr lang="ru-RU" sz="1800" b="0" dirty="0"/>
              <a:t>корпорации состоит в обеспечении роста стоимости бизнеса.</a:t>
            </a:r>
          </a:p>
          <a:p>
            <a:r>
              <a:rPr lang="ru-RU" sz="1800" b="0" dirty="0" smtClean="0"/>
              <a:t>- Открытость </a:t>
            </a:r>
            <a:r>
              <a:rPr lang="ru-RU" sz="1800" b="0" dirty="0"/>
              <a:t>корпораций.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52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520940" cy="548640"/>
          </a:xfrm>
        </p:spPr>
        <p:txBody>
          <a:bodyPr/>
          <a:lstStyle/>
          <a:p>
            <a:r>
              <a:rPr lang="ru-RU" sz="1600" dirty="0"/>
              <a:t>Отрицательные стороны американской модели корпоративного управления: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dirty="0" smtClean="0"/>
              <a:t>- </a:t>
            </a:r>
            <a:r>
              <a:rPr lang="ru-RU" sz="2000" b="0" dirty="0" smtClean="0"/>
              <a:t>Дороговизна </a:t>
            </a:r>
            <a:r>
              <a:rPr lang="ru-RU" sz="2000" b="0" dirty="0"/>
              <a:t>привлеченного капитала (высокие дивиденды).</a:t>
            </a:r>
          </a:p>
          <a:p>
            <a:r>
              <a:rPr lang="ru-RU" sz="2000" b="0" dirty="0" smtClean="0"/>
              <a:t>- Деятельность </a:t>
            </a:r>
            <a:r>
              <a:rPr lang="ru-RU" sz="2000" b="0" dirty="0"/>
              <a:t>фондового рынка приводит к существенным искажениям реальной цены активов.</a:t>
            </a:r>
          </a:p>
          <a:p>
            <a:r>
              <a:rPr lang="ru-RU" sz="2000" b="0" dirty="0" smtClean="0"/>
              <a:t>- Нет </a:t>
            </a:r>
            <a:r>
              <a:rPr lang="ru-RU" sz="2000" b="0" dirty="0"/>
              <a:t>строгого разделения управленческих и контролирующих функций.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0746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Германская </a:t>
            </a:r>
            <a:r>
              <a:rPr lang="ru-RU" dirty="0"/>
              <a:t>модель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Германская, или инсайдерская, модель — это модель управления акционерными обществами, основанная преимущественно на использовании внутренних методов корпоративного контроля, или методов самоконтроля.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822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30</TotalTime>
  <Words>412</Words>
  <Application>Microsoft Office PowerPoint</Application>
  <PresentationFormat>Экран (4:3)</PresentationFormat>
  <Paragraphs>61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Углы</vt:lpstr>
      <vt:lpstr>Жаксыбаев Куат Рахметоллаевич, к.э.н., доцент кафедры ЭиМП</vt:lpstr>
      <vt:lpstr>Презентация PowerPoint</vt:lpstr>
      <vt:lpstr>Система корпоративного управления </vt:lpstr>
      <vt:lpstr>Основные модели корпоративного управления </vt:lpstr>
      <vt:lpstr>Американская модель</vt:lpstr>
      <vt:lpstr>основных задач:</vt:lpstr>
      <vt:lpstr>Положительные стороны американской модели корпоративного управления:</vt:lpstr>
      <vt:lpstr>Отрицательные стороны американской модели корпоративного управления:</vt:lpstr>
      <vt:lpstr>Германская модель</vt:lpstr>
      <vt:lpstr>основных задач:</vt:lpstr>
      <vt:lpstr>Достоинства немецкой модели управления:</vt:lpstr>
      <vt:lpstr>Отрицательные стороны немецкой модели корпоративного управления:</vt:lpstr>
      <vt:lpstr>Японская модель</vt:lpstr>
      <vt:lpstr>Корпоративное управление в японской модели отличается такими факторами:</vt:lpstr>
      <vt:lpstr>Положительные стороны японской модели корпоративного управления:</vt:lpstr>
      <vt:lpstr>Отрицательные стороны японской модели корпоративного управления: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Жаксыбаев Куат Рахметоллаевич, к.э.н., доцент кафедры ЭиМП</dc:title>
  <dc:creator>admin</dc:creator>
  <cp:lastModifiedBy>admin</cp:lastModifiedBy>
  <cp:revision>3</cp:revision>
  <dcterms:created xsi:type="dcterms:W3CDTF">2018-11-13T04:44:24Z</dcterms:created>
  <dcterms:modified xsi:type="dcterms:W3CDTF">2018-11-13T05:14:42Z</dcterms:modified>
</cp:coreProperties>
</file>