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65" r:id="rId5"/>
    <p:sldId id="267" r:id="rId6"/>
    <p:sldId id="258" r:id="rId7"/>
    <p:sldId id="259" r:id="rId8"/>
    <p:sldId id="262" r:id="rId9"/>
    <p:sldId id="260" r:id="rId10"/>
    <p:sldId id="263" r:id="rId11"/>
    <p:sldId id="264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6882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027B-4E69-4A1B-8577-6983420DF21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C265B-277B-4227-B49C-89B32A7F8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3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D0740-7C89-4BAC-85D7-97FA3023ADD8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5AF33-D3FB-4CDC-86DF-A1848C3B3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4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5AF33-D3FB-4CDC-86DF-A1848C3B316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8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5AF33-D3FB-4CDC-86DF-A1848C3B316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1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1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28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8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1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9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11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8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9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6C0E-696F-41D8-9CEB-14D26667FF24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68A9-E6B0-424F-9888-CB9420891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4985&amp;v=nEGmdlJEr8M" TargetMode="External"/><Relationship Id="rId2" Type="http://schemas.openxmlformats.org/officeDocument/2006/relationships/hyperlink" Target="https://en.wikipedia.org/wiki/International_Society_for_Technology_in_Educatio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ring.ru/elearning-insights/chto-takoe-lm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8\ЦИП 2018\Курсы по КП\Технологии перевернутого обучения\articles_1451746200_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1961"/>
            <a:ext cx="9152981" cy="51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839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Технологии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«перевернутого» обучения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7576" y="5877272"/>
            <a:ext cx="3416424" cy="83894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Смирнова Г.М.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ЦИП, </a:t>
            </a:r>
            <a:r>
              <a:rPr lang="ru-RU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58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841264" cy="27084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4364" y="116632"/>
            <a:ext cx="87244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u="sng" dirty="0">
                <a:solidFill>
                  <a:schemeClr val="tx2"/>
                </a:solidFill>
              </a:rPr>
              <a:t>Работа в аудитории </a:t>
            </a:r>
            <a:r>
              <a:rPr lang="ru-RU" sz="1700" dirty="0">
                <a:solidFill>
                  <a:schemeClr val="tx2"/>
                </a:solidFill>
              </a:rPr>
              <a:t>посвящается разбору сложной теоретической части и вопросов, возникших у студентов в процессе выполнения самостоятельной работы (не более 25-30% времени).</a:t>
            </a:r>
          </a:p>
          <a:p>
            <a:r>
              <a:rPr lang="ru-RU" sz="1700" dirty="0" smtClean="0">
                <a:solidFill>
                  <a:schemeClr val="tx2"/>
                </a:solidFill>
              </a:rPr>
              <a:t>В </a:t>
            </a:r>
            <a:r>
              <a:rPr lang="ru-RU" sz="1700" dirty="0">
                <a:solidFill>
                  <a:schemeClr val="tx2"/>
                </a:solidFill>
              </a:rPr>
              <a:t>аудитории студенты под наблюдением преподавателя решают практические задачи и выполняют исследовательские задания. Ценное аудиторное время с преподавателем отводится ряду заданий, которые способствуют закреплению и расширению знаний: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Кейс-</a:t>
            </a:r>
            <a:r>
              <a:rPr lang="ru-RU" sz="1700" dirty="0" err="1">
                <a:solidFill>
                  <a:schemeClr val="tx2"/>
                </a:solidFill>
              </a:rPr>
              <a:t>стади</a:t>
            </a:r>
            <a:endParaRPr lang="ru-RU" sz="1700" dirty="0">
              <a:solidFill>
                <a:schemeClr val="tx2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Интерактивные лабораторные работы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Проектная работа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Совместное решение </a:t>
            </a:r>
            <a:r>
              <a:rPr lang="ru-RU" sz="1700" dirty="0" smtClean="0">
                <a:solidFill>
                  <a:schemeClr val="tx2"/>
                </a:solidFill>
              </a:rPr>
              <a:t>задач</a:t>
            </a:r>
            <a:endParaRPr lang="ru-RU" sz="17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60" y="2855655"/>
            <a:ext cx="8596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</a:rPr>
              <a:t>Преподаватель наблюдает, осуществляет руководство и предоставляет обратную связь  на выполнение заданий, которые активизируют навыки мышления высокого </a:t>
            </a:r>
            <a:r>
              <a:rPr lang="ru-RU" sz="1600" dirty="0" smtClean="0">
                <a:solidFill>
                  <a:srgbClr val="C00000"/>
                </a:solidFill>
              </a:rPr>
              <a:t>порядка</a:t>
            </a:r>
            <a:r>
              <a:rPr lang="ru-RU" sz="16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5668659"/>
            <a:ext cx="1794823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400" dirty="0" smtClean="0"/>
              <a:t>Преподаватель предоставляет студентам новый материал</a:t>
            </a:r>
            <a:endParaRPr lang="ru-RU" sz="1400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408649" y="3837350"/>
            <a:ext cx="8555839" cy="2760002"/>
            <a:chOff x="539552" y="3778985"/>
            <a:chExt cx="8555839" cy="2760002"/>
          </a:xfrm>
        </p:grpSpPr>
        <p:pic>
          <p:nvPicPr>
            <p:cNvPr id="3074" name="Picture 2" descr="D:\2018\ЦИП 2018\Курсы по КП\Технологии перевернутого обучения\image00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564" y="3778985"/>
              <a:ext cx="5428004" cy="2760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528336" y="4161790"/>
              <a:ext cx="2006868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ru-RU" sz="1400" dirty="0" smtClean="0"/>
                <a:t>Преподаватели и студенты работают совместно в течение учебного года в рамках данных уровней обучения</a:t>
              </a:r>
              <a:endParaRPr lang="ru-RU" sz="140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4716016" y="3848966"/>
              <a:ext cx="1656184" cy="1668266"/>
              <a:chOff x="4716016" y="3848966"/>
              <a:chExt cx="1656184" cy="1668266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6372200" y="3848966"/>
                <a:ext cx="0" cy="16682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4716016" y="3848966"/>
                <a:ext cx="16561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7300568" y="5598095"/>
              <a:ext cx="1794823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ru-RU" sz="1400" dirty="0" smtClean="0"/>
                <a:t>Новый материал студенты получают вне аудитории в качестве домашнего задания</a:t>
              </a:r>
              <a:endParaRPr lang="ru-RU" sz="1400" dirty="0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6528336" y="5661248"/>
              <a:ext cx="779968" cy="783233"/>
              <a:chOff x="6528336" y="5661248"/>
              <a:chExt cx="779968" cy="783233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7308304" y="5661248"/>
                <a:ext cx="0" cy="7832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528336" y="5661248"/>
                <a:ext cx="7799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 flipH="1">
              <a:off x="2764414" y="3835381"/>
              <a:ext cx="1656184" cy="1668266"/>
              <a:chOff x="4716016" y="3848966"/>
              <a:chExt cx="1656184" cy="1668266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6372200" y="3848966"/>
                <a:ext cx="0" cy="16682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716016" y="3848966"/>
                <a:ext cx="16561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539552" y="4232354"/>
              <a:ext cx="2006868" cy="856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ru-RU" sz="1400" dirty="0" smtClean="0"/>
                <a:t>Студенты ответственны за выполнение домашних заданий согласно данным уровням понимания</a:t>
              </a:r>
              <a:endParaRPr lang="ru-RU" sz="1400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 flipH="1">
              <a:off x="1872564" y="5629671"/>
              <a:ext cx="779968" cy="783233"/>
              <a:chOff x="6528336" y="5661248"/>
              <a:chExt cx="779968" cy="783233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7308304" y="5661248"/>
                <a:ext cx="0" cy="7832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6528336" y="5661248"/>
                <a:ext cx="7799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Box 37"/>
          <p:cNvSpPr txBox="1"/>
          <p:nvPr/>
        </p:nvSpPr>
        <p:spPr>
          <a:xfrm>
            <a:off x="352660" y="3573016"/>
            <a:ext cx="2062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336699"/>
                </a:solidFill>
              </a:rPr>
              <a:t>Традиционная модель</a:t>
            </a:r>
            <a:endParaRPr lang="ru-RU" sz="1400" b="1" dirty="0">
              <a:solidFill>
                <a:srgbClr val="33669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9463" y="3573016"/>
            <a:ext cx="2062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336699"/>
                </a:solidFill>
              </a:rPr>
              <a:t>Перевернутая модель</a:t>
            </a:r>
            <a:endParaRPr lang="ru-RU" sz="14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43608" y="1130052"/>
            <a:ext cx="7128792" cy="5040560"/>
            <a:chOff x="611560" y="620688"/>
            <a:chExt cx="7773868" cy="5832648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11560" y="620688"/>
              <a:ext cx="7773868" cy="5832648"/>
              <a:chOff x="611560" y="620688"/>
              <a:chExt cx="7773868" cy="5832648"/>
            </a:xfrm>
          </p:grpSpPr>
          <p:pic>
            <p:nvPicPr>
              <p:cNvPr id="9" name="Picture 2" descr="D:\2018\ЦИП 2018\Курсы по КП\Технологии перевернутого обучения\hem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620688"/>
                <a:ext cx="7773868" cy="5832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3203848" y="692696"/>
                <a:ext cx="2304256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20548646">
              <a:off x="3025745" y="863134"/>
              <a:ext cx="2456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Задания, определяющие 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деятельность студентов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23224" y="193943"/>
            <a:ext cx="8841264" cy="646331"/>
            <a:chOff x="107504" y="476672"/>
            <a:chExt cx="8841264" cy="64633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07504" y="476672"/>
              <a:ext cx="8841264" cy="6463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4805" y="476672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u="sng" dirty="0" smtClean="0">
                  <a:solidFill>
                    <a:schemeClr val="tx2"/>
                  </a:solidFill>
                </a:rPr>
                <a:t>После </a:t>
              </a:r>
              <a:r>
                <a:rPr lang="ru-RU" b="1" u="sng" dirty="0">
                  <a:solidFill>
                    <a:schemeClr val="tx2"/>
                  </a:solidFill>
                </a:rPr>
                <a:t>занятия в </a:t>
              </a:r>
              <a:r>
                <a:rPr lang="ru-RU" b="1" u="sng" dirty="0" smtClean="0">
                  <a:solidFill>
                    <a:schemeClr val="tx2"/>
                  </a:solidFill>
                </a:rPr>
                <a:t>аудитории  дома</a:t>
              </a:r>
              <a:r>
                <a:rPr lang="ru-RU" dirty="0" smtClean="0">
                  <a:solidFill>
                    <a:schemeClr val="tx2"/>
                  </a:solidFill>
                </a:rPr>
                <a:t> </a:t>
              </a:r>
              <a:r>
                <a:rPr lang="ru-RU" dirty="0">
                  <a:solidFill>
                    <a:schemeClr val="tx2"/>
                  </a:solidFill>
                </a:rPr>
                <a:t>завершаются практические задачи, выполняются тесты на понимание и закрепление пройденной темы</a:t>
              </a:r>
              <a:r>
                <a:rPr lang="ru-RU" dirty="0" smtClean="0">
                  <a:solidFill>
                    <a:schemeClr val="tx2"/>
                  </a:solidFill>
                </a:rPr>
                <a:t>.</a:t>
              </a:r>
              <a:endParaRPr lang="ru-RU" dirty="0">
                <a:solidFill>
                  <a:schemeClr val="tx2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6216" y="5445224"/>
            <a:ext cx="4316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Переход к модели перевернутого </a:t>
            </a:r>
            <a:r>
              <a:rPr lang="ru-RU" b="1" dirty="0" smtClean="0">
                <a:solidFill>
                  <a:srgbClr val="C00000"/>
                </a:solidFill>
              </a:rPr>
              <a:t>класса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является переходом от главенства учителя к главенству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280062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Преимущества и недостатки «перевернутого» класса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6797"/>
              </p:ext>
            </p:extLst>
          </p:nvPr>
        </p:nvGraphicFramePr>
        <p:xfrm>
          <a:off x="287524" y="1052736"/>
          <a:ext cx="8712968" cy="453233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56484"/>
                <a:gridCol w="4356484"/>
              </a:tblGrid>
              <a:tr h="4175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</a:rPr>
                        <a:t>Студенты могут просматривать короткие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</a:rPr>
                        <a:t>видеолекции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</a:rPr>
                        <a:t> в любое удобное для них время.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ahoma"/>
                        <a:ea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Короткие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видеопрезентации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теряют те особенности, которые присущи лекциям. Некоторые студенты могут не посмотреть видеоматериалы перед занятиями. Традиционный формат лекции сохраняется. 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Присутствие преподавателя, когда студенты стремятся высказывать идеи, позволяет им наблюдать за учениками и оказывать им поддержку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Преподаватели не принимают участия в процессе усвоения идей студентами, следовательно, они не могут оценить реакции студентов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Короткие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видеолекции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можно дополнить тестами на самопроверку. Студенты могут выполнять тесты неоднократно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при тестах на самопроверку студенты неправильно ответили на вопросы, они могут не понять, почему они допустили ту или иную ошибку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986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0412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Преимущества и недостатки «перевернутого» </a:t>
            </a:r>
            <a:r>
              <a:rPr lang="ru-RU" sz="2000" b="1" dirty="0" smtClean="0">
                <a:solidFill>
                  <a:srgbClr val="C00000"/>
                </a:solidFill>
              </a:rPr>
              <a:t>класса (продолжение)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80747"/>
              </p:ext>
            </p:extLst>
          </p:nvPr>
        </p:nvGraphicFramePr>
        <p:xfrm>
          <a:off x="90854" y="692696"/>
          <a:ext cx="8945642" cy="572105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472821"/>
                <a:gridCol w="4472821"/>
              </a:tblGrid>
              <a:tr h="4175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студенты могут работать с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видеолекциями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удобном для них темпе, дополняя свою работу заданиями на самопроверку. Такой процесс называется дифференциацией согласно темпам усвоения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Студентам обычно предоставляют только один способ изучения ключевых идей, то есть через короткие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видеолекции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Согласно методике это не является дифференциацией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«перевернутом» классе есть логическая прогрессия от восприятия идеи и правил до их применения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 «перевернутого» класса рассматривает обучение как дедуктивный процесс по своему происхождению. Однако иногда для студентов полезно изучать идеи и правила через примеры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создания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видеолекций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существует множество современных и доступных в использовании приложений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Навыки и средства информационных технологий значительно изменяются согласно различной учебной атмосфере. Преподаватели должны быть уверены в том, что все студенты имеют доступ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видеолекциям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пределами аудитории</a:t>
                      </a:r>
                      <a:endParaRPr lang="ru-RU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данном подходе огромное внимание направлено на овладение объемом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Данный подход может помочь студентам овладеть только навыками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498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636" y="766445"/>
            <a:ext cx="881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6699"/>
                </a:solidFill>
              </a:rPr>
              <a:t>Принципы эффективного преподавания, </a:t>
            </a:r>
          </a:p>
          <a:p>
            <a:pPr algn="ctr"/>
            <a:r>
              <a:rPr lang="ru-RU" b="1" dirty="0" smtClean="0">
                <a:solidFill>
                  <a:srgbClr val="336699"/>
                </a:solidFill>
              </a:rPr>
              <a:t> положительно влияющие на качество образования</a:t>
            </a:r>
            <a:endParaRPr lang="ru-RU" b="1" dirty="0">
              <a:solidFill>
                <a:srgbClr val="3366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147" y="18864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Возмещение недостатков применения модели «перевернутого» </a:t>
            </a:r>
            <a:r>
              <a:rPr lang="ru-RU" b="1" dirty="0" smtClean="0">
                <a:solidFill>
                  <a:srgbClr val="C00000"/>
                </a:solidFill>
              </a:rPr>
              <a:t>класса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92203"/>
              </p:ext>
            </p:extLst>
          </p:nvPr>
        </p:nvGraphicFramePr>
        <p:xfrm>
          <a:off x="126091" y="1460044"/>
          <a:ext cx="8928992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645"/>
                <a:gridCol w="6859347"/>
              </a:tblGrid>
              <a:tr h="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Принцип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Реализация принципа через: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Гибкая учебная атмосфера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Пространство и временные рамки, которые позволяют ученикам сотрудничать и рефлексировать над своим обучением;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Постоянный мониторинг учеников, чтобы вносить поправки по мере необходимости;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альтернативных способов изучения содержания и демонстрации мастерства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культура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принимать участие в содержательных заданиях, нацеленных на учеников;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Задания, которые доступны всем учащимся благодаря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скаффолдингу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веб-приложений)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дифференциации и обратной связи</a:t>
                      </a: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Целевое содержание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Выделение ключевых идей в обучении;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и/или курирование соответствующего содержания, например видеоматериалов;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дифференциации, чтобы сделать содержание доступным для всех учащихся.</a:t>
                      </a: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Профессиональный учитель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Доступность для всех учеников;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формативного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оценивания;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Сотрудничество с другими учителями с целью постоянного развития</a:t>
                      </a: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5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36699"/>
                </a:solidFill>
              </a:rPr>
              <a:t>Проблемы </a:t>
            </a:r>
            <a:r>
              <a:rPr lang="ru-RU" sz="2000" b="1" dirty="0">
                <a:solidFill>
                  <a:srgbClr val="336699"/>
                </a:solidFill>
              </a:rPr>
              <a:t>внедрения модели перевернутого класса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Значительное </a:t>
            </a:r>
            <a:r>
              <a:rPr lang="ru-RU" dirty="0"/>
              <a:t>увеличение объема работы </a:t>
            </a:r>
            <a:r>
              <a:rPr lang="ru-RU" dirty="0" smtClean="0"/>
              <a:t>преподавателя в </a:t>
            </a:r>
            <a:r>
              <a:rPr lang="ru-RU" dirty="0"/>
              <a:t>переходном </a:t>
            </a:r>
            <a:r>
              <a:rPr lang="ru-RU" dirty="0" smtClean="0"/>
              <a:t>периоде: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необходимо </a:t>
            </a:r>
            <a:r>
              <a:rPr lang="ru-RU" dirty="0"/>
              <a:t>перекроить учебную программу и разделить имеющийся материал таким образом, чтобы часть перенести в </a:t>
            </a:r>
            <a:r>
              <a:rPr lang="ru-RU" dirty="0" err="1"/>
              <a:t>водкаст</a:t>
            </a:r>
            <a:r>
              <a:rPr lang="ru-RU" dirty="0"/>
              <a:t>, а часть оставить для классной работы.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Нужно </a:t>
            </a:r>
            <a:r>
              <a:rPr lang="ru-RU" dirty="0"/>
              <a:t>разработать тесты для контроля учеников,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оздать </a:t>
            </a:r>
            <a:r>
              <a:rPr lang="ru-RU" dirty="0"/>
              <a:t>систему оценки самостоятельной работы дома и коллективной работы в классе,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овладеть </a:t>
            </a:r>
            <a:r>
              <a:rPr lang="ru-RU" dirty="0"/>
              <a:t>инструментами разработки </a:t>
            </a:r>
            <a:r>
              <a:rPr lang="ru-RU" dirty="0" err="1"/>
              <a:t>водкастов</a:t>
            </a:r>
            <a:r>
              <a:rPr lang="ru-RU" dirty="0"/>
              <a:t> и их размещения в </a:t>
            </a:r>
            <a:r>
              <a:rPr lang="ru-RU" dirty="0" smtClean="0"/>
              <a:t>LMS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создать </a:t>
            </a:r>
            <a:r>
              <a:rPr lang="ru-RU" dirty="0" err="1" smtClean="0"/>
              <a:t>водкасты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0671" y="4538737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Трудоемкость </a:t>
            </a:r>
            <a:r>
              <a:rPr lang="ru-RU" dirty="0"/>
              <a:t>этой проблемы имеет две составные </a:t>
            </a:r>
            <a:r>
              <a:rPr lang="ru-RU" dirty="0" smtClean="0"/>
              <a:t>части: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методическую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технологическую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56792"/>
            <a:ext cx="903649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Существует </a:t>
            </a:r>
            <a:r>
              <a:rPr lang="ru-RU" sz="2200" dirty="0">
                <a:solidFill>
                  <a:srgbClr val="002060"/>
                </a:solidFill>
              </a:rPr>
              <a:t>большое число ресурсов с готовыми качественными </a:t>
            </a:r>
            <a:r>
              <a:rPr lang="ru-RU" sz="2200" dirty="0" err="1">
                <a:solidFill>
                  <a:srgbClr val="002060"/>
                </a:solidFill>
              </a:rPr>
              <a:t>водкастами</a:t>
            </a:r>
            <a:r>
              <a:rPr lang="ru-RU" sz="2200" dirty="0">
                <a:solidFill>
                  <a:srgbClr val="002060"/>
                </a:solidFill>
              </a:rPr>
              <a:t> по множеству предметов. </a:t>
            </a:r>
            <a:r>
              <a:rPr lang="ru-RU" sz="2200" dirty="0" smtClean="0">
                <a:solidFill>
                  <a:srgbClr val="002060"/>
                </a:solidFill>
              </a:rPr>
              <a:t>Если </a:t>
            </a:r>
            <a:r>
              <a:rPr lang="ru-RU" sz="2200" dirty="0">
                <a:solidFill>
                  <a:srgbClr val="002060"/>
                </a:solidFill>
              </a:rPr>
              <a:t>подходящая </a:t>
            </a:r>
            <a:r>
              <a:rPr lang="ru-RU" sz="2200" dirty="0" err="1">
                <a:solidFill>
                  <a:srgbClr val="002060"/>
                </a:solidFill>
              </a:rPr>
              <a:t>видеолекция</a:t>
            </a:r>
            <a:r>
              <a:rPr lang="ru-RU" sz="2200" dirty="0">
                <a:solidFill>
                  <a:srgbClr val="002060"/>
                </a:solidFill>
              </a:rPr>
              <a:t> найдена, то остается лишь сконвертировать ее в нужный формат и загрузить в выбранную LMS.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200" dirty="0">
                <a:solidFill>
                  <a:srgbClr val="002060"/>
                </a:solidFill>
              </a:rPr>
              <a:t>Если нужной </a:t>
            </a:r>
            <a:r>
              <a:rPr lang="ru-RU" sz="2200" dirty="0" err="1">
                <a:solidFill>
                  <a:srgbClr val="002060"/>
                </a:solidFill>
              </a:rPr>
              <a:t>видеолекции</a:t>
            </a:r>
            <a:r>
              <a:rPr lang="ru-RU" sz="2200" dirty="0">
                <a:solidFill>
                  <a:srgbClr val="002060"/>
                </a:solidFill>
              </a:rPr>
              <a:t> не нашлось, вы можете самостоятельно “перевернуть” свой класс. Один из наименее </a:t>
            </a:r>
            <a:r>
              <a:rPr lang="ru-RU" sz="2200" dirty="0" err="1">
                <a:solidFill>
                  <a:srgbClr val="002060"/>
                </a:solidFill>
              </a:rPr>
              <a:t>трудозатратных</a:t>
            </a:r>
            <a:r>
              <a:rPr lang="ru-RU" sz="2200" dirty="0">
                <a:solidFill>
                  <a:srgbClr val="002060"/>
                </a:solidFill>
              </a:rPr>
              <a:t> способов – создать презентацию в </a:t>
            </a:r>
            <a:r>
              <a:rPr lang="ru-RU" sz="2200" dirty="0" err="1">
                <a:solidFill>
                  <a:srgbClr val="002060"/>
                </a:solidFill>
              </a:rPr>
              <a:t>PowerPoint</a:t>
            </a:r>
            <a:r>
              <a:rPr lang="ru-RU" sz="2200" dirty="0">
                <a:solidFill>
                  <a:srgbClr val="002060"/>
                </a:solidFill>
              </a:rPr>
              <a:t> и загрузить ее в </a:t>
            </a:r>
            <a:r>
              <a:rPr lang="ru-RU" sz="2200" dirty="0" smtClean="0">
                <a:solidFill>
                  <a:srgbClr val="002060"/>
                </a:solidFill>
              </a:rPr>
              <a:t>программу </a:t>
            </a:r>
            <a:r>
              <a:rPr lang="ru-RU" sz="2200" dirty="0" err="1" smtClean="0">
                <a:solidFill>
                  <a:srgbClr val="002060"/>
                </a:solidFill>
              </a:rPr>
              <a:t>iSpring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Cloud</a:t>
            </a:r>
            <a:r>
              <a:rPr lang="ru-RU" sz="2200" dirty="0" smtClean="0">
                <a:solidFill>
                  <a:srgbClr val="002060"/>
                </a:solidFill>
              </a:rPr>
              <a:t> или сохранить в виде видеофайла через </a:t>
            </a:r>
            <a:r>
              <a:rPr lang="en-US" sz="2200" dirty="0" smtClean="0">
                <a:solidFill>
                  <a:srgbClr val="002060"/>
                </a:solidFill>
              </a:rPr>
              <a:t>PowerPoint</a:t>
            </a:r>
            <a:r>
              <a:rPr lang="ru-RU" sz="2200" dirty="0" smtClean="0">
                <a:solidFill>
                  <a:srgbClr val="002060"/>
                </a:solidFill>
              </a:rPr>
              <a:t>. В </a:t>
            </a:r>
            <a:r>
              <a:rPr lang="ru-RU" sz="2200" dirty="0" err="1">
                <a:solidFill>
                  <a:srgbClr val="002060"/>
                </a:solidFill>
              </a:rPr>
              <a:t>iSpring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Cloud</a:t>
            </a:r>
            <a:r>
              <a:rPr lang="ru-RU" sz="2200" dirty="0" smtClean="0">
                <a:solidFill>
                  <a:srgbClr val="002060"/>
                </a:solidFill>
              </a:rPr>
              <a:t> она </a:t>
            </a:r>
            <a:r>
              <a:rPr lang="ru-RU" sz="2200" dirty="0">
                <a:solidFill>
                  <a:srgbClr val="002060"/>
                </a:solidFill>
              </a:rPr>
              <a:t>автоматически </a:t>
            </a:r>
            <a:r>
              <a:rPr lang="ru-RU" sz="2200" dirty="0" err="1">
                <a:solidFill>
                  <a:srgbClr val="002060"/>
                </a:solidFill>
              </a:rPr>
              <a:t>сконвертируется</a:t>
            </a:r>
            <a:r>
              <a:rPr lang="ru-RU" sz="2200" dirty="0">
                <a:solidFill>
                  <a:srgbClr val="002060"/>
                </a:solidFill>
              </a:rPr>
              <a:t> в формат, читаемый на всех устройствах. Вместе с презентацией (или даже вместо нее) можно загрузить видео, включая </a:t>
            </a:r>
            <a:r>
              <a:rPr lang="ru-RU" sz="2200" dirty="0" err="1">
                <a:solidFill>
                  <a:srgbClr val="002060"/>
                </a:solidFill>
              </a:rPr>
              <a:t>водкасты</a:t>
            </a:r>
            <a:r>
              <a:rPr lang="ru-RU" sz="2200" dirty="0">
                <a:solidFill>
                  <a:srgbClr val="002060"/>
                </a:solidFill>
              </a:rPr>
              <a:t> ваших лекций или уроков, аудиофайлы и изображения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1625"/>
            <a:ext cx="8067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336699"/>
                </a:solidFill>
              </a:rPr>
              <a:t>Основные возможности </a:t>
            </a:r>
            <a:endParaRPr lang="ru-RU" sz="2400" b="1" dirty="0" smtClean="0">
              <a:solidFill>
                <a:srgbClr val="336699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36699"/>
                </a:solidFill>
              </a:rPr>
              <a:t>преодоления </a:t>
            </a:r>
            <a:r>
              <a:rPr lang="ru-RU" sz="2400" b="1" dirty="0">
                <a:solidFill>
                  <a:srgbClr val="336699"/>
                </a:solidFill>
              </a:rPr>
              <a:t>технологической </a:t>
            </a:r>
            <a:r>
              <a:rPr lang="ru-RU" sz="2400" b="1" dirty="0" smtClean="0">
                <a:solidFill>
                  <a:srgbClr val="336699"/>
                </a:solidFill>
              </a:rPr>
              <a:t>трудоемкости</a:t>
            </a:r>
            <a:endParaRPr lang="ru-RU" sz="24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88" y="11663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36699"/>
                </a:solidFill>
              </a:rPr>
              <a:t>Перевернутый класс </a:t>
            </a:r>
            <a:r>
              <a:rPr lang="ru-RU" sz="2000" b="1" dirty="0" smtClean="0">
                <a:solidFill>
                  <a:srgbClr val="336699"/>
                </a:solidFill>
              </a:rPr>
              <a:t>(занятие) </a:t>
            </a:r>
            <a:r>
              <a:rPr lang="ru-RU" sz="2000" dirty="0">
                <a:solidFill>
                  <a:srgbClr val="336699"/>
                </a:solidFill>
              </a:rPr>
              <a:t>— это модель обучения, при которой </a:t>
            </a:r>
            <a:r>
              <a:rPr lang="ru-RU" sz="2000" dirty="0" smtClean="0">
                <a:solidFill>
                  <a:srgbClr val="336699"/>
                </a:solidFill>
              </a:rPr>
              <a:t>преподаватель </a:t>
            </a:r>
            <a:r>
              <a:rPr lang="ru-RU" sz="2000" dirty="0">
                <a:solidFill>
                  <a:srgbClr val="336699"/>
                </a:solidFill>
              </a:rPr>
              <a:t>предоставляет материал для самостоятельного изучения дома, а на очном занятии проходит практическое закрепление </a:t>
            </a:r>
            <a:r>
              <a:rPr lang="ru-RU" sz="2000" dirty="0" smtClean="0">
                <a:solidFill>
                  <a:srgbClr val="336699"/>
                </a:solidFill>
              </a:rPr>
              <a:t>материала</a:t>
            </a:r>
            <a:r>
              <a:rPr lang="ru-RU" sz="2000" dirty="0">
                <a:solidFill>
                  <a:srgbClr val="336699"/>
                </a:solidFill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336" y="3892578"/>
            <a:ext cx="68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528" y="4273407"/>
            <a:ext cx="2550015" cy="403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dirty="0" smtClean="0">
                <a:solidFill>
                  <a:srgbClr val="336699"/>
                </a:solidFill>
              </a:rPr>
              <a:t>Студенты готовятся выполнять задания на занятии</a:t>
            </a:r>
            <a:endParaRPr lang="ru-RU" sz="1400" dirty="0">
              <a:solidFill>
                <a:srgbClr val="336699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1967" y="1124744"/>
            <a:ext cx="9095995" cy="5523491"/>
            <a:chOff x="31967" y="1124744"/>
            <a:chExt cx="9095995" cy="5523491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1967" y="1124744"/>
              <a:ext cx="9095995" cy="5523491"/>
              <a:chOff x="31967" y="1124744"/>
              <a:chExt cx="9095995" cy="5523491"/>
            </a:xfrm>
          </p:grpSpPr>
          <p:pic>
            <p:nvPicPr>
              <p:cNvPr id="2052" name="Picture 4" descr="D:\2018\ЦИП 2018\Курсы по КП\ISpring\flippedflowmodel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67" y="1528070"/>
                <a:ext cx="9095995" cy="51201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1" name="Группа 10"/>
              <p:cNvGrpSpPr/>
              <p:nvPr/>
            </p:nvGrpSpPr>
            <p:grpSpPr>
              <a:xfrm>
                <a:off x="402681" y="1124744"/>
                <a:ext cx="8342804" cy="4782145"/>
                <a:chOff x="402681" y="1124744"/>
                <a:chExt cx="8342804" cy="478214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460602" y="1124744"/>
                  <a:ext cx="4104456" cy="584775"/>
                </a:xfrm>
                <a:prstGeom prst="rect">
                  <a:avLst/>
                </a:prstGeom>
                <a:solidFill>
                  <a:srgbClr val="F6882E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32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Перевернутый класс</a:t>
                  </a:r>
                  <a:endParaRPr lang="ru-RU" sz="3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372200" y="2362944"/>
                  <a:ext cx="194421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На занятии</a:t>
                  </a:r>
                  <a:endPara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607856" y="5445224"/>
                  <a:ext cx="194421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Вне занятия</a:t>
                  </a:r>
                  <a:endPara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 rot="20720580">
                  <a:off x="402681" y="4866385"/>
                  <a:ext cx="5263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До: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 rot="20720580">
                  <a:off x="3650948" y="1844174"/>
                  <a:ext cx="1154932" cy="3231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500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В процессе:</a:t>
                  </a:r>
                  <a:endParaRPr lang="ru-RU" sz="1500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 rot="20720580">
                  <a:off x="5712201" y="4752514"/>
                  <a:ext cx="8515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После: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364776" y="3455774"/>
                  <a:ext cx="2304256" cy="554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ru-RU" sz="1400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Студенты применяют ключевые понятия и получают обратную связь</a:t>
                  </a:r>
                  <a:endParaRPr lang="ru-RU" sz="1400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483768" y="3899125"/>
                  <a:ext cx="6828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3366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Цель</a:t>
                  </a:r>
                  <a:endParaRPr lang="ru-RU" b="1" dirty="0">
                    <a:solidFill>
                      <a:srgbClr val="3366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975008" y="3892578"/>
                  <a:ext cx="6828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3366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Цель</a:t>
                  </a:r>
                  <a:endParaRPr lang="ru-RU" b="1" dirty="0">
                    <a:solidFill>
                      <a:srgbClr val="3366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956965" y="4252535"/>
                  <a:ext cx="2788520" cy="4036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ru-RU" sz="1400" dirty="0" smtClean="0">
                      <a:solidFill>
                        <a:srgbClr val="336699"/>
                      </a:solidFill>
                    </a:rPr>
                    <a:t>Студенты проверяют понимание и расширяют знания</a:t>
                  </a:r>
                  <a:endParaRPr lang="ru-RU" sz="1400" dirty="0">
                    <a:solidFill>
                      <a:srgbClr val="336699"/>
                    </a:solidFill>
                  </a:endParaRPr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455275" y="4275196"/>
              <a:ext cx="2788520" cy="403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1400" dirty="0" smtClean="0">
                  <a:solidFill>
                    <a:srgbClr val="336699"/>
                  </a:solidFill>
                </a:rPr>
                <a:t>Студенты готовятся выполнять задание  на занятии в аудитории</a:t>
              </a:r>
              <a:endParaRPr lang="ru-RU" sz="1400" dirty="0">
                <a:solidFill>
                  <a:srgbClr val="3366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97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26287"/>
              </p:ext>
            </p:extLst>
          </p:nvPr>
        </p:nvGraphicFramePr>
        <p:xfrm>
          <a:off x="467544" y="1268760"/>
          <a:ext cx="8352928" cy="478034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32248"/>
                <a:gridCol w="3240360"/>
                <a:gridCol w="2880320"/>
              </a:tblGrid>
              <a:tr h="199256">
                <a:tc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Традиционный подход</a:t>
                      </a: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“Перевернутый” подход</a:t>
                      </a:r>
                    </a:p>
                  </a:txBody>
                  <a:tcPr marL="28465" marR="28465" marT="14233" marB="14233" anchor="ctr"/>
                </a:tc>
              </a:tr>
              <a:tr h="12240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Роль студента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Пассивность, отсутствие инициативы и желания в самостоятельной учебной деятельности. Работа по схеме “послушай, запомни, </a:t>
                      </a:r>
                      <a:r>
                        <a:rPr lang="ru-RU" sz="1400" dirty="0" smtClean="0">
                          <a:effectLst/>
                        </a:rPr>
                        <a:t>воспроизведи</a:t>
                      </a:r>
                      <a:r>
                        <a:rPr lang="ru-RU" sz="1400" dirty="0" smtClean="0">
                          <a:effectLst/>
                        </a:rPr>
                        <a:t>”</a:t>
                      </a:r>
                      <a:endParaRPr lang="ru-RU" sz="1400" dirty="0"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Вовлеченность </a:t>
                      </a:r>
                      <a:r>
                        <a:rPr lang="ru-RU" sz="1400" dirty="0" smtClean="0">
                          <a:effectLst/>
                        </a:rPr>
                        <a:t>студентов </a:t>
                      </a:r>
                      <a:r>
                        <a:rPr lang="ru-RU" sz="1400" dirty="0">
                          <a:effectLst/>
                        </a:rPr>
                        <a:t>в учебный процесс. Ответственность за свое обучение. Взаимодействие со всеми участниками учебного процесса. Осмысленное обучение.</a:t>
                      </a:r>
                    </a:p>
                  </a:txBody>
                  <a:tcPr marL="28465" marR="28465" marT="14233" marB="14233" anchor="ctr"/>
                </a:tc>
              </a:tr>
              <a:tr h="4554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Роль ИКТ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Использование технологий и веб- инструментов в обучении.</a:t>
                      </a: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Изменение методов и форм работы посредством ИКТ.</a:t>
                      </a:r>
                    </a:p>
                  </a:txBody>
                  <a:tcPr marL="28465" marR="28465" marT="14233" marB="14233" anchor="ctr"/>
                </a:tc>
              </a:tr>
              <a:tr h="7970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Роль преподавателя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Передача знаний, удержание дисциплины и порядка в </a:t>
                      </a:r>
                      <a:r>
                        <a:rPr lang="ru-RU" sz="1400" dirty="0" smtClean="0">
                          <a:effectLst/>
                        </a:rPr>
                        <a:t>аудитории, контроль </a:t>
                      </a:r>
                      <a:r>
                        <a:rPr lang="ru-RU" sz="1400" dirty="0">
                          <a:effectLst/>
                        </a:rPr>
                        <a:t>знаний </a:t>
                      </a:r>
                      <a:r>
                        <a:rPr lang="ru-RU" sz="1400" dirty="0" smtClean="0">
                          <a:effectLst/>
                        </a:rPr>
                        <a:t>студентов</a:t>
                      </a:r>
                      <a:endParaRPr lang="ru-RU" sz="1400" dirty="0"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Конструирование учебной ситуации, формирование у </a:t>
                      </a:r>
                      <a:r>
                        <a:rPr lang="ru-RU" sz="1400" dirty="0" smtClean="0">
                          <a:effectLst/>
                        </a:rPr>
                        <a:t>студентов ответственности </a:t>
                      </a:r>
                      <a:r>
                        <a:rPr lang="ru-RU" sz="1400" dirty="0">
                          <a:effectLst/>
                        </a:rPr>
                        <a:t>за обучение, доверительное отношение.</a:t>
                      </a:r>
                    </a:p>
                  </a:txBody>
                  <a:tcPr marL="28465" marR="28465" marT="14233" marB="14233" anchor="ctr"/>
                </a:tc>
              </a:tr>
              <a:tr h="71162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Используемые методы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Пассивные методы подачи учебного материала, при котором информация идет от </a:t>
                      </a:r>
                      <a:r>
                        <a:rPr lang="ru-RU" sz="1400" dirty="0" smtClean="0">
                          <a:effectLst/>
                        </a:rPr>
                        <a:t>преподавателя к студенту</a:t>
                      </a:r>
                      <a:endParaRPr lang="ru-RU" sz="1400" dirty="0"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Активные и интерактивные методы обучения. 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Личностно-ориентированный подход.</a:t>
                      </a:r>
                    </a:p>
                  </a:txBody>
                  <a:tcPr marL="28465" marR="28465" marT="14233" marB="14233" anchor="ctr"/>
                </a:tc>
              </a:tr>
              <a:tr h="71162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Построение занятия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В аудитории учащиеся слушают объяснения преподавателя. Приходя домой после занятия выполняют домашнее задание</a:t>
                      </a:r>
                    </a:p>
                  </a:txBody>
                  <a:tcPr marL="28465" marR="28465" marT="14233" marB="1423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Дома просмотр видео с объяснениями по новой теме, а в аудитории решение проблем домашней работы.</a:t>
                      </a:r>
                    </a:p>
                    <a:p>
                      <a:endParaRPr lang="ru-RU" sz="1400" dirty="0">
                        <a:effectLst/>
                      </a:endParaRPr>
                    </a:p>
                  </a:txBody>
                  <a:tcPr marL="28465" marR="28465" marT="14233" marB="14233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Сравнительные критерии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традиционного и </a:t>
            </a:r>
            <a:r>
              <a:rPr lang="ru-RU" b="1" dirty="0">
                <a:solidFill>
                  <a:srgbClr val="C00000"/>
                </a:solidFill>
              </a:rPr>
              <a:t>“</a:t>
            </a:r>
            <a:r>
              <a:rPr lang="ru-RU" b="1" dirty="0" smtClean="0">
                <a:solidFill>
                  <a:srgbClr val="C00000"/>
                </a:solidFill>
              </a:rPr>
              <a:t>перевернутого” подходов </a:t>
            </a:r>
            <a:r>
              <a:rPr lang="ru-RU" b="1" dirty="0">
                <a:solidFill>
                  <a:srgbClr val="C00000"/>
                </a:solidFill>
              </a:rPr>
              <a:t>к </a:t>
            </a:r>
            <a:r>
              <a:rPr lang="ru-RU" b="1" dirty="0" smtClean="0">
                <a:solidFill>
                  <a:srgbClr val="C00000"/>
                </a:solidFill>
              </a:rPr>
              <a:t>обучению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7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709" y="29006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Объекты «переворачивания»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D:\2018\ЦИП 2018\Курсы по КП\Технологии перевернутого обучения\2308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2" b="10502"/>
          <a:stretch/>
        </p:blipFill>
        <p:spPr bwMode="auto">
          <a:xfrm>
            <a:off x="122324" y="1975945"/>
            <a:ext cx="8994155" cy="265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76" y="1700808"/>
            <a:ext cx="362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Роль преподавателя: </a:t>
            </a:r>
            <a:r>
              <a:rPr lang="ru-RU" b="1" dirty="0" err="1" smtClean="0">
                <a:solidFill>
                  <a:srgbClr val="7030A0"/>
                </a:solidFill>
              </a:rPr>
              <a:t>фасилитатор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635063"/>
            <a:ext cx="438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Роль преподавателя: «говорящая голова»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2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336699"/>
                </a:solidFill>
              </a:rPr>
              <a:t>Требования стандартов </a:t>
            </a:r>
            <a:r>
              <a:rPr lang="ru-RU" sz="2000" dirty="0">
                <a:solidFill>
                  <a:srgbClr val="336699"/>
                </a:solidFill>
              </a:rPr>
              <a:t>международного общества содействия технологиям в образовании (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International</a:t>
            </a:r>
            <a:r>
              <a:rPr lang="ru-RU" sz="2000" dirty="0">
                <a:solidFill>
                  <a:srgbClr val="336699"/>
                </a:solidFill>
                <a:hlinkClick r:id="rId2" tooltip="International Society for Technology in Education"/>
              </a:rPr>
              <a:t> 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Society</a:t>
            </a:r>
            <a:r>
              <a:rPr lang="ru-RU" sz="2000" dirty="0">
                <a:solidFill>
                  <a:srgbClr val="336699"/>
                </a:solidFill>
                <a:hlinkClick r:id="rId2" tooltip="International Society for Technology in Education"/>
              </a:rPr>
              <a:t> 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for</a:t>
            </a:r>
            <a:r>
              <a:rPr lang="ru-RU" sz="2000" dirty="0">
                <a:solidFill>
                  <a:srgbClr val="336699"/>
                </a:solidFill>
                <a:hlinkClick r:id="rId2" tooltip="International Society for Technology in Education"/>
              </a:rPr>
              <a:t> 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Technology</a:t>
            </a:r>
            <a:r>
              <a:rPr lang="ru-RU" sz="2000" dirty="0">
                <a:solidFill>
                  <a:srgbClr val="336699"/>
                </a:solidFill>
                <a:hlinkClick r:id="rId2" tooltip="International Society for Technology in Education"/>
              </a:rPr>
              <a:t> 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in</a:t>
            </a:r>
            <a:r>
              <a:rPr lang="ru-RU" sz="2000" dirty="0">
                <a:solidFill>
                  <a:srgbClr val="336699"/>
                </a:solidFill>
                <a:hlinkClick r:id="rId2" tooltip="International Society for Technology in Education"/>
              </a:rPr>
              <a:t> </a:t>
            </a:r>
            <a:r>
              <a:rPr lang="ru-RU" sz="2000" dirty="0" err="1">
                <a:solidFill>
                  <a:srgbClr val="336699"/>
                </a:solidFill>
                <a:hlinkClick r:id="rId2" tooltip="International Society for Technology in Education"/>
              </a:rPr>
              <a:t>Education</a:t>
            </a:r>
            <a:r>
              <a:rPr lang="ru-RU" sz="2000" dirty="0" smtClean="0">
                <a:solidFill>
                  <a:srgbClr val="336699"/>
                </a:solidFill>
              </a:rPr>
              <a:t>) имеют </a:t>
            </a:r>
            <a:r>
              <a:rPr lang="ru-RU" sz="2000" dirty="0">
                <a:solidFill>
                  <a:srgbClr val="336699"/>
                </a:solidFill>
              </a:rPr>
              <a:t>непосредственное отношение к обучению в перевернутом </a:t>
            </a:r>
            <a:r>
              <a:rPr lang="ru-RU" sz="2000" dirty="0" smtClean="0">
                <a:solidFill>
                  <a:srgbClr val="336699"/>
                </a:solidFill>
              </a:rPr>
              <a:t>классе</a:t>
            </a:r>
            <a:endParaRPr lang="ru-RU" sz="2000" dirty="0">
              <a:solidFill>
                <a:srgbClr val="3366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90831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Некоторые </a:t>
            </a:r>
            <a:r>
              <a:rPr lang="ru-RU" sz="2000" b="1" dirty="0" smtClean="0">
                <a:solidFill>
                  <a:srgbClr val="C00000"/>
                </a:solidFill>
              </a:rPr>
              <a:t>требования: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336699"/>
                </a:solidFill>
              </a:rPr>
              <a:t>Студенты </a:t>
            </a:r>
            <a:r>
              <a:rPr lang="ru-RU" sz="2000" dirty="0">
                <a:solidFill>
                  <a:srgbClr val="336699"/>
                </a:solidFill>
              </a:rPr>
              <a:t>должны использовать в процессе обучения технологические инструменты, а также “персонализировать учебное пространство для углубления знаний”.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336699"/>
                </a:solidFill>
              </a:rPr>
              <a:t>Студенты должны понимать специфику обучения в цифровом мире и действовать только безопасными и законными методами.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336699"/>
                </a:solidFill>
              </a:rPr>
              <a:t>При изучении материала учащийся должен мыслить критически.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336699"/>
                </a:solidFill>
              </a:rPr>
              <a:t>Важно не только изучить существующие материалы, но и уметь “решать проблемы путем создания новых решений</a:t>
            </a:r>
            <a:r>
              <a:rPr lang="ru-RU" sz="2000" dirty="0" smtClean="0">
                <a:solidFill>
                  <a:srgbClr val="336699"/>
                </a:solidFill>
              </a:rPr>
              <a:t>”.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5290" y="5289775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таком подходе образовательная </a:t>
            </a:r>
            <a:r>
              <a:rPr lang="ru-RU" dirty="0"/>
              <a:t>система будет стремиться к персонализации.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540" y="56844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/>
              </a:rPr>
              <a:t>Лекция профессора СПбГУ Татьяны Черниговской «</a:t>
            </a:r>
            <a:r>
              <a:rPr lang="ru-RU" dirty="0">
                <a:hlinkClick r:id="rId3"/>
              </a:rPr>
              <a:t>Как научить мозг учиться</a:t>
            </a:r>
            <a:r>
              <a:rPr lang="ru-RU" dirty="0" smtClean="0">
                <a:hlinkClick r:id="rId3"/>
              </a:rPr>
              <a:t>?»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66789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Именно перевернутый класс может стать той моделью, которая поможет организовать процесс обучения с более индивидуальным </a:t>
            </a:r>
            <a:r>
              <a:rPr lang="ru-RU" dirty="0" smtClean="0"/>
              <a:t>подходом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6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433" y="1460977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перевернутого обучения характерно использование </a:t>
            </a:r>
            <a:r>
              <a:rPr lang="ru-RU" dirty="0" err="1"/>
              <a:t>водкастов</a:t>
            </a:r>
            <a:r>
              <a:rPr lang="ru-RU" dirty="0"/>
              <a:t> (</a:t>
            </a:r>
            <a:r>
              <a:rPr lang="ru-RU" dirty="0" err="1"/>
              <a:t>vodcast</a:t>
            </a:r>
            <a:r>
              <a:rPr lang="ru-RU" dirty="0"/>
              <a:t>), </a:t>
            </a:r>
            <a:r>
              <a:rPr lang="ru-RU" dirty="0" err="1"/>
              <a:t>подкастов</a:t>
            </a:r>
            <a:r>
              <a:rPr lang="ru-RU" dirty="0"/>
              <a:t>(</a:t>
            </a:r>
            <a:r>
              <a:rPr lang="ru-RU" dirty="0" err="1"/>
              <a:t>podcast</a:t>
            </a:r>
            <a:r>
              <a:rPr lang="ru-RU" dirty="0"/>
              <a:t>), и </a:t>
            </a:r>
            <a:r>
              <a:rPr lang="ru-RU" dirty="0" err="1"/>
              <a:t>преводкастинга</a:t>
            </a:r>
            <a:r>
              <a:rPr lang="ru-RU" dirty="0"/>
              <a:t> (</a:t>
            </a:r>
            <a:r>
              <a:rPr lang="ru-RU" dirty="0" err="1"/>
              <a:t>pre-vodcasting</a:t>
            </a:r>
            <a:r>
              <a:rPr lang="ru-RU" dirty="0"/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433" y="26064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Создателями модели </a:t>
            </a:r>
            <a:r>
              <a:rPr lang="ru-RU" dirty="0"/>
              <a:t>перевернутого </a:t>
            </a:r>
            <a:r>
              <a:rPr lang="ru-RU" dirty="0" smtClean="0"/>
              <a:t>класса являются </a:t>
            </a:r>
            <a:r>
              <a:rPr lang="ru-RU" b="1" dirty="0" smtClean="0"/>
              <a:t>Джонатан </a:t>
            </a:r>
            <a:r>
              <a:rPr lang="ru-RU" b="1" dirty="0"/>
              <a:t>Бергман (</a:t>
            </a:r>
            <a:r>
              <a:rPr lang="ru-RU" b="1" dirty="0" err="1"/>
              <a:t>Jonathan</a:t>
            </a:r>
            <a:r>
              <a:rPr lang="ru-RU" b="1" dirty="0"/>
              <a:t> </a:t>
            </a:r>
            <a:r>
              <a:rPr lang="ru-RU" b="1" dirty="0" err="1"/>
              <a:t>Bergman</a:t>
            </a:r>
            <a:r>
              <a:rPr lang="ru-RU" b="1" dirty="0"/>
              <a:t>) и Аарон </a:t>
            </a:r>
            <a:r>
              <a:rPr lang="ru-RU" b="1" dirty="0" err="1"/>
              <a:t>Сэмс</a:t>
            </a:r>
            <a:r>
              <a:rPr lang="ru-RU" b="1" dirty="0"/>
              <a:t> (</a:t>
            </a:r>
            <a:r>
              <a:rPr lang="ru-RU" b="1" dirty="0" err="1"/>
              <a:t>Aaron</a:t>
            </a:r>
            <a:r>
              <a:rPr lang="ru-RU" b="1" dirty="0"/>
              <a:t> </a:t>
            </a:r>
            <a:r>
              <a:rPr lang="ru-RU" b="1" dirty="0" err="1"/>
              <a:t>Sams</a:t>
            </a:r>
            <a:r>
              <a:rPr lang="ru-RU" b="1" dirty="0"/>
              <a:t>)</a:t>
            </a:r>
            <a:r>
              <a:rPr lang="ru-RU" dirty="0"/>
              <a:t>, которые в 2007 году сначала придумали, как обеспечить своими лекциями спортсменов, часто пропускающих занятия, а затем развили эту идею в новое образовательное направление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95534" y="2348880"/>
            <a:ext cx="8198835" cy="3720609"/>
            <a:chOff x="395534" y="2204864"/>
            <a:chExt cx="8198835" cy="372060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95534" y="3647242"/>
              <a:ext cx="8193699" cy="78813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95536" y="4725144"/>
              <a:ext cx="8193699" cy="12003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95535" y="2204864"/>
              <a:ext cx="8193699" cy="1200330"/>
              <a:chOff x="395536" y="2685490"/>
              <a:chExt cx="8193699" cy="1200330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395536" y="2685490"/>
                <a:ext cx="8193699" cy="1200329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03953" y="2685491"/>
                <a:ext cx="77768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err="1"/>
                  <a:t>Подкаст</a:t>
                </a:r>
                <a:r>
                  <a:rPr lang="ru-RU" b="1" dirty="0"/>
                  <a:t> (</a:t>
                </a:r>
                <a:r>
                  <a:rPr lang="ru-RU" b="1" dirty="0" err="1"/>
                  <a:t>Podcast</a:t>
                </a:r>
                <a:r>
                  <a:rPr lang="ru-RU" b="1" dirty="0"/>
                  <a:t>)</a:t>
                </a:r>
                <a:r>
                  <a:rPr lang="ru-RU" dirty="0"/>
                  <a:t> — это звуковой файл (</a:t>
                </a:r>
                <a:r>
                  <a:rPr lang="ru-RU" dirty="0" err="1"/>
                  <a:t>аудиолекция</a:t>
                </a:r>
                <a:r>
                  <a:rPr lang="ru-RU" dirty="0"/>
                  <a:t>), который его создатель рассылает по подписке через интернет. Получатели могут скачивать </a:t>
                </a:r>
                <a:r>
                  <a:rPr lang="ru-RU" dirty="0" err="1"/>
                  <a:t>подкасты</a:t>
                </a:r>
                <a:r>
                  <a:rPr lang="ru-RU" dirty="0"/>
                  <a:t> на свои устройства, как стационарные, так и мобильные, или слушать лекции в режиме онлайн.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9858" y="3789040"/>
              <a:ext cx="81445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err="1"/>
                <a:t>Водкаст</a:t>
              </a:r>
              <a:r>
                <a:rPr lang="ru-RU" b="1" dirty="0"/>
                <a:t> (</a:t>
              </a:r>
              <a:r>
                <a:rPr lang="ru-RU" b="1" dirty="0" err="1"/>
                <a:t>Vodcast</a:t>
              </a:r>
              <a:r>
                <a:rPr lang="ru-RU" b="1" dirty="0"/>
                <a:t> от </a:t>
              </a:r>
              <a:r>
                <a:rPr lang="ru-RU" b="1" dirty="0" err="1"/>
                <a:t>video-on-demand</a:t>
              </a:r>
              <a:r>
                <a:rPr lang="ru-RU" b="1" dirty="0"/>
                <a:t>, т.е. видео по запросу)</a:t>
              </a:r>
              <a:r>
                <a:rPr lang="ru-RU" dirty="0"/>
                <a:t> — это примерно то же самое, что </a:t>
              </a:r>
              <a:r>
                <a:rPr lang="ru-RU" dirty="0" err="1"/>
                <a:t>подкаст</a:t>
              </a:r>
              <a:r>
                <a:rPr lang="ru-RU" dirty="0"/>
                <a:t>, только с видеофайлами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4881934"/>
              <a:ext cx="81246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Пре-</a:t>
              </a:r>
              <a:r>
                <a:rPr lang="ru-RU" b="1" dirty="0" err="1"/>
                <a:t>водкастинг</a:t>
              </a:r>
              <a:r>
                <a:rPr lang="ru-RU" b="1" dirty="0"/>
                <a:t> (</a:t>
              </a:r>
              <a:r>
                <a:rPr lang="ru-RU" b="1" dirty="0" err="1"/>
                <a:t>Pre-Vodcasting</a:t>
              </a:r>
              <a:r>
                <a:rPr lang="ru-RU" b="1" dirty="0"/>
                <a:t>)</a:t>
              </a:r>
              <a:r>
                <a:rPr lang="ru-RU" dirty="0"/>
                <a:t> – это образовательный метод, в котором </a:t>
              </a:r>
              <a:r>
                <a:rPr lang="ru-RU" dirty="0" smtClean="0"/>
                <a:t>преподаватель </a:t>
              </a:r>
              <a:r>
                <a:rPr lang="ru-RU" dirty="0"/>
                <a:t>вуза создает </a:t>
              </a:r>
              <a:r>
                <a:rPr lang="ru-RU" dirty="0" err="1"/>
                <a:t>водкаст</a:t>
              </a:r>
              <a:r>
                <a:rPr lang="ru-RU" dirty="0"/>
                <a:t> со своей лекцией, чтобы </a:t>
              </a:r>
              <a:r>
                <a:rPr lang="ru-RU" dirty="0" smtClean="0"/>
                <a:t>студенты получили </a:t>
              </a:r>
              <a:r>
                <a:rPr lang="ru-RU" dirty="0"/>
                <a:t>представление о теме еще до занятия, на котором эта тема будет рассмотрена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4621" y="6226496"/>
            <a:ext cx="814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Метод пре-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водкастинга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– это первоначальное название метода перевернутого класса</a:t>
            </a:r>
          </a:p>
        </p:txBody>
      </p:sp>
    </p:spTree>
    <p:extLst>
      <p:ext uri="{BB962C8B-B14F-4D97-AF65-F5344CB8AC3E}">
        <p14:creationId xmlns:p14="http://schemas.microsoft.com/office/powerpoint/2010/main" val="181649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741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36699"/>
                </a:solidFill>
              </a:rPr>
              <a:t>Существует технология использования </a:t>
            </a:r>
            <a:r>
              <a:rPr lang="ru-RU" sz="2000" b="1" dirty="0" err="1">
                <a:solidFill>
                  <a:srgbClr val="336699"/>
                </a:solidFill>
              </a:rPr>
              <a:t>водкастов</a:t>
            </a:r>
            <a:r>
              <a:rPr lang="ru-RU" sz="2000" b="1" dirty="0">
                <a:solidFill>
                  <a:srgbClr val="336699"/>
                </a:solidFill>
              </a:rPr>
              <a:t> в учебном процессе с применением специального программного обеспечения</a:t>
            </a:r>
            <a:r>
              <a:rPr lang="ru-RU" sz="2000" b="1" dirty="0" smtClean="0">
                <a:solidFill>
                  <a:srgbClr val="336699"/>
                </a:solidFill>
              </a:rPr>
              <a:t>:</a:t>
            </a:r>
            <a:endParaRPr lang="ru-RU" sz="2000" b="1" dirty="0"/>
          </a:p>
        </p:txBody>
      </p:sp>
      <p:pic>
        <p:nvPicPr>
          <p:cNvPr id="2050" name="Picture 2" descr="D:\2018\ЦИП 2018\Курсы по КП\Технологии перевернутого обучения\Distantsionk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7"/>
          <a:stretch/>
        </p:blipFill>
        <p:spPr bwMode="auto">
          <a:xfrm>
            <a:off x="3995936" y="1647754"/>
            <a:ext cx="5069735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772816"/>
            <a:ext cx="38164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CMS (</a:t>
            </a:r>
            <a:r>
              <a:rPr lang="ru-RU" dirty="0" err="1"/>
              <a:t>Content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, система управления содержимым) – используется для создания и управления содержанием учебных материалов;</a:t>
            </a:r>
          </a:p>
          <a:p>
            <a:pPr marL="285750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>
                <a:hlinkClick r:id="rId3" tooltip="Что такое LMS"/>
              </a:rPr>
              <a:t>LMS </a:t>
            </a:r>
            <a:r>
              <a:rPr lang="ru-RU" dirty="0"/>
              <a:t>(</a:t>
            </a:r>
            <a:r>
              <a:rPr lang="ru-RU" dirty="0" err="1"/>
              <a:t>Learning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, система дистанционного обучения) – обеспечивает доступ к учебным материалам, организацию обратных и горизонтальных связей </a:t>
            </a:r>
            <a:endParaRPr lang="ru-RU" dirty="0" smtClean="0"/>
          </a:p>
          <a:p>
            <a:pPr marL="285750" indent="-28575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 smtClean="0"/>
              <a:t>…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41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Понятие перевернутого обучения опирается на такие </a:t>
            </a:r>
            <a:r>
              <a:rPr lang="ru-RU" sz="2000" b="1" dirty="0"/>
              <a:t>идеи, </a:t>
            </a:r>
            <a:r>
              <a:rPr lang="ru-RU" sz="2000" b="1" dirty="0" smtClean="0"/>
              <a:t>как: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активное </a:t>
            </a:r>
            <a:r>
              <a:rPr lang="ru-RU" sz="2000" dirty="0"/>
              <a:t>обучение, </a:t>
            </a:r>
            <a:endParaRPr lang="ru-RU" sz="20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вовлечение </a:t>
            </a:r>
            <a:r>
              <a:rPr lang="ru-RU" sz="2000" dirty="0"/>
              <a:t>студентов в общую деятельность, </a:t>
            </a:r>
            <a:endParaRPr lang="ru-RU" sz="20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комбинированная система </a:t>
            </a:r>
            <a:r>
              <a:rPr lang="ru-RU" sz="2000" dirty="0"/>
              <a:t>обучения 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/>
              <a:t>подкаст</a:t>
            </a:r>
            <a:r>
              <a:rPr lang="ru-RU" sz="2000" dirty="0" smtClean="0"/>
              <a:t>, </a:t>
            </a:r>
            <a:r>
              <a:rPr lang="ru-RU" sz="2000" dirty="0" err="1" smtClean="0"/>
              <a:t>водкаст</a:t>
            </a:r>
            <a:endParaRPr lang="ru-RU" sz="2000" dirty="0" smtClean="0"/>
          </a:p>
          <a:p>
            <a:pPr>
              <a:buClr>
                <a:srgbClr val="C00000"/>
              </a:buClr>
            </a:pPr>
            <a:endParaRPr lang="ru-RU" sz="2000" dirty="0"/>
          </a:p>
          <a:p>
            <a:r>
              <a:rPr lang="ru-RU" sz="2000" dirty="0" smtClean="0"/>
              <a:t>Ценность </a:t>
            </a:r>
            <a:r>
              <a:rPr lang="ru-RU" sz="2000" dirty="0"/>
              <a:t>перевернутых классов в возможности использовать учебное время для групповых занятий, где студенты могут обсудить содержание лекции, проверить свои знания и взаимодействовать друг с другом в практической деятельности.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Во </a:t>
            </a:r>
            <a:r>
              <a:rPr lang="ru-RU" sz="2000" dirty="0"/>
              <a:t>время учебных занятий роль преподавателя – выступать тренером или консультантом, поощряя студентов на самостоятельные исследования и совместную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115163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188640"/>
            <a:ext cx="8280920" cy="17543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Перевернутый класс (</a:t>
            </a:r>
            <a:r>
              <a:rPr lang="ru-RU" b="1" dirty="0" err="1">
                <a:solidFill>
                  <a:srgbClr val="C00000"/>
                </a:solidFill>
              </a:rPr>
              <a:t>Flipped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Class</a:t>
            </a:r>
            <a:r>
              <a:rPr lang="ru-RU" b="1" dirty="0">
                <a:solidFill>
                  <a:srgbClr val="C00000"/>
                </a:solidFill>
              </a:rPr>
              <a:t>)</a:t>
            </a:r>
            <a:r>
              <a:rPr lang="ru-RU" dirty="0">
                <a:solidFill>
                  <a:schemeClr val="tx2"/>
                </a:solidFill>
              </a:rPr>
              <a:t> – это модель обучения, в которой выполнение </a:t>
            </a:r>
            <a:r>
              <a:rPr lang="ru-RU" b="1" u="sng" dirty="0">
                <a:solidFill>
                  <a:schemeClr val="tx2"/>
                </a:solidFill>
              </a:rPr>
              <a:t>домашней работы</a:t>
            </a:r>
            <a:r>
              <a:rPr lang="ru-RU" dirty="0">
                <a:solidFill>
                  <a:schemeClr val="tx2"/>
                </a:solidFill>
              </a:rPr>
              <a:t>, помимо прочего, включает в себя применение технологий </a:t>
            </a:r>
            <a:r>
              <a:rPr lang="ru-RU" dirty="0" err="1" smtClean="0">
                <a:solidFill>
                  <a:schemeClr val="tx2"/>
                </a:solidFill>
              </a:rPr>
              <a:t>водкаста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marL="180975" indent="-96838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  просмотр </a:t>
            </a:r>
            <a:r>
              <a:rPr lang="ru-RU" dirty="0" err="1">
                <a:solidFill>
                  <a:schemeClr val="tx2"/>
                </a:solidFill>
              </a:rPr>
              <a:t>видеолекции</a:t>
            </a:r>
            <a:r>
              <a:rPr lang="ru-RU" dirty="0">
                <a:solidFill>
                  <a:schemeClr val="tx2"/>
                </a:solidFill>
              </a:rPr>
              <a:t>;</a:t>
            </a:r>
          </a:p>
          <a:p>
            <a:pPr marL="180975" indent="-96838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  чтение </a:t>
            </a:r>
            <a:r>
              <a:rPr lang="ru-RU" dirty="0">
                <a:solidFill>
                  <a:schemeClr val="tx2"/>
                </a:solidFill>
              </a:rPr>
              <a:t>учебных текстов, рассмотрение поясняющих рисунков;</a:t>
            </a:r>
          </a:p>
          <a:p>
            <a:pPr marL="180975" indent="-96838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  прохождение </a:t>
            </a:r>
            <a:r>
              <a:rPr lang="ru-RU" dirty="0">
                <a:solidFill>
                  <a:schemeClr val="tx2"/>
                </a:solidFill>
              </a:rPr>
              <a:t>тестов на начальное усвоение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8" name="Picture 4" descr="D:\2018\ЦИП 2018\Курсы по КП\Технологии перевернутого обучения\blog-2016110145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93" y="2132856"/>
            <a:ext cx="8168406" cy="46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635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046132E-CA40-4FA5-A46C-EC70E1131BFA}"/>
  <p:tag name="ISPRING_RESOURCE_FOLDER" val="D:\2018\ЦИП 2018\Курсы по КП\Технологии перевернутого обучения\Технологии перевернутого обучения\"/>
  <p:tag name="ISPRING_PRESENTATION_PATH" val="D:\2018\ЦИП 2018\Курсы по КП\Технологии перевернутого обучения\Технологии перевернутого обучения.pptx"/>
  <p:tag name="ISPRING_PROJECT_VERSION" val="9"/>
  <p:tag name="ISPRING_PROJECT_FOLDER_UPDATED" val="1"/>
  <p:tag name="ISPRING_SCREEN_RECS_UPDATED" val="D:\2018\ЦИП 2018\Курсы по КП\Технологии перевернутого обучения\Технологии перевернутого обучения\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1353</Words>
  <Application>Microsoft Office PowerPoint</Application>
  <PresentationFormat>Экран (4:3)</PresentationFormat>
  <Paragraphs>145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Технологии  «перевернутого»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 «перевернутого» обучения</dc:title>
  <dc:creator>Windows User</dc:creator>
  <cp:lastModifiedBy>Windows User</cp:lastModifiedBy>
  <cp:revision>31</cp:revision>
  <cp:lastPrinted>2018-10-10T08:37:42Z</cp:lastPrinted>
  <dcterms:created xsi:type="dcterms:W3CDTF">2018-10-10T04:13:29Z</dcterms:created>
  <dcterms:modified xsi:type="dcterms:W3CDTF">2018-10-10T09:03:36Z</dcterms:modified>
</cp:coreProperties>
</file>