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6" r:id="rId4"/>
    <p:sldId id="265" r:id="rId5"/>
    <p:sldId id="267" r:id="rId6"/>
    <p:sldId id="258" r:id="rId7"/>
    <p:sldId id="259" r:id="rId8"/>
    <p:sldId id="262" r:id="rId9"/>
    <p:sldId id="260" r:id="rId10"/>
    <p:sldId id="263" r:id="rId11"/>
    <p:sldId id="264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custDataLst>
    <p:tags r:id="rId2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99"/>
    <a:srgbClr val="F6882E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84" y="-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18027B-4E69-4A1B-8577-6983420DF21D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C265B-277B-4227-B49C-89B32A7F83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23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8D0740-7C89-4BAC-85D7-97FA3023ADD8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05AF33-D3FB-4CDC-86DF-A1848C3B3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845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5AF33-D3FB-4CDC-86DF-A1848C3B316D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387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5AF33-D3FB-4CDC-86DF-A1848C3B316D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017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C6C0E-696F-41D8-9CEB-14D26667FF24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68A9-E6B0-424F-9888-CB9420891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114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C6C0E-696F-41D8-9CEB-14D26667FF24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68A9-E6B0-424F-9888-CB9420891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280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C6C0E-696F-41D8-9CEB-14D26667FF24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68A9-E6B0-424F-9888-CB9420891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780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C6C0E-696F-41D8-9CEB-14D26667FF24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68A9-E6B0-424F-9888-CB9420891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713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C6C0E-696F-41D8-9CEB-14D26667FF24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68A9-E6B0-424F-9888-CB9420891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291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C6C0E-696F-41D8-9CEB-14D26667FF24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68A9-E6B0-424F-9888-CB9420891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2114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C6C0E-696F-41D8-9CEB-14D26667FF24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68A9-E6B0-424F-9888-CB9420891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5891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C6C0E-696F-41D8-9CEB-14D26667FF24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68A9-E6B0-424F-9888-CB9420891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48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C6C0E-696F-41D8-9CEB-14D26667FF24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68A9-E6B0-424F-9888-CB9420891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175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C6C0E-696F-41D8-9CEB-14D26667FF24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68A9-E6B0-424F-9888-CB9420891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498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C6C0E-696F-41D8-9CEB-14D26667FF24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68A9-E6B0-424F-9888-CB9420891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56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C6C0E-696F-41D8-9CEB-14D26667FF24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968A9-E6B0-424F-9888-CB9420891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599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time_continue=4985&amp;v=nEGmdlJEr8M" TargetMode="External"/><Relationship Id="rId2" Type="http://schemas.openxmlformats.org/officeDocument/2006/relationships/hyperlink" Target="https://en.wikipedia.org/wiki/International_Society_for_Technology_in_Education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spring.ru/elearning-insights/chto-takoe-lms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2018\ЦИП 2018\Курсы по КП\Технологии перевернутого обучения\articles_1451746200__origin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11961"/>
            <a:ext cx="9152981" cy="5146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42839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Технологии 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«перевернутого» обучения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27576" y="5877272"/>
            <a:ext cx="3416424" cy="838944"/>
          </a:xfrm>
        </p:spPr>
        <p:txBody>
          <a:bodyPr>
            <a:norm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Смирнова Г.М.</a:t>
            </a:r>
          </a:p>
          <a:p>
            <a:r>
              <a:rPr lang="ru-RU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директор ЦИП, </a:t>
            </a:r>
            <a:r>
              <a:rPr lang="ru-RU" sz="1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к.п.н</a:t>
            </a:r>
            <a:r>
              <a:rPr lang="ru-RU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., доцент</a:t>
            </a:r>
            <a:endParaRPr lang="ru-RU" sz="1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90580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07504" y="116632"/>
            <a:ext cx="8841264" cy="270843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24364" y="116632"/>
            <a:ext cx="8724404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b="1" u="sng" dirty="0">
                <a:solidFill>
                  <a:schemeClr val="tx2"/>
                </a:solidFill>
              </a:rPr>
              <a:t>Работа в аудитории </a:t>
            </a:r>
            <a:r>
              <a:rPr lang="ru-RU" sz="1700" dirty="0">
                <a:solidFill>
                  <a:schemeClr val="tx2"/>
                </a:solidFill>
              </a:rPr>
              <a:t>посвящается разбору сложной теоретической части и вопросов, возникших у студентов в процессе выполнения самостоятельной работы (не более 25-30% времени).</a:t>
            </a:r>
          </a:p>
          <a:p>
            <a:r>
              <a:rPr lang="ru-RU" sz="1700" dirty="0" smtClean="0">
                <a:solidFill>
                  <a:schemeClr val="tx2"/>
                </a:solidFill>
              </a:rPr>
              <a:t>В </a:t>
            </a:r>
            <a:r>
              <a:rPr lang="ru-RU" sz="1700" dirty="0">
                <a:solidFill>
                  <a:schemeClr val="tx2"/>
                </a:solidFill>
              </a:rPr>
              <a:t>аудитории студенты под наблюдением преподавателя решают практические задачи и выполняют исследовательские задания. Ценное аудиторное время с преподавателем отводится ряду заданий, которые способствуют закреплению и расширению знаний:</a:t>
            </a:r>
          </a:p>
          <a:p>
            <a:pPr marL="285750" indent="-285750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1700" dirty="0">
                <a:solidFill>
                  <a:schemeClr val="tx2"/>
                </a:solidFill>
              </a:rPr>
              <a:t>Кейс-</a:t>
            </a:r>
            <a:r>
              <a:rPr lang="ru-RU" sz="1700" dirty="0" err="1">
                <a:solidFill>
                  <a:schemeClr val="tx2"/>
                </a:solidFill>
              </a:rPr>
              <a:t>стади</a:t>
            </a:r>
            <a:endParaRPr lang="ru-RU" sz="1700" dirty="0">
              <a:solidFill>
                <a:schemeClr val="tx2"/>
              </a:solidFill>
            </a:endParaRPr>
          </a:p>
          <a:p>
            <a:pPr marL="285750" indent="-285750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1700" dirty="0">
                <a:solidFill>
                  <a:schemeClr val="tx2"/>
                </a:solidFill>
              </a:rPr>
              <a:t>Интерактивные лабораторные работы</a:t>
            </a:r>
          </a:p>
          <a:p>
            <a:pPr marL="285750" indent="-285750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1700" dirty="0">
                <a:solidFill>
                  <a:schemeClr val="tx2"/>
                </a:solidFill>
              </a:rPr>
              <a:t>Проектная работа</a:t>
            </a:r>
          </a:p>
          <a:p>
            <a:pPr marL="285750" indent="-285750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1700" dirty="0">
                <a:solidFill>
                  <a:schemeClr val="tx2"/>
                </a:solidFill>
              </a:rPr>
              <a:t>Совместное решение </a:t>
            </a:r>
            <a:r>
              <a:rPr lang="ru-RU" sz="1700" dirty="0" smtClean="0">
                <a:solidFill>
                  <a:schemeClr val="tx2"/>
                </a:solidFill>
              </a:rPr>
              <a:t>задач</a:t>
            </a:r>
            <a:endParaRPr lang="ru-RU" sz="1700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2660" y="2855655"/>
            <a:ext cx="85961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rgbClr val="C00000"/>
                </a:solidFill>
              </a:rPr>
              <a:t>Преподаватель наблюдает, осуществляет руководство и предоставляет обратную связь  на выполнение заданий, которые активизируют навыки мышления высокого </a:t>
            </a:r>
            <a:r>
              <a:rPr lang="ru-RU" sz="1600" dirty="0" smtClean="0">
                <a:solidFill>
                  <a:srgbClr val="C00000"/>
                </a:solidFill>
              </a:rPr>
              <a:t>порядка</a:t>
            </a:r>
            <a:r>
              <a:rPr lang="ru-RU" sz="1600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07504" y="5668659"/>
            <a:ext cx="1794823" cy="705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</a:pPr>
            <a:r>
              <a:rPr lang="ru-RU" sz="1400" dirty="0" smtClean="0"/>
              <a:t>Преподаватель предоставляет студентам новый материал</a:t>
            </a:r>
            <a:endParaRPr lang="ru-RU" sz="1400" dirty="0"/>
          </a:p>
        </p:txBody>
      </p:sp>
      <p:grpSp>
        <p:nvGrpSpPr>
          <p:cNvPr id="34" name="Группа 33"/>
          <p:cNvGrpSpPr/>
          <p:nvPr/>
        </p:nvGrpSpPr>
        <p:grpSpPr>
          <a:xfrm>
            <a:off x="408649" y="3837350"/>
            <a:ext cx="8555839" cy="2760002"/>
            <a:chOff x="539552" y="3778985"/>
            <a:chExt cx="8555839" cy="2760002"/>
          </a:xfrm>
        </p:grpSpPr>
        <p:pic>
          <p:nvPicPr>
            <p:cNvPr id="3074" name="Picture 2" descr="D:\2018\ЦИП 2018\Курсы по КП\Технологии перевернутого обучения\image001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564" y="3778985"/>
              <a:ext cx="5428004" cy="27600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6528336" y="4161790"/>
              <a:ext cx="2006868" cy="997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70000"/>
                </a:lnSpc>
              </a:pPr>
              <a:r>
                <a:rPr lang="ru-RU" sz="1400" dirty="0" smtClean="0"/>
                <a:t>Преподаватели и студенты работают совместно в течение учебного года в рамках данных уровней обучения</a:t>
              </a:r>
              <a:endParaRPr lang="ru-RU" sz="1400" dirty="0"/>
            </a:p>
          </p:txBody>
        </p:sp>
        <p:grpSp>
          <p:nvGrpSpPr>
            <p:cNvPr id="27" name="Группа 26"/>
            <p:cNvGrpSpPr/>
            <p:nvPr/>
          </p:nvGrpSpPr>
          <p:grpSpPr>
            <a:xfrm>
              <a:off x="4716016" y="3848966"/>
              <a:ext cx="1656184" cy="1668266"/>
              <a:chOff x="4716016" y="3848966"/>
              <a:chExt cx="1656184" cy="1668266"/>
            </a:xfrm>
          </p:grpSpPr>
          <p:cxnSp>
            <p:nvCxnSpPr>
              <p:cNvPr id="16" name="Прямая соединительная линия 15"/>
              <p:cNvCxnSpPr/>
              <p:nvPr/>
            </p:nvCxnSpPr>
            <p:spPr>
              <a:xfrm flipV="1">
                <a:off x="6372200" y="3848966"/>
                <a:ext cx="0" cy="166826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единительная линия 17"/>
              <p:cNvCxnSpPr/>
              <p:nvPr/>
            </p:nvCxnSpPr>
            <p:spPr>
              <a:xfrm>
                <a:off x="4716016" y="3848966"/>
                <a:ext cx="165618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" name="TextBox 19"/>
            <p:cNvSpPr txBox="1"/>
            <p:nvPr/>
          </p:nvSpPr>
          <p:spPr>
            <a:xfrm>
              <a:off x="7300568" y="5598095"/>
              <a:ext cx="1794823" cy="8463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70000"/>
                </a:lnSpc>
              </a:pPr>
              <a:r>
                <a:rPr lang="ru-RU" sz="1400" dirty="0" smtClean="0"/>
                <a:t>Новый материал студенты получают вне аудитории в качестве домашнего задания</a:t>
              </a:r>
              <a:endParaRPr lang="ru-RU" sz="1400" dirty="0"/>
            </a:p>
          </p:txBody>
        </p:sp>
        <p:grpSp>
          <p:nvGrpSpPr>
            <p:cNvPr id="28" name="Группа 27"/>
            <p:cNvGrpSpPr/>
            <p:nvPr/>
          </p:nvGrpSpPr>
          <p:grpSpPr>
            <a:xfrm>
              <a:off x="6528336" y="5661248"/>
              <a:ext cx="779968" cy="783233"/>
              <a:chOff x="6528336" y="5661248"/>
              <a:chExt cx="779968" cy="783233"/>
            </a:xfrm>
          </p:grpSpPr>
          <p:cxnSp>
            <p:nvCxnSpPr>
              <p:cNvPr id="21" name="Прямая соединительная линия 20"/>
              <p:cNvCxnSpPr/>
              <p:nvPr/>
            </p:nvCxnSpPr>
            <p:spPr>
              <a:xfrm>
                <a:off x="7308304" y="5661248"/>
                <a:ext cx="0" cy="78323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единительная линия 22"/>
              <p:cNvCxnSpPr/>
              <p:nvPr/>
            </p:nvCxnSpPr>
            <p:spPr>
              <a:xfrm>
                <a:off x="6528336" y="5661248"/>
                <a:ext cx="77996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Группа 28"/>
            <p:cNvGrpSpPr/>
            <p:nvPr/>
          </p:nvGrpSpPr>
          <p:grpSpPr>
            <a:xfrm flipH="1">
              <a:off x="2764414" y="3835381"/>
              <a:ext cx="1656184" cy="1668266"/>
              <a:chOff x="4716016" y="3848966"/>
              <a:chExt cx="1656184" cy="1668266"/>
            </a:xfrm>
          </p:grpSpPr>
          <p:cxnSp>
            <p:nvCxnSpPr>
              <p:cNvPr id="30" name="Прямая соединительная линия 29"/>
              <p:cNvCxnSpPr/>
              <p:nvPr/>
            </p:nvCxnSpPr>
            <p:spPr>
              <a:xfrm flipV="1">
                <a:off x="6372200" y="3848966"/>
                <a:ext cx="0" cy="166826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Прямая соединительная линия 30"/>
              <p:cNvCxnSpPr/>
              <p:nvPr/>
            </p:nvCxnSpPr>
            <p:spPr>
              <a:xfrm>
                <a:off x="4716016" y="3848966"/>
                <a:ext cx="165618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" name="TextBox 31"/>
            <p:cNvSpPr txBox="1"/>
            <p:nvPr/>
          </p:nvSpPr>
          <p:spPr>
            <a:xfrm>
              <a:off x="539552" y="4232354"/>
              <a:ext cx="2006868" cy="8560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70000"/>
                </a:lnSpc>
              </a:pPr>
              <a:r>
                <a:rPr lang="ru-RU" sz="1400" dirty="0" smtClean="0"/>
                <a:t>Студенты ответственны за выполнение домашних заданий согласно данным уровням понимания</a:t>
              </a:r>
              <a:endParaRPr lang="ru-RU" sz="1400" dirty="0"/>
            </a:p>
          </p:txBody>
        </p:sp>
        <p:grpSp>
          <p:nvGrpSpPr>
            <p:cNvPr id="35" name="Группа 34"/>
            <p:cNvGrpSpPr/>
            <p:nvPr/>
          </p:nvGrpSpPr>
          <p:grpSpPr>
            <a:xfrm flipH="1">
              <a:off x="1872564" y="5629671"/>
              <a:ext cx="779968" cy="783233"/>
              <a:chOff x="6528336" y="5661248"/>
              <a:chExt cx="779968" cy="783233"/>
            </a:xfrm>
          </p:grpSpPr>
          <p:cxnSp>
            <p:nvCxnSpPr>
              <p:cNvPr id="36" name="Прямая соединительная линия 35"/>
              <p:cNvCxnSpPr/>
              <p:nvPr/>
            </p:nvCxnSpPr>
            <p:spPr>
              <a:xfrm>
                <a:off x="7308304" y="5661248"/>
                <a:ext cx="0" cy="78323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Прямая соединительная линия 36"/>
              <p:cNvCxnSpPr/>
              <p:nvPr/>
            </p:nvCxnSpPr>
            <p:spPr>
              <a:xfrm>
                <a:off x="6528336" y="5661248"/>
                <a:ext cx="77996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8" name="TextBox 37"/>
          <p:cNvSpPr txBox="1"/>
          <p:nvPr/>
        </p:nvSpPr>
        <p:spPr>
          <a:xfrm>
            <a:off x="352660" y="3573016"/>
            <a:ext cx="20628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336699"/>
                </a:solidFill>
              </a:rPr>
              <a:t>Традиционная модель</a:t>
            </a:r>
            <a:endParaRPr lang="ru-RU" sz="1400" b="1" dirty="0">
              <a:solidFill>
                <a:srgbClr val="336699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409463" y="3573016"/>
            <a:ext cx="20628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336699"/>
                </a:solidFill>
              </a:rPr>
              <a:t>Перевернутая модель</a:t>
            </a:r>
            <a:endParaRPr lang="ru-RU" sz="1400" b="1" dirty="0">
              <a:solidFill>
                <a:srgbClr val="33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59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1043608" y="1130052"/>
            <a:ext cx="7128792" cy="5040560"/>
            <a:chOff x="611560" y="620688"/>
            <a:chExt cx="7773868" cy="5832648"/>
          </a:xfrm>
        </p:grpSpPr>
        <p:grpSp>
          <p:nvGrpSpPr>
            <p:cNvPr id="7" name="Группа 6"/>
            <p:cNvGrpSpPr/>
            <p:nvPr/>
          </p:nvGrpSpPr>
          <p:grpSpPr>
            <a:xfrm>
              <a:off x="611560" y="620688"/>
              <a:ext cx="7773868" cy="5832648"/>
              <a:chOff x="611560" y="620688"/>
              <a:chExt cx="7773868" cy="5832648"/>
            </a:xfrm>
          </p:grpSpPr>
          <p:pic>
            <p:nvPicPr>
              <p:cNvPr id="9" name="Picture 2" descr="D:\2018\ЦИП 2018\Курсы по КП\Технологии перевернутого обучения\hema.jpg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1560" y="620688"/>
                <a:ext cx="7773868" cy="58326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0" name="Прямоугольник 9"/>
              <p:cNvSpPr/>
              <p:nvPr/>
            </p:nvSpPr>
            <p:spPr>
              <a:xfrm>
                <a:off x="3203848" y="692696"/>
                <a:ext cx="2304256" cy="43204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 rot="20548646">
              <a:off x="3025745" y="863134"/>
              <a:ext cx="245612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latin typeface="Arial" pitchFamily="34" charset="0"/>
                  <a:cs typeface="Arial" pitchFamily="34" charset="0"/>
                </a:rPr>
                <a:t>Задания, определяющие </a:t>
              </a:r>
            </a:p>
            <a:p>
              <a:r>
                <a:rPr lang="ru-RU" sz="1400" b="1" dirty="0" smtClean="0">
                  <a:latin typeface="Arial" pitchFamily="34" charset="0"/>
                  <a:cs typeface="Arial" pitchFamily="34" charset="0"/>
                </a:rPr>
                <a:t>деятельность студентов</a:t>
              </a:r>
              <a:endParaRPr lang="ru-RU" sz="14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123224" y="193943"/>
            <a:ext cx="8841264" cy="646331"/>
            <a:chOff x="107504" y="476672"/>
            <a:chExt cx="8841264" cy="646331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107504" y="476672"/>
              <a:ext cx="8841264" cy="64633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324805" y="476672"/>
              <a:ext cx="813690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u="sng" dirty="0" smtClean="0">
                  <a:solidFill>
                    <a:schemeClr val="tx2"/>
                  </a:solidFill>
                </a:rPr>
                <a:t>После </a:t>
              </a:r>
              <a:r>
                <a:rPr lang="ru-RU" b="1" u="sng" dirty="0">
                  <a:solidFill>
                    <a:schemeClr val="tx2"/>
                  </a:solidFill>
                </a:rPr>
                <a:t>занятия в </a:t>
              </a:r>
              <a:r>
                <a:rPr lang="ru-RU" b="1" u="sng" dirty="0" smtClean="0">
                  <a:solidFill>
                    <a:schemeClr val="tx2"/>
                  </a:solidFill>
                </a:rPr>
                <a:t>аудитории  дома</a:t>
              </a:r>
              <a:r>
                <a:rPr lang="ru-RU" dirty="0" smtClean="0">
                  <a:solidFill>
                    <a:schemeClr val="tx2"/>
                  </a:solidFill>
                </a:rPr>
                <a:t> </a:t>
              </a:r>
              <a:r>
                <a:rPr lang="ru-RU" dirty="0">
                  <a:solidFill>
                    <a:schemeClr val="tx2"/>
                  </a:solidFill>
                </a:rPr>
                <a:t>завершаются практические задачи, выполняются тесты на понимание и закрепление пройденной темы</a:t>
              </a:r>
              <a:r>
                <a:rPr lang="ru-RU" dirty="0" smtClean="0">
                  <a:solidFill>
                    <a:schemeClr val="tx2"/>
                  </a:solidFill>
                </a:rPr>
                <a:t>.</a:t>
              </a:r>
              <a:endParaRPr lang="ru-RU" dirty="0">
                <a:solidFill>
                  <a:schemeClr val="tx2"/>
                </a:solidFill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16216" y="5445224"/>
            <a:ext cx="43161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Переход к модели перевернутого </a:t>
            </a:r>
            <a:r>
              <a:rPr lang="ru-RU" b="1" dirty="0" smtClean="0">
                <a:solidFill>
                  <a:srgbClr val="C00000"/>
                </a:solidFill>
              </a:rPr>
              <a:t>класса</a:t>
            </a:r>
            <a:endParaRPr lang="en-US" b="1" dirty="0" smtClean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>
                <a:solidFill>
                  <a:srgbClr val="C00000"/>
                </a:solidFill>
              </a:rPr>
              <a:t>является переходом от главенства учителя к главенству ученика</a:t>
            </a:r>
          </a:p>
        </p:txBody>
      </p:sp>
    </p:spTree>
    <p:extLst>
      <p:ext uri="{BB962C8B-B14F-4D97-AF65-F5344CB8AC3E}">
        <p14:creationId xmlns:p14="http://schemas.microsoft.com/office/powerpoint/2010/main" val="2800625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88640"/>
            <a:ext cx="6624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Преимущества и недостатки «перевернутого» класса</a:t>
            </a:r>
            <a:endParaRPr lang="ru-RU" sz="2000" dirty="0">
              <a:solidFill>
                <a:srgbClr val="C0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46797"/>
              </p:ext>
            </p:extLst>
          </p:nvPr>
        </p:nvGraphicFramePr>
        <p:xfrm>
          <a:off x="287524" y="1052736"/>
          <a:ext cx="8712968" cy="4532331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356484"/>
                <a:gridCol w="4356484"/>
              </a:tblGrid>
              <a:tr h="41753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Преимущества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Недостатки</a:t>
                      </a:r>
                      <a:endParaRPr lang="ru-RU" dirty="0"/>
                    </a:p>
                  </a:txBody>
                  <a:tcPr/>
                </a:tc>
              </a:tr>
              <a:tr h="4175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ahoma"/>
                        </a:rPr>
                        <a:t>Студенты могут просматривать короткие </a:t>
                      </a:r>
                      <a:r>
                        <a:rPr lang="ru-RU" sz="18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ahoma"/>
                        </a:rPr>
                        <a:t>видеолекции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ahoma"/>
                        </a:rPr>
                        <a:t> в любое удобное для них время.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ahoma"/>
                        <a:ea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Короткие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видеопрезентации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теряют те особенности, которые присущи лекциям. Некоторые студенты могут не посмотреть видеоматериалы перед занятиями. Традиционный формат лекции сохраняется. </a:t>
                      </a:r>
                      <a:endParaRPr lang="ru-RU" dirty="0"/>
                    </a:p>
                  </a:txBody>
                  <a:tcPr/>
                </a:tc>
              </a:tr>
              <a:tr h="417531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Присутствие преподавателя, когда студенты стремятся высказывать идеи, позволяет им наблюдать за учениками и оказывать им поддержку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Преподаватели не принимают участия в процессе усвоения идей студентами, следовательно, они не могут оценить реакции студентов</a:t>
                      </a:r>
                      <a:endParaRPr lang="ru-RU" dirty="0"/>
                    </a:p>
                  </a:txBody>
                  <a:tcPr/>
                </a:tc>
              </a:tr>
              <a:tr h="417531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Короткие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видеолекции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можно дополнить тестами на самопроверку. Студенты могут выполнять тесты неоднократно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Если при тестах на самопроверку студенты неправильно ответили на вопросы, они могут не понять, почему они допустили ту или иную ошибку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9869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40412"/>
            <a:ext cx="8748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Преимущества и недостатки «перевернутого» </a:t>
            </a:r>
            <a:r>
              <a:rPr lang="ru-RU" sz="2000" b="1" dirty="0" smtClean="0">
                <a:solidFill>
                  <a:srgbClr val="C00000"/>
                </a:solidFill>
              </a:rPr>
              <a:t>класса (продолжение)</a:t>
            </a:r>
            <a:endParaRPr lang="ru-RU" sz="2000" dirty="0">
              <a:solidFill>
                <a:srgbClr val="C0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480747"/>
              </p:ext>
            </p:extLst>
          </p:nvPr>
        </p:nvGraphicFramePr>
        <p:xfrm>
          <a:off x="90854" y="692696"/>
          <a:ext cx="8945642" cy="5721051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472821"/>
                <a:gridCol w="4472821"/>
              </a:tblGrid>
              <a:tr h="41753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Преимущества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Недостатки</a:t>
                      </a:r>
                      <a:endParaRPr lang="ru-RU" dirty="0"/>
                    </a:p>
                  </a:txBody>
                  <a:tcPr/>
                </a:tc>
              </a:tr>
              <a:tr h="417531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студенты могут работать с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видеолекциями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удобном для них темпе, дополняя свою работу заданиями на самопроверку. Такой процесс называется дифференциацией согласно темпам усвоения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Студентам обычно предоставляют только один способ изучения ключевых идей, то есть через короткие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видеолекции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Согласно методике это не является дифференциацией</a:t>
                      </a:r>
                      <a:endParaRPr lang="ru-RU" dirty="0"/>
                    </a:p>
                  </a:txBody>
                  <a:tcPr/>
                </a:tc>
              </a:tr>
              <a:tr h="417531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«перевернутом» классе есть логическая прогрессия от восприятия идеи и правил до их применения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Метод «перевернутого» класса рассматривает обучение как дедуктивный процесс по своему происхождению. Однако иногда для студентов полезно изучать идеи и правила через примеры</a:t>
                      </a:r>
                      <a:endParaRPr lang="ru-RU" dirty="0"/>
                    </a:p>
                  </a:txBody>
                  <a:tcPr/>
                </a:tc>
              </a:tr>
              <a:tr h="417531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Для создания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видеолекций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существует множество современных и доступных в использовании приложений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Навыки и средства информационных технологий значительно изменяются согласно различной учебной атмосфере. Преподаватели должны быть уверены в том, что все студенты имеют доступ к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видеолекциям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за пределами аудитории</a:t>
                      </a:r>
                      <a:endParaRPr lang="ru-RU" dirty="0"/>
                    </a:p>
                  </a:txBody>
                  <a:tcPr/>
                </a:tc>
              </a:tr>
              <a:tr h="417531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данном подходе огромное внимание направлено на овладение объемом знаний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Данный подход может помочь студентам овладеть только навыками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5498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9636" y="766445"/>
            <a:ext cx="88143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336699"/>
                </a:solidFill>
              </a:rPr>
              <a:t>Принципы эффективного преподавания, </a:t>
            </a:r>
          </a:p>
          <a:p>
            <a:pPr algn="ctr"/>
            <a:r>
              <a:rPr lang="ru-RU" b="1" dirty="0" smtClean="0">
                <a:solidFill>
                  <a:srgbClr val="336699"/>
                </a:solidFill>
              </a:rPr>
              <a:t> положительно влияющие на качество образования</a:t>
            </a:r>
            <a:endParaRPr lang="ru-RU" b="1" dirty="0">
              <a:solidFill>
                <a:srgbClr val="33669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0147" y="188640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Возмещение недостатков применения модели «перевернутого» </a:t>
            </a:r>
            <a:r>
              <a:rPr lang="ru-RU" b="1" dirty="0" smtClean="0">
                <a:solidFill>
                  <a:srgbClr val="C00000"/>
                </a:solidFill>
              </a:rPr>
              <a:t>класса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792203"/>
              </p:ext>
            </p:extLst>
          </p:nvPr>
        </p:nvGraphicFramePr>
        <p:xfrm>
          <a:off x="126091" y="1460044"/>
          <a:ext cx="8928992" cy="537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9645"/>
                <a:gridCol w="6859347"/>
              </a:tblGrid>
              <a:tr h="0"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Принцип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Реализация принципа через:</a:t>
                      </a:r>
                      <a:endParaRPr lang="ru-RU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Гибкая учебная атмосфера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Пространство и временные рамки, которые позволяют ученикам сотрудничать и рефлексировать над своим обучением;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Постоянный мониторинг учеников, чтобы вносить поправки по мере необходимости;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Предоставление альтернативных способов изучения содержания и демонстрации мастерства</a:t>
                      </a:r>
                      <a:endParaRPr lang="ru-RU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Учебная культура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Возможность принимать участие в содержательных заданиях, нацеленных на учеников;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Задания, которые доступны всем учащимся благодаря </a:t>
                      </a:r>
                      <a:r>
                        <a:rPr lang="ru-RU" sz="17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скаффолдингу</a:t>
                      </a: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7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создание веб-приложений)</a:t>
                      </a: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дифференциации и обратной связи</a:t>
                      </a:r>
                      <a:endParaRPr lang="ru-RU" sz="17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Целевое содержание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Выделение ключевых идей в обучении;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Создание и/или курирование соответствующего содержания, например видеоматериалов;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Применение дифференциации, чтобы сделать содержание доступным для всех учащихся.</a:t>
                      </a:r>
                      <a:endParaRPr lang="ru-RU" sz="17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Профессиональный учитель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Доступность для всех учеников;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Руководитель </a:t>
                      </a:r>
                      <a:r>
                        <a:rPr lang="ru-RU" sz="17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формативного</a:t>
                      </a: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оценивания;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Сотрудничество с другими учителями с целью постоянного развития</a:t>
                      </a:r>
                      <a:endParaRPr lang="ru-RU" sz="17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38593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332656"/>
            <a:ext cx="74888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336699"/>
                </a:solidFill>
              </a:rPr>
              <a:t>Проблемы </a:t>
            </a:r>
            <a:r>
              <a:rPr lang="ru-RU" sz="2000" b="1" dirty="0">
                <a:solidFill>
                  <a:srgbClr val="336699"/>
                </a:solidFill>
              </a:rPr>
              <a:t>внедрения модели перевернутого класса 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5536" y="1052736"/>
            <a:ext cx="81369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Значительное </a:t>
            </a:r>
            <a:r>
              <a:rPr lang="ru-RU" dirty="0"/>
              <a:t>увеличение объема работы </a:t>
            </a:r>
            <a:r>
              <a:rPr lang="ru-RU" dirty="0" smtClean="0"/>
              <a:t>преподавателя в </a:t>
            </a:r>
            <a:r>
              <a:rPr lang="ru-RU" dirty="0"/>
              <a:t>переходном </a:t>
            </a:r>
            <a:r>
              <a:rPr lang="ru-RU" dirty="0" smtClean="0"/>
              <a:t>периоде: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/>
              <a:t>необходимо </a:t>
            </a:r>
            <a:r>
              <a:rPr lang="ru-RU" dirty="0"/>
              <a:t>перекроить учебную программу и разделить имеющийся материал таким образом, чтобы часть перенести в </a:t>
            </a:r>
            <a:r>
              <a:rPr lang="ru-RU" dirty="0" err="1"/>
              <a:t>водкаст</a:t>
            </a:r>
            <a:r>
              <a:rPr lang="ru-RU" dirty="0"/>
              <a:t>, а часть оставить для классной работы. </a:t>
            </a:r>
            <a:endParaRPr lang="ru-RU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/>
              <a:t>Нужно </a:t>
            </a:r>
            <a:r>
              <a:rPr lang="ru-RU" dirty="0"/>
              <a:t>разработать тесты для контроля учеников, </a:t>
            </a:r>
            <a:endParaRPr lang="ru-RU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ru-RU" dirty="0"/>
              <a:t>с</a:t>
            </a:r>
            <a:r>
              <a:rPr lang="ru-RU" dirty="0" smtClean="0"/>
              <a:t>оздать </a:t>
            </a:r>
            <a:r>
              <a:rPr lang="ru-RU" dirty="0"/>
              <a:t>систему оценки самостоятельной работы дома и коллективной работы в классе, </a:t>
            </a:r>
            <a:endParaRPr lang="ru-RU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/>
              <a:t>овладеть </a:t>
            </a:r>
            <a:r>
              <a:rPr lang="ru-RU" dirty="0"/>
              <a:t>инструментами разработки </a:t>
            </a:r>
            <a:r>
              <a:rPr lang="ru-RU" dirty="0" err="1"/>
              <a:t>водкастов</a:t>
            </a:r>
            <a:r>
              <a:rPr lang="ru-RU" dirty="0"/>
              <a:t> и их размещения в </a:t>
            </a:r>
            <a:r>
              <a:rPr lang="ru-RU" dirty="0" smtClean="0"/>
              <a:t>LMS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/>
              <a:t>создать </a:t>
            </a:r>
            <a:r>
              <a:rPr lang="ru-RU" dirty="0" err="1" smtClean="0"/>
              <a:t>водкасты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70671" y="4538737"/>
            <a:ext cx="62646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Трудоемкость </a:t>
            </a:r>
            <a:r>
              <a:rPr lang="ru-RU" dirty="0"/>
              <a:t>этой проблемы имеет две составные </a:t>
            </a:r>
            <a:r>
              <a:rPr lang="ru-RU" dirty="0" smtClean="0"/>
              <a:t>части: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/>
              <a:t>методическую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/>
              <a:t>технологическую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366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56792"/>
            <a:ext cx="9036495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Wingdings" pitchFamily="2" charset="2"/>
              <a:buChar char="Ø"/>
            </a:pPr>
            <a:r>
              <a:rPr lang="ru-RU" sz="2200" dirty="0" smtClean="0">
                <a:solidFill>
                  <a:srgbClr val="002060"/>
                </a:solidFill>
              </a:rPr>
              <a:t>Существует </a:t>
            </a:r>
            <a:r>
              <a:rPr lang="ru-RU" sz="2200" dirty="0">
                <a:solidFill>
                  <a:srgbClr val="002060"/>
                </a:solidFill>
              </a:rPr>
              <a:t>большое число ресурсов с готовыми качественными </a:t>
            </a:r>
            <a:r>
              <a:rPr lang="ru-RU" sz="2200" dirty="0" err="1">
                <a:solidFill>
                  <a:srgbClr val="002060"/>
                </a:solidFill>
              </a:rPr>
              <a:t>водкастами</a:t>
            </a:r>
            <a:r>
              <a:rPr lang="ru-RU" sz="2200" dirty="0">
                <a:solidFill>
                  <a:srgbClr val="002060"/>
                </a:solidFill>
              </a:rPr>
              <a:t> по множеству предметов. </a:t>
            </a:r>
            <a:r>
              <a:rPr lang="ru-RU" sz="2200" dirty="0" smtClean="0">
                <a:solidFill>
                  <a:srgbClr val="002060"/>
                </a:solidFill>
              </a:rPr>
              <a:t>Если </a:t>
            </a:r>
            <a:r>
              <a:rPr lang="ru-RU" sz="2200" dirty="0">
                <a:solidFill>
                  <a:srgbClr val="002060"/>
                </a:solidFill>
              </a:rPr>
              <a:t>подходящая </a:t>
            </a:r>
            <a:r>
              <a:rPr lang="ru-RU" sz="2200" dirty="0" err="1">
                <a:solidFill>
                  <a:srgbClr val="002060"/>
                </a:solidFill>
              </a:rPr>
              <a:t>видеолекция</a:t>
            </a:r>
            <a:r>
              <a:rPr lang="ru-RU" sz="2200" dirty="0">
                <a:solidFill>
                  <a:srgbClr val="002060"/>
                </a:solidFill>
              </a:rPr>
              <a:t> найдена, то остается лишь сконвертировать ее в нужный формат и загрузить в выбранную LMS.</a:t>
            </a:r>
          </a:p>
          <a:p>
            <a:pPr marL="285750" indent="-285750">
              <a:spcBef>
                <a:spcPts val="1200"/>
              </a:spcBef>
              <a:buFont typeface="Wingdings" pitchFamily="2" charset="2"/>
              <a:buChar char="Ø"/>
            </a:pPr>
            <a:r>
              <a:rPr lang="ru-RU" sz="2200" dirty="0">
                <a:solidFill>
                  <a:srgbClr val="002060"/>
                </a:solidFill>
              </a:rPr>
              <a:t>Если нужной </a:t>
            </a:r>
            <a:r>
              <a:rPr lang="ru-RU" sz="2200" dirty="0" err="1">
                <a:solidFill>
                  <a:srgbClr val="002060"/>
                </a:solidFill>
              </a:rPr>
              <a:t>видеолекции</a:t>
            </a:r>
            <a:r>
              <a:rPr lang="ru-RU" sz="2200" dirty="0">
                <a:solidFill>
                  <a:srgbClr val="002060"/>
                </a:solidFill>
              </a:rPr>
              <a:t> не нашлось, вы можете самостоятельно “перевернуть” свой класс. Один из наименее </a:t>
            </a:r>
            <a:r>
              <a:rPr lang="ru-RU" sz="2200" dirty="0" err="1">
                <a:solidFill>
                  <a:srgbClr val="002060"/>
                </a:solidFill>
              </a:rPr>
              <a:t>трудозатратных</a:t>
            </a:r>
            <a:r>
              <a:rPr lang="ru-RU" sz="2200" dirty="0">
                <a:solidFill>
                  <a:srgbClr val="002060"/>
                </a:solidFill>
              </a:rPr>
              <a:t> способов – создать презентацию в </a:t>
            </a:r>
            <a:r>
              <a:rPr lang="ru-RU" sz="2200" dirty="0" err="1">
                <a:solidFill>
                  <a:srgbClr val="002060"/>
                </a:solidFill>
              </a:rPr>
              <a:t>PowerPoint</a:t>
            </a:r>
            <a:r>
              <a:rPr lang="ru-RU" sz="2200" dirty="0">
                <a:solidFill>
                  <a:srgbClr val="002060"/>
                </a:solidFill>
              </a:rPr>
              <a:t> и загрузить ее в </a:t>
            </a:r>
            <a:r>
              <a:rPr lang="ru-RU" sz="2200" dirty="0" smtClean="0">
                <a:solidFill>
                  <a:srgbClr val="002060"/>
                </a:solidFill>
              </a:rPr>
              <a:t>программу </a:t>
            </a:r>
            <a:r>
              <a:rPr lang="ru-RU" sz="2200" dirty="0" err="1" smtClean="0">
                <a:solidFill>
                  <a:srgbClr val="002060"/>
                </a:solidFill>
              </a:rPr>
              <a:t>iSpring</a:t>
            </a:r>
            <a:r>
              <a:rPr lang="ru-RU" sz="2200" dirty="0" smtClean="0">
                <a:solidFill>
                  <a:srgbClr val="002060"/>
                </a:solidFill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</a:rPr>
              <a:t>Cloud</a:t>
            </a:r>
            <a:r>
              <a:rPr lang="ru-RU" sz="2200" dirty="0" smtClean="0">
                <a:solidFill>
                  <a:srgbClr val="002060"/>
                </a:solidFill>
              </a:rPr>
              <a:t> или сохранить в виде видеофайла через </a:t>
            </a:r>
            <a:r>
              <a:rPr lang="en-US" sz="2200" dirty="0" smtClean="0">
                <a:solidFill>
                  <a:srgbClr val="002060"/>
                </a:solidFill>
              </a:rPr>
              <a:t>PowerPoint</a:t>
            </a:r>
            <a:r>
              <a:rPr lang="ru-RU" sz="2200" dirty="0" smtClean="0">
                <a:solidFill>
                  <a:srgbClr val="002060"/>
                </a:solidFill>
              </a:rPr>
              <a:t>. В </a:t>
            </a:r>
            <a:r>
              <a:rPr lang="ru-RU" sz="2200" dirty="0" err="1">
                <a:solidFill>
                  <a:srgbClr val="002060"/>
                </a:solidFill>
              </a:rPr>
              <a:t>iSpring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</a:rPr>
              <a:t>Cloud</a:t>
            </a:r>
            <a:r>
              <a:rPr lang="ru-RU" sz="2200" dirty="0" smtClean="0">
                <a:solidFill>
                  <a:srgbClr val="002060"/>
                </a:solidFill>
              </a:rPr>
              <a:t> она </a:t>
            </a:r>
            <a:r>
              <a:rPr lang="ru-RU" sz="2200" dirty="0">
                <a:solidFill>
                  <a:srgbClr val="002060"/>
                </a:solidFill>
              </a:rPr>
              <a:t>автоматически </a:t>
            </a:r>
            <a:r>
              <a:rPr lang="ru-RU" sz="2200" dirty="0" err="1">
                <a:solidFill>
                  <a:srgbClr val="002060"/>
                </a:solidFill>
              </a:rPr>
              <a:t>сконвертируется</a:t>
            </a:r>
            <a:r>
              <a:rPr lang="ru-RU" sz="2200" dirty="0">
                <a:solidFill>
                  <a:srgbClr val="002060"/>
                </a:solidFill>
              </a:rPr>
              <a:t> в формат, читаемый на всех устройствах. Вместе с презентацией (или даже вместо нее) можно загрузить видео, включая </a:t>
            </a:r>
            <a:r>
              <a:rPr lang="ru-RU" sz="2200" dirty="0" err="1">
                <a:solidFill>
                  <a:srgbClr val="002060"/>
                </a:solidFill>
              </a:rPr>
              <a:t>водкасты</a:t>
            </a:r>
            <a:r>
              <a:rPr lang="ru-RU" sz="2200" dirty="0">
                <a:solidFill>
                  <a:srgbClr val="002060"/>
                </a:solidFill>
              </a:rPr>
              <a:t> ваших лекций или уроков, аудиофайлы и изображения</a:t>
            </a:r>
            <a:r>
              <a:rPr lang="ru-RU" sz="2200" dirty="0" smtClean="0">
                <a:solidFill>
                  <a:srgbClr val="002060"/>
                </a:solidFill>
              </a:rPr>
              <a:t>.</a:t>
            </a:r>
            <a:endParaRPr lang="ru-RU" sz="2200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221625"/>
            <a:ext cx="80677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336699"/>
                </a:solidFill>
              </a:rPr>
              <a:t>Основные возможности </a:t>
            </a:r>
            <a:endParaRPr lang="ru-RU" sz="2400" b="1" dirty="0" smtClean="0">
              <a:solidFill>
                <a:srgbClr val="336699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336699"/>
                </a:solidFill>
              </a:rPr>
              <a:t>преодоления </a:t>
            </a:r>
            <a:r>
              <a:rPr lang="ru-RU" sz="2400" b="1" dirty="0">
                <a:solidFill>
                  <a:srgbClr val="336699"/>
                </a:solidFill>
              </a:rPr>
              <a:t>технологической </a:t>
            </a:r>
            <a:r>
              <a:rPr lang="ru-RU" sz="2400" b="1" dirty="0" smtClean="0">
                <a:solidFill>
                  <a:srgbClr val="336699"/>
                </a:solidFill>
              </a:rPr>
              <a:t>трудоемкости</a:t>
            </a:r>
            <a:endParaRPr lang="ru-RU" sz="2400" b="1" dirty="0">
              <a:solidFill>
                <a:srgbClr val="33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30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5488" y="116632"/>
            <a:ext cx="8568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336699"/>
                </a:solidFill>
              </a:rPr>
              <a:t>Перевернутый класс </a:t>
            </a:r>
            <a:r>
              <a:rPr lang="ru-RU" sz="2000" b="1" dirty="0" smtClean="0">
                <a:solidFill>
                  <a:srgbClr val="336699"/>
                </a:solidFill>
              </a:rPr>
              <a:t>(занятие) </a:t>
            </a:r>
            <a:r>
              <a:rPr lang="ru-RU" sz="2000" dirty="0">
                <a:solidFill>
                  <a:srgbClr val="336699"/>
                </a:solidFill>
              </a:rPr>
              <a:t>— это модель обучения, при которой </a:t>
            </a:r>
            <a:r>
              <a:rPr lang="ru-RU" sz="2000" dirty="0" smtClean="0">
                <a:solidFill>
                  <a:srgbClr val="336699"/>
                </a:solidFill>
              </a:rPr>
              <a:t>преподаватель </a:t>
            </a:r>
            <a:r>
              <a:rPr lang="ru-RU" sz="2000" dirty="0">
                <a:solidFill>
                  <a:srgbClr val="336699"/>
                </a:solidFill>
              </a:rPr>
              <a:t>предоставляет материал для самостоятельного изучения дома, а на очном занятии проходит практическое закрепление </a:t>
            </a:r>
            <a:r>
              <a:rPr lang="ru-RU" sz="2000" dirty="0" smtClean="0">
                <a:solidFill>
                  <a:srgbClr val="336699"/>
                </a:solidFill>
              </a:rPr>
              <a:t>материала</a:t>
            </a:r>
            <a:r>
              <a:rPr lang="ru-RU" sz="2000" dirty="0">
                <a:solidFill>
                  <a:srgbClr val="336699"/>
                </a:solidFill>
              </a:rPr>
              <a:t> 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57336" y="3892578"/>
            <a:ext cx="682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</a:t>
            </a:r>
            <a:endParaRPr lang="ru-RU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4528" y="4273407"/>
            <a:ext cx="2550015" cy="403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1400" dirty="0" smtClean="0">
                <a:solidFill>
                  <a:srgbClr val="336699"/>
                </a:solidFill>
              </a:rPr>
              <a:t>Студенты готовятся выполнять задания на занятии</a:t>
            </a:r>
            <a:endParaRPr lang="ru-RU" sz="1400" dirty="0">
              <a:solidFill>
                <a:srgbClr val="336699"/>
              </a:solidFill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31967" y="1124744"/>
            <a:ext cx="9095995" cy="5523491"/>
            <a:chOff x="31967" y="1124744"/>
            <a:chExt cx="9095995" cy="5523491"/>
          </a:xfrm>
        </p:grpSpPr>
        <p:grpSp>
          <p:nvGrpSpPr>
            <p:cNvPr id="14" name="Группа 13"/>
            <p:cNvGrpSpPr/>
            <p:nvPr/>
          </p:nvGrpSpPr>
          <p:grpSpPr>
            <a:xfrm>
              <a:off x="31967" y="1124744"/>
              <a:ext cx="9095995" cy="5523491"/>
              <a:chOff x="31967" y="1124744"/>
              <a:chExt cx="9095995" cy="5523491"/>
            </a:xfrm>
          </p:grpSpPr>
          <p:pic>
            <p:nvPicPr>
              <p:cNvPr id="2052" name="Picture 4" descr="D:\2018\ЦИП 2018\Курсы по КП\ISpring\flippedflowmodel.jpg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967" y="1528070"/>
                <a:ext cx="9095995" cy="512016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11" name="Группа 10"/>
              <p:cNvGrpSpPr/>
              <p:nvPr/>
            </p:nvGrpSpPr>
            <p:grpSpPr>
              <a:xfrm>
                <a:off x="402681" y="1124744"/>
                <a:ext cx="8342804" cy="4782145"/>
                <a:chOff x="402681" y="1124744"/>
                <a:chExt cx="8342804" cy="4782145"/>
              </a:xfrm>
            </p:grpSpPr>
            <p:sp>
              <p:nvSpPr>
                <p:cNvPr id="5" name="TextBox 4"/>
                <p:cNvSpPr txBox="1"/>
                <p:nvPr/>
              </p:nvSpPr>
              <p:spPr>
                <a:xfrm>
                  <a:off x="2460602" y="1124744"/>
                  <a:ext cx="4104456" cy="584775"/>
                </a:xfrm>
                <a:prstGeom prst="rect">
                  <a:avLst/>
                </a:prstGeom>
                <a:solidFill>
                  <a:srgbClr val="F6882E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sz="3200" b="1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Перевернутый класс</a:t>
                  </a:r>
                  <a:endParaRPr lang="ru-RU" sz="32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6" name="TextBox 5"/>
                <p:cNvSpPr txBox="1"/>
                <p:nvPr/>
              </p:nvSpPr>
              <p:spPr>
                <a:xfrm>
                  <a:off x="6372200" y="2362944"/>
                  <a:ext cx="1944216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sz="2400" b="1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На занятии</a:t>
                  </a:r>
                  <a:endParaRPr lang="ru-RU" sz="24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3607856" y="5445224"/>
                  <a:ext cx="1944216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sz="2400" b="1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Вне занятия</a:t>
                  </a:r>
                  <a:endParaRPr lang="ru-RU" sz="24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7" name="TextBox 6"/>
                <p:cNvSpPr txBox="1"/>
                <p:nvPr/>
              </p:nvSpPr>
              <p:spPr>
                <a:xfrm rot="20720580">
                  <a:off x="402681" y="4866385"/>
                  <a:ext cx="52636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ru-RU" b="1" dirty="0" smtClean="0">
                      <a:solidFill>
                        <a:schemeClr val="accent6">
                          <a:lumMod val="75000"/>
                        </a:schemeClr>
                      </a:solidFill>
                    </a:rPr>
                    <a:t>До:</a:t>
                  </a:r>
                  <a:endParaRPr lang="ru-RU" b="1" dirty="0">
                    <a:solidFill>
                      <a:schemeClr val="accent6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 rot="20720580">
                  <a:off x="3650948" y="1844174"/>
                  <a:ext cx="1154932" cy="3231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ru-RU" sz="1500" b="1" dirty="0" smtClean="0">
                      <a:solidFill>
                        <a:schemeClr val="accent6">
                          <a:lumMod val="75000"/>
                        </a:schemeClr>
                      </a:solidFill>
                    </a:rPr>
                    <a:t>В процессе:</a:t>
                  </a:r>
                  <a:endParaRPr lang="ru-RU" sz="1500" b="1" dirty="0">
                    <a:solidFill>
                      <a:schemeClr val="accent6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3" name="TextBox 12"/>
                <p:cNvSpPr txBox="1"/>
                <p:nvPr/>
              </p:nvSpPr>
              <p:spPr>
                <a:xfrm rot="20720580">
                  <a:off x="5712201" y="4752514"/>
                  <a:ext cx="85151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ru-RU" b="1" dirty="0" smtClean="0">
                      <a:solidFill>
                        <a:schemeClr val="accent6">
                          <a:lumMod val="75000"/>
                        </a:schemeClr>
                      </a:solidFill>
                    </a:rPr>
                    <a:t>После:</a:t>
                  </a:r>
                  <a:endParaRPr lang="ru-RU" b="1" dirty="0">
                    <a:solidFill>
                      <a:schemeClr val="accent6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8" name="TextBox 7"/>
                <p:cNvSpPr txBox="1"/>
                <p:nvPr/>
              </p:nvSpPr>
              <p:spPr>
                <a:xfrm>
                  <a:off x="3364776" y="3455774"/>
                  <a:ext cx="2304256" cy="55444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ct val="70000"/>
                    </a:lnSpc>
                  </a:pPr>
                  <a:r>
                    <a:rPr lang="ru-RU" sz="1400" dirty="0" smtClean="0">
                      <a:solidFill>
                        <a:schemeClr val="accent6">
                          <a:lumMod val="50000"/>
                        </a:schemeClr>
                      </a:solidFill>
                    </a:rPr>
                    <a:t>Студенты применяют ключевые понятия и получают обратную связь</a:t>
                  </a:r>
                  <a:endParaRPr lang="ru-RU" sz="1400" dirty="0">
                    <a:solidFill>
                      <a:schemeClr val="accent6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16" name="TextBox 15"/>
                <p:cNvSpPr txBox="1"/>
                <p:nvPr/>
              </p:nvSpPr>
              <p:spPr>
                <a:xfrm>
                  <a:off x="2483768" y="3899125"/>
                  <a:ext cx="68281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ru-RU" b="1" dirty="0" smtClean="0">
                      <a:solidFill>
                        <a:srgbClr val="336699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Цель</a:t>
                  </a:r>
                  <a:endParaRPr lang="ru-RU" b="1" dirty="0">
                    <a:solidFill>
                      <a:srgbClr val="336699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17" name="TextBox 16"/>
                <p:cNvSpPr txBox="1"/>
                <p:nvPr/>
              </p:nvSpPr>
              <p:spPr>
                <a:xfrm>
                  <a:off x="7975008" y="3892578"/>
                  <a:ext cx="68281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ru-RU" b="1" dirty="0" smtClean="0">
                      <a:solidFill>
                        <a:srgbClr val="336699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Цель</a:t>
                  </a:r>
                  <a:endParaRPr lang="ru-RU" b="1" dirty="0">
                    <a:solidFill>
                      <a:srgbClr val="336699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19" name="TextBox 18"/>
                <p:cNvSpPr txBox="1"/>
                <p:nvPr/>
              </p:nvSpPr>
              <p:spPr>
                <a:xfrm>
                  <a:off x="5956965" y="4252535"/>
                  <a:ext cx="2788520" cy="4036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ct val="70000"/>
                    </a:lnSpc>
                  </a:pPr>
                  <a:r>
                    <a:rPr lang="ru-RU" sz="1400" dirty="0" smtClean="0">
                      <a:solidFill>
                        <a:srgbClr val="336699"/>
                      </a:solidFill>
                    </a:rPr>
                    <a:t>Студенты проверяют понимание и расширяют знания</a:t>
                  </a:r>
                  <a:endParaRPr lang="ru-RU" sz="1400" dirty="0">
                    <a:solidFill>
                      <a:srgbClr val="336699"/>
                    </a:solidFill>
                  </a:endParaRPr>
                </a:p>
              </p:txBody>
            </p:sp>
          </p:grpSp>
        </p:grpSp>
        <p:sp>
          <p:nvSpPr>
            <p:cNvPr id="20" name="TextBox 19"/>
            <p:cNvSpPr txBox="1"/>
            <p:nvPr/>
          </p:nvSpPr>
          <p:spPr>
            <a:xfrm>
              <a:off x="455275" y="4275196"/>
              <a:ext cx="2788520" cy="4036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ru-RU" sz="1400" dirty="0" smtClean="0">
                  <a:solidFill>
                    <a:srgbClr val="336699"/>
                  </a:solidFill>
                </a:rPr>
                <a:t>Студенты готовятся выполнять задание  на занятии в аудитории</a:t>
              </a:r>
              <a:endParaRPr lang="ru-RU" sz="1400" dirty="0">
                <a:solidFill>
                  <a:srgbClr val="33669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89788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9926287"/>
              </p:ext>
            </p:extLst>
          </p:nvPr>
        </p:nvGraphicFramePr>
        <p:xfrm>
          <a:off x="467544" y="1268760"/>
          <a:ext cx="8352928" cy="4780349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2232248"/>
                <a:gridCol w="3240360"/>
                <a:gridCol w="2880320"/>
              </a:tblGrid>
              <a:tr h="199256">
                <a:tc>
                  <a:txBody>
                    <a:bodyPr/>
                    <a:lstStyle/>
                    <a:p>
                      <a:endParaRPr lang="ru-RU" sz="1400" dirty="0">
                        <a:effectLst/>
                      </a:endParaRPr>
                    </a:p>
                  </a:txBody>
                  <a:tcPr marL="28465" marR="28465" marT="14233" marB="142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</a:rPr>
                        <a:t>Традиционный подход</a:t>
                      </a:r>
                    </a:p>
                  </a:txBody>
                  <a:tcPr marL="28465" marR="28465" marT="14233" marB="142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</a:rPr>
                        <a:t>“Перевернутый” подход</a:t>
                      </a:r>
                    </a:p>
                  </a:txBody>
                  <a:tcPr marL="28465" marR="28465" marT="14233" marB="14233" anchor="ctr"/>
                </a:tc>
              </a:tr>
              <a:tr h="1224002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70C0"/>
                          </a:solidFill>
                        </a:rPr>
                        <a:t>Роль студента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28465" marR="28465" marT="14233" marB="14233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Пассивность, отсутствие инициативы и желания в самостоятельной учебной деятельности. Работа по схеме “послушай, запомни, </a:t>
                      </a:r>
                      <a:r>
                        <a:rPr lang="ru-RU" sz="1400" dirty="0" smtClean="0">
                          <a:effectLst/>
                        </a:rPr>
                        <a:t>воспроизведи</a:t>
                      </a:r>
                      <a:r>
                        <a:rPr lang="ru-RU" sz="1400" dirty="0" smtClean="0">
                          <a:effectLst/>
                        </a:rPr>
                        <a:t>”</a:t>
                      </a:r>
                      <a:endParaRPr lang="ru-RU" sz="1400" dirty="0">
                        <a:effectLst/>
                      </a:endParaRPr>
                    </a:p>
                  </a:txBody>
                  <a:tcPr marL="28465" marR="28465" marT="14233" marB="14233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Вовлеченность </a:t>
                      </a:r>
                      <a:r>
                        <a:rPr lang="ru-RU" sz="1400" dirty="0" smtClean="0">
                          <a:effectLst/>
                        </a:rPr>
                        <a:t>студентов </a:t>
                      </a:r>
                      <a:r>
                        <a:rPr lang="ru-RU" sz="1400" dirty="0">
                          <a:effectLst/>
                        </a:rPr>
                        <a:t>в учебный процесс. Ответственность за свое обучение. Взаимодействие со всеми участниками учебного процесса. Осмысленное обучение.</a:t>
                      </a:r>
                    </a:p>
                  </a:txBody>
                  <a:tcPr marL="28465" marR="28465" marT="14233" marB="14233" anchor="ctr"/>
                </a:tc>
              </a:tr>
              <a:tr h="455443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70C0"/>
                          </a:solidFill>
                          <a:effectLst/>
                        </a:rPr>
                        <a:t>Роль ИКТ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28465" marR="28465" marT="14233" marB="14233" anchor="ctr"/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effectLst/>
                        </a:rPr>
                        <a:t>Использование технологий и веб- инструментов в обучении.</a:t>
                      </a:r>
                    </a:p>
                  </a:txBody>
                  <a:tcPr marL="28465" marR="28465" marT="14233" marB="14233" anchor="ctr"/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effectLst/>
                        </a:rPr>
                        <a:t>Изменение методов и форм работы посредством ИКТ.</a:t>
                      </a:r>
                    </a:p>
                  </a:txBody>
                  <a:tcPr marL="28465" marR="28465" marT="14233" marB="14233" anchor="ctr"/>
                </a:tc>
              </a:tr>
              <a:tr h="797025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70C0"/>
                          </a:solidFill>
                          <a:effectLst/>
                        </a:rPr>
                        <a:t>Роль преподавателя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28465" marR="28465" marT="14233" marB="14233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Передача знаний, удержание дисциплины и порядка в </a:t>
                      </a:r>
                      <a:r>
                        <a:rPr lang="ru-RU" sz="1400" dirty="0" smtClean="0">
                          <a:effectLst/>
                        </a:rPr>
                        <a:t>аудитории, контроль </a:t>
                      </a:r>
                      <a:r>
                        <a:rPr lang="ru-RU" sz="1400" dirty="0">
                          <a:effectLst/>
                        </a:rPr>
                        <a:t>знаний </a:t>
                      </a:r>
                      <a:r>
                        <a:rPr lang="ru-RU" sz="1400" dirty="0" smtClean="0">
                          <a:effectLst/>
                        </a:rPr>
                        <a:t>студентов</a:t>
                      </a:r>
                      <a:endParaRPr lang="ru-RU" sz="1400" dirty="0">
                        <a:effectLst/>
                      </a:endParaRPr>
                    </a:p>
                  </a:txBody>
                  <a:tcPr marL="28465" marR="28465" marT="14233" marB="14233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Конструирование учебной ситуации, формирование у </a:t>
                      </a:r>
                      <a:r>
                        <a:rPr lang="ru-RU" sz="1400" dirty="0" smtClean="0">
                          <a:effectLst/>
                        </a:rPr>
                        <a:t>студентов ответственности </a:t>
                      </a:r>
                      <a:r>
                        <a:rPr lang="ru-RU" sz="1400" dirty="0">
                          <a:effectLst/>
                        </a:rPr>
                        <a:t>за обучение, доверительное отношение.</a:t>
                      </a:r>
                    </a:p>
                  </a:txBody>
                  <a:tcPr marL="28465" marR="28465" marT="14233" marB="14233" anchor="ctr"/>
                </a:tc>
              </a:tr>
              <a:tr h="711629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70C0"/>
                          </a:solidFill>
                          <a:effectLst/>
                        </a:rPr>
                        <a:t>Используемые методы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28465" marR="28465" marT="14233" marB="14233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Пассивные методы подачи учебного материала, при котором информация идет от </a:t>
                      </a:r>
                      <a:r>
                        <a:rPr lang="ru-RU" sz="1400" dirty="0" smtClean="0">
                          <a:effectLst/>
                        </a:rPr>
                        <a:t>преподавателя к студенту</a:t>
                      </a:r>
                      <a:endParaRPr lang="ru-RU" sz="1400" dirty="0">
                        <a:effectLst/>
                      </a:endParaRPr>
                    </a:p>
                  </a:txBody>
                  <a:tcPr marL="28465" marR="28465" marT="14233" marB="14233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Активные и интерактивные методы обучения. </a:t>
                      </a:r>
                      <a:br>
                        <a:rPr lang="ru-RU" sz="1400" dirty="0">
                          <a:effectLst/>
                        </a:rPr>
                      </a:br>
                      <a:r>
                        <a:rPr lang="ru-RU" sz="1400" dirty="0">
                          <a:effectLst/>
                        </a:rPr>
                        <a:t>Личностно-ориентированный подход.</a:t>
                      </a:r>
                    </a:p>
                  </a:txBody>
                  <a:tcPr marL="28465" marR="28465" marT="14233" marB="14233" anchor="ctr"/>
                </a:tc>
              </a:tr>
              <a:tr h="711629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70C0"/>
                          </a:solidFill>
                          <a:effectLst/>
                        </a:rPr>
                        <a:t>Построение занятия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28465" marR="28465" marT="14233" marB="1423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В аудитории учащиеся слушают объяснения преподавателя. Приходя домой после занятия выполняют домашнее задание</a:t>
                      </a:r>
                    </a:p>
                  </a:txBody>
                  <a:tcPr marL="28465" marR="28465" marT="14233" marB="1423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Дома просмотр видео с объяснениями по новой теме, а в аудитории решение проблем домашней работы.</a:t>
                      </a:r>
                    </a:p>
                    <a:p>
                      <a:endParaRPr lang="ru-RU" sz="1400" dirty="0">
                        <a:effectLst/>
                      </a:endParaRPr>
                    </a:p>
                  </a:txBody>
                  <a:tcPr marL="28465" marR="28465" marT="14233" marB="14233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1520" y="188640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Сравнительные критерии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традиционного и </a:t>
            </a:r>
            <a:r>
              <a:rPr lang="ru-RU" b="1" dirty="0">
                <a:solidFill>
                  <a:srgbClr val="C00000"/>
                </a:solidFill>
              </a:rPr>
              <a:t>“</a:t>
            </a:r>
            <a:r>
              <a:rPr lang="ru-RU" b="1" dirty="0" smtClean="0">
                <a:solidFill>
                  <a:srgbClr val="C00000"/>
                </a:solidFill>
              </a:rPr>
              <a:t>перевернутого” подходов </a:t>
            </a:r>
            <a:r>
              <a:rPr lang="ru-RU" b="1" dirty="0">
                <a:solidFill>
                  <a:srgbClr val="C00000"/>
                </a:solidFill>
              </a:rPr>
              <a:t>к </a:t>
            </a:r>
            <a:r>
              <a:rPr lang="ru-RU" b="1" dirty="0" smtClean="0">
                <a:solidFill>
                  <a:srgbClr val="C00000"/>
                </a:solidFill>
              </a:rPr>
              <a:t>обучению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074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4709" y="290068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Объекты «переворачивания»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4098" name="Picture 2" descr="D:\2018\ЦИП 2018\Курсы по КП\Технологии перевернутого обучения\23083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42" b="10502"/>
          <a:stretch/>
        </p:blipFill>
        <p:spPr bwMode="auto">
          <a:xfrm>
            <a:off x="122324" y="1975945"/>
            <a:ext cx="8994155" cy="2659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355976" y="1700808"/>
            <a:ext cx="3628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Роль преподавателя: </a:t>
            </a:r>
            <a:r>
              <a:rPr lang="ru-RU" b="1" dirty="0" err="1" smtClean="0">
                <a:solidFill>
                  <a:srgbClr val="7030A0"/>
                </a:solidFill>
              </a:rPr>
              <a:t>фасилитатор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1600" y="4635063"/>
            <a:ext cx="4389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Роль преподавателя: «говорящая голова»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129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548680"/>
            <a:ext cx="8280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336699"/>
                </a:solidFill>
              </a:rPr>
              <a:t>Требования стандартов </a:t>
            </a:r>
            <a:r>
              <a:rPr lang="ru-RU" sz="2000" dirty="0">
                <a:solidFill>
                  <a:srgbClr val="336699"/>
                </a:solidFill>
              </a:rPr>
              <a:t>международного общества содействия технологиям в образовании (</a:t>
            </a:r>
            <a:r>
              <a:rPr lang="ru-RU" sz="2000" dirty="0" err="1">
                <a:solidFill>
                  <a:srgbClr val="336699"/>
                </a:solidFill>
                <a:hlinkClick r:id="rId2" tooltip="International Society for Technology in Education"/>
              </a:rPr>
              <a:t>International</a:t>
            </a:r>
            <a:r>
              <a:rPr lang="ru-RU" sz="2000" dirty="0">
                <a:solidFill>
                  <a:srgbClr val="336699"/>
                </a:solidFill>
                <a:hlinkClick r:id="rId2" tooltip="International Society for Technology in Education"/>
              </a:rPr>
              <a:t> </a:t>
            </a:r>
            <a:r>
              <a:rPr lang="ru-RU" sz="2000" dirty="0" err="1">
                <a:solidFill>
                  <a:srgbClr val="336699"/>
                </a:solidFill>
                <a:hlinkClick r:id="rId2" tooltip="International Society for Technology in Education"/>
              </a:rPr>
              <a:t>Society</a:t>
            </a:r>
            <a:r>
              <a:rPr lang="ru-RU" sz="2000" dirty="0">
                <a:solidFill>
                  <a:srgbClr val="336699"/>
                </a:solidFill>
                <a:hlinkClick r:id="rId2" tooltip="International Society for Technology in Education"/>
              </a:rPr>
              <a:t> </a:t>
            </a:r>
            <a:r>
              <a:rPr lang="ru-RU" sz="2000" dirty="0" err="1">
                <a:solidFill>
                  <a:srgbClr val="336699"/>
                </a:solidFill>
                <a:hlinkClick r:id="rId2" tooltip="International Society for Technology in Education"/>
              </a:rPr>
              <a:t>for</a:t>
            </a:r>
            <a:r>
              <a:rPr lang="ru-RU" sz="2000" dirty="0">
                <a:solidFill>
                  <a:srgbClr val="336699"/>
                </a:solidFill>
                <a:hlinkClick r:id="rId2" tooltip="International Society for Technology in Education"/>
              </a:rPr>
              <a:t> </a:t>
            </a:r>
            <a:r>
              <a:rPr lang="ru-RU" sz="2000" dirty="0" err="1">
                <a:solidFill>
                  <a:srgbClr val="336699"/>
                </a:solidFill>
                <a:hlinkClick r:id="rId2" tooltip="International Society for Technology in Education"/>
              </a:rPr>
              <a:t>Technology</a:t>
            </a:r>
            <a:r>
              <a:rPr lang="ru-RU" sz="2000" dirty="0">
                <a:solidFill>
                  <a:srgbClr val="336699"/>
                </a:solidFill>
                <a:hlinkClick r:id="rId2" tooltip="International Society for Technology in Education"/>
              </a:rPr>
              <a:t> </a:t>
            </a:r>
            <a:r>
              <a:rPr lang="ru-RU" sz="2000" dirty="0" err="1">
                <a:solidFill>
                  <a:srgbClr val="336699"/>
                </a:solidFill>
                <a:hlinkClick r:id="rId2" tooltip="International Society for Technology in Education"/>
              </a:rPr>
              <a:t>in</a:t>
            </a:r>
            <a:r>
              <a:rPr lang="ru-RU" sz="2000" dirty="0">
                <a:solidFill>
                  <a:srgbClr val="336699"/>
                </a:solidFill>
                <a:hlinkClick r:id="rId2" tooltip="International Society for Technology in Education"/>
              </a:rPr>
              <a:t> </a:t>
            </a:r>
            <a:r>
              <a:rPr lang="ru-RU" sz="2000" dirty="0" err="1">
                <a:solidFill>
                  <a:srgbClr val="336699"/>
                </a:solidFill>
                <a:hlinkClick r:id="rId2" tooltip="International Society for Technology in Education"/>
              </a:rPr>
              <a:t>Education</a:t>
            </a:r>
            <a:r>
              <a:rPr lang="ru-RU" sz="2000" dirty="0" smtClean="0">
                <a:solidFill>
                  <a:srgbClr val="336699"/>
                </a:solidFill>
              </a:rPr>
              <a:t>) имеют </a:t>
            </a:r>
            <a:r>
              <a:rPr lang="ru-RU" sz="2000" dirty="0">
                <a:solidFill>
                  <a:srgbClr val="336699"/>
                </a:solidFill>
              </a:rPr>
              <a:t>непосредственное отношение к обучению в перевернутом </a:t>
            </a:r>
            <a:r>
              <a:rPr lang="ru-RU" sz="2000" dirty="0" smtClean="0">
                <a:solidFill>
                  <a:srgbClr val="336699"/>
                </a:solidFill>
              </a:rPr>
              <a:t>классе</a:t>
            </a:r>
            <a:endParaRPr lang="ru-RU" sz="2000" dirty="0">
              <a:solidFill>
                <a:srgbClr val="33669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890831"/>
            <a:ext cx="835292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</a:rPr>
              <a:t>Некоторые </a:t>
            </a:r>
            <a:r>
              <a:rPr lang="ru-RU" sz="2000" b="1" dirty="0" smtClean="0">
                <a:solidFill>
                  <a:srgbClr val="C00000"/>
                </a:solidFill>
              </a:rPr>
              <a:t>требования:</a:t>
            </a:r>
          </a:p>
          <a:p>
            <a:pPr marL="285750" indent="-285750">
              <a:spcAft>
                <a:spcPts val="1200"/>
              </a:spcAft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336699"/>
                </a:solidFill>
              </a:rPr>
              <a:t>Студенты </a:t>
            </a:r>
            <a:r>
              <a:rPr lang="ru-RU" sz="2000" dirty="0">
                <a:solidFill>
                  <a:srgbClr val="336699"/>
                </a:solidFill>
              </a:rPr>
              <a:t>должны использовать в процессе обучения технологические инструменты, а также “персонализировать учебное пространство для углубления знаний”.</a:t>
            </a:r>
          </a:p>
          <a:p>
            <a:pPr marL="285750" indent="-285750">
              <a:spcAft>
                <a:spcPts val="1200"/>
              </a:spcAft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2000" dirty="0">
                <a:solidFill>
                  <a:srgbClr val="336699"/>
                </a:solidFill>
              </a:rPr>
              <a:t>Студенты должны понимать специфику обучения в цифровом мире и действовать только безопасными и законными методами.</a:t>
            </a:r>
          </a:p>
          <a:p>
            <a:pPr marL="285750" indent="-285750">
              <a:spcAft>
                <a:spcPts val="1200"/>
              </a:spcAft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2000" dirty="0">
                <a:solidFill>
                  <a:srgbClr val="336699"/>
                </a:solidFill>
              </a:rPr>
              <a:t>При изучении материала учащийся должен мыслить критически.</a:t>
            </a:r>
          </a:p>
          <a:p>
            <a:pPr marL="285750" indent="-285750">
              <a:spcAft>
                <a:spcPts val="1200"/>
              </a:spcAft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2000" dirty="0">
                <a:solidFill>
                  <a:srgbClr val="336699"/>
                </a:solidFill>
              </a:rPr>
              <a:t>Важно не только изучить существующие материалы, но и уметь “решать проблемы путем создания новых решений</a:t>
            </a:r>
            <a:r>
              <a:rPr lang="ru-RU" sz="2000" dirty="0" smtClean="0">
                <a:solidFill>
                  <a:srgbClr val="336699"/>
                </a:solidFill>
              </a:rPr>
              <a:t>”.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25290" y="5289775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При таком подходе образовательная </a:t>
            </a:r>
            <a:r>
              <a:rPr lang="ru-RU" dirty="0"/>
              <a:t>система будет стремиться к персонализации.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1540" y="5684452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hlinkClick r:id="rId3"/>
              </a:rPr>
              <a:t>Лекция профессора СПбГУ Татьяны Черниговской «</a:t>
            </a:r>
            <a:r>
              <a:rPr lang="ru-RU" dirty="0">
                <a:hlinkClick r:id="rId3"/>
              </a:rPr>
              <a:t>Как научить мозг учиться</a:t>
            </a:r>
            <a:r>
              <a:rPr lang="ru-RU" dirty="0" smtClean="0">
                <a:hlinkClick r:id="rId3"/>
              </a:rPr>
              <a:t>?»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6066789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Именно перевернутый класс может стать той моделью, которая поможет организовать процесс обучения с более индивидуальным </a:t>
            </a:r>
            <a:r>
              <a:rPr lang="ru-RU" dirty="0" smtClean="0"/>
              <a:t>подходом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4469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433" y="1460977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Для перевернутого обучения характерно использование </a:t>
            </a:r>
            <a:r>
              <a:rPr lang="ru-RU" dirty="0" err="1"/>
              <a:t>водкастов</a:t>
            </a:r>
            <a:r>
              <a:rPr lang="ru-RU" dirty="0"/>
              <a:t> (</a:t>
            </a:r>
            <a:r>
              <a:rPr lang="ru-RU" dirty="0" err="1"/>
              <a:t>vodcast</a:t>
            </a:r>
            <a:r>
              <a:rPr lang="ru-RU" dirty="0"/>
              <a:t>), </a:t>
            </a:r>
            <a:r>
              <a:rPr lang="ru-RU" dirty="0" err="1"/>
              <a:t>подкастов</a:t>
            </a:r>
            <a:r>
              <a:rPr lang="ru-RU" dirty="0"/>
              <a:t>(</a:t>
            </a:r>
            <a:r>
              <a:rPr lang="ru-RU" dirty="0" err="1"/>
              <a:t>podcast</a:t>
            </a:r>
            <a:r>
              <a:rPr lang="ru-RU" dirty="0"/>
              <a:t>), и </a:t>
            </a:r>
            <a:r>
              <a:rPr lang="ru-RU" dirty="0" err="1"/>
              <a:t>преводкастинга</a:t>
            </a:r>
            <a:r>
              <a:rPr lang="ru-RU" dirty="0"/>
              <a:t> (</a:t>
            </a:r>
            <a:r>
              <a:rPr lang="ru-RU" dirty="0" err="1"/>
              <a:t>pre-vodcasting</a:t>
            </a:r>
            <a:r>
              <a:rPr lang="ru-RU" dirty="0"/>
              <a:t>).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9433" y="260648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Создателями модели </a:t>
            </a:r>
            <a:r>
              <a:rPr lang="ru-RU" dirty="0"/>
              <a:t>перевернутого </a:t>
            </a:r>
            <a:r>
              <a:rPr lang="ru-RU" dirty="0" smtClean="0"/>
              <a:t>класса являются </a:t>
            </a:r>
            <a:r>
              <a:rPr lang="ru-RU" b="1" dirty="0" smtClean="0"/>
              <a:t>Джонатан </a:t>
            </a:r>
            <a:r>
              <a:rPr lang="ru-RU" b="1" dirty="0"/>
              <a:t>Бергман (</a:t>
            </a:r>
            <a:r>
              <a:rPr lang="ru-RU" b="1" dirty="0" err="1"/>
              <a:t>Jonathan</a:t>
            </a:r>
            <a:r>
              <a:rPr lang="ru-RU" b="1" dirty="0"/>
              <a:t> </a:t>
            </a:r>
            <a:r>
              <a:rPr lang="ru-RU" b="1" dirty="0" err="1"/>
              <a:t>Bergman</a:t>
            </a:r>
            <a:r>
              <a:rPr lang="ru-RU" b="1" dirty="0"/>
              <a:t>) и Аарон </a:t>
            </a:r>
            <a:r>
              <a:rPr lang="ru-RU" b="1" dirty="0" err="1"/>
              <a:t>Сэмс</a:t>
            </a:r>
            <a:r>
              <a:rPr lang="ru-RU" b="1" dirty="0"/>
              <a:t> (</a:t>
            </a:r>
            <a:r>
              <a:rPr lang="ru-RU" b="1" dirty="0" err="1"/>
              <a:t>Aaron</a:t>
            </a:r>
            <a:r>
              <a:rPr lang="ru-RU" b="1" dirty="0"/>
              <a:t> </a:t>
            </a:r>
            <a:r>
              <a:rPr lang="ru-RU" b="1" dirty="0" err="1"/>
              <a:t>Sams</a:t>
            </a:r>
            <a:r>
              <a:rPr lang="ru-RU" b="1" dirty="0"/>
              <a:t>)</a:t>
            </a:r>
            <a:r>
              <a:rPr lang="ru-RU" dirty="0"/>
              <a:t>, которые в 2007 году сначала придумали, как обеспечить своими лекциями спортсменов, часто пропускающих занятия, а затем развили эту идею в новое образовательное направление</a:t>
            </a:r>
          </a:p>
        </p:txBody>
      </p:sp>
      <p:grpSp>
        <p:nvGrpSpPr>
          <p:cNvPr id="11" name="Группа 10"/>
          <p:cNvGrpSpPr/>
          <p:nvPr/>
        </p:nvGrpSpPr>
        <p:grpSpPr>
          <a:xfrm>
            <a:off x="395534" y="2348880"/>
            <a:ext cx="8198835" cy="3720609"/>
            <a:chOff x="395534" y="2204864"/>
            <a:chExt cx="8198835" cy="3720609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95534" y="3647242"/>
              <a:ext cx="8193699" cy="78813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395536" y="4725144"/>
              <a:ext cx="8193699" cy="1200329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0" name="Группа 9"/>
            <p:cNvGrpSpPr/>
            <p:nvPr/>
          </p:nvGrpSpPr>
          <p:grpSpPr>
            <a:xfrm>
              <a:off x="395535" y="2204864"/>
              <a:ext cx="8193699" cy="1200330"/>
              <a:chOff x="395536" y="2685490"/>
              <a:chExt cx="8193699" cy="1200330"/>
            </a:xfrm>
          </p:grpSpPr>
          <p:sp>
            <p:nvSpPr>
              <p:cNvPr id="4" name="Скругленный прямоугольник 3"/>
              <p:cNvSpPr/>
              <p:nvPr/>
            </p:nvSpPr>
            <p:spPr>
              <a:xfrm>
                <a:off x="395536" y="2685490"/>
                <a:ext cx="8193699" cy="1200329"/>
              </a:xfrm>
              <a:prstGeom prst="round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603953" y="2685491"/>
                <a:ext cx="777686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 err="1"/>
                  <a:t>Подкаст</a:t>
                </a:r>
                <a:r>
                  <a:rPr lang="ru-RU" b="1" dirty="0"/>
                  <a:t> (</a:t>
                </a:r>
                <a:r>
                  <a:rPr lang="ru-RU" b="1" dirty="0" err="1"/>
                  <a:t>Podcast</a:t>
                </a:r>
                <a:r>
                  <a:rPr lang="ru-RU" b="1" dirty="0"/>
                  <a:t>)</a:t>
                </a:r>
                <a:r>
                  <a:rPr lang="ru-RU" dirty="0"/>
                  <a:t> — это звуковой файл (</a:t>
                </a:r>
                <a:r>
                  <a:rPr lang="ru-RU" dirty="0" err="1"/>
                  <a:t>аудиолекция</a:t>
                </a:r>
                <a:r>
                  <a:rPr lang="ru-RU" dirty="0"/>
                  <a:t>), который его создатель рассылает по подписке через интернет. Получатели могут скачивать </a:t>
                </a:r>
                <a:r>
                  <a:rPr lang="ru-RU" dirty="0" err="1"/>
                  <a:t>подкасты</a:t>
                </a:r>
                <a:r>
                  <a:rPr lang="ru-RU" dirty="0"/>
                  <a:t> на свои устройства, как стационарные, так и мобильные, или слушать лекции в режиме онлайн.</a:t>
                </a:r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449858" y="3789040"/>
              <a:ext cx="81445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 err="1"/>
                <a:t>Водкаст</a:t>
              </a:r>
              <a:r>
                <a:rPr lang="ru-RU" b="1" dirty="0"/>
                <a:t> (</a:t>
              </a:r>
              <a:r>
                <a:rPr lang="ru-RU" b="1" dirty="0" err="1"/>
                <a:t>Vodcast</a:t>
              </a:r>
              <a:r>
                <a:rPr lang="ru-RU" b="1" dirty="0"/>
                <a:t> от </a:t>
              </a:r>
              <a:r>
                <a:rPr lang="ru-RU" b="1" dirty="0" err="1"/>
                <a:t>video-on-demand</a:t>
              </a:r>
              <a:r>
                <a:rPr lang="ru-RU" b="1" dirty="0"/>
                <a:t>, т.е. видео по запросу)</a:t>
              </a:r>
              <a:r>
                <a:rPr lang="ru-RU" dirty="0"/>
                <a:t> — это примерно то же самое, что </a:t>
              </a:r>
              <a:r>
                <a:rPr lang="ru-RU" dirty="0" err="1"/>
                <a:t>подкаст</a:t>
              </a:r>
              <a:r>
                <a:rPr lang="ru-RU" dirty="0"/>
                <a:t>, только с видеофайлами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95536" y="4881934"/>
              <a:ext cx="812461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/>
                <a:t>Пре-</a:t>
              </a:r>
              <a:r>
                <a:rPr lang="ru-RU" b="1" dirty="0" err="1"/>
                <a:t>водкастинг</a:t>
              </a:r>
              <a:r>
                <a:rPr lang="ru-RU" b="1" dirty="0"/>
                <a:t> (</a:t>
              </a:r>
              <a:r>
                <a:rPr lang="ru-RU" b="1" dirty="0" err="1"/>
                <a:t>Pre-Vodcasting</a:t>
              </a:r>
              <a:r>
                <a:rPr lang="ru-RU" b="1" dirty="0"/>
                <a:t>)</a:t>
              </a:r>
              <a:r>
                <a:rPr lang="ru-RU" dirty="0"/>
                <a:t> – это образовательный метод, в котором </a:t>
              </a:r>
              <a:r>
                <a:rPr lang="ru-RU" dirty="0" smtClean="0"/>
                <a:t>преподаватель </a:t>
              </a:r>
              <a:r>
                <a:rPr lang="ru-RU" dirty="0"/>
                <a:t>вуза создает </a:t>
              </a:r>
              <a:r>
                <a:rPr lang="ru-RU" dirty="0" err="1"/>
                <a:t>водкаст</a:t>
              </a:r>
              <a:r>
                <a:rPr lang="ru-RU" dirty="0"/>
                <a:t> со своей лекцией, чтобы </a:t>
              </a:r>
              <a:r>
                <a:rPr lang="ru-RU" dirty="0" smtClean="0"/>
                <a:t>студенты получили </a:t>
              </a:r>
              <a:r>
                <a:rPr lang="ru-RU" dirty="0"/>
                <a:t>представление о теме еще до занятия, на котором эта тема будет рассмотрена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64621" y="6226496"/>
            <a:ext cx="8144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Метод пре-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водкастинга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– это первоначальное название метода перевернутого класса</a:t>
            </a:r>
          </a:p>
        </p:txBody>
      </p:sp>
    </p:spTree>
    <p:extLst>
      <p:ext uri="{BB962C8B-B14F-4D97-AF65-F5344CB8AC3E}">
        <p14:creationId xmlns:p14="http://schemas.microsoft.com/office/powerpoint/2010/main" val="1816499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574132"/>
            <a:ext cx="8352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336699"/>
                </a:solidFill>
              </a:rPr>
              <a:t>Существует технология использования </a:t>
            </a:r>
            <a:r>
              <a:rPr lang="ru-RU" sz="2000" b="1" dirty="0" err="1">
                <a:solidFill>
                  <a:srgbClr val="336699"/>
                </a:solidFill>
              </a:rPr>
              <a:t>водкастов</a:t>
            </a:r>
            <a:r>
              <a:rPr lang="ru-RU" sz="2000" b="1" dirty="0">
                <a:solidFill>
                  <a:srgbClr val="336699"/>
                </a:solidFill>
              </a:rPr>
              <a:t> в учебном процессе с применением специального программного обеспечения</a:t>
            </a:r>
            <a:r>
              <a:rPr lang="ru-RU" sz="2000" b="1" dirty="0" smtClean="0">
                <a:solidFill>
                  <a:srgbClr val="336699"/>
                </a:solidFill>
              </a:rPr>
              <a:t>:</a:t>
            </a:r>
            <a:endParaRPr lang="ru-RU" sz="2000" b="1" dirty="0"/>
          </a:p>
        </p:txBody>
      </p:sp>
      <p:pic>
        <p:nvPicPr>
          <p:cNvPr id="2050" name="Picture 2" descr="D:\2018\ЦИП 2018\Курсы по КП\Технологии перевернутого обучения\Distantsionka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37"/>
          <a:stretch/>
        </p:blipFill>
        <p:spPr bwMode="auto">
          <a:xfrm>
            <a:off x="3995936" y="1647754"/>
            <a:ext cx="5069735" cy="3600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512" y="1772816"/>
            <a:ext cx="381642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ru-RU" dirty="0"/>
              <a:t>CMS (</a:t>
            </a:r>
            <a:r>
              <a:rPr lang="ru-RU" dirty="0" err="1"/>
              <a:t>Content</a:t>
            </a:r>
            <a:r>
              <a:rPr lang="ru-RU" dirty="0"/>
              <a:t> </a:t>
            </a:r>
            <a:r>
              <a:rPr lang="ru-RU" dirty="0" err="1"/>
              <a:t>Management</a:t>
            </a:r>
            <a:r>
              <a:rPr lang="ru-RU" dirty="0"/>
              <a:t> </a:t>
            </a:r>
            <a:r>
              <a:rPr lang="ru-RU" dirty="0" err="1"/>
              <a:t>System</a:t>
            </a:r>
            <a:r>
              <a:rPr lang="ru-RU" dirty="0"/>
              <a:t>, система управления содержимым) – используется для создания и управления содержанием учебных материалов;</a:t>
            </a:r>
          </a:p>
          <a:p>
            <a:pPr marL="285750" indent="-285750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ru-RU" dirty="0">
                <a:hlinkClick r:id="rId3" tooltip="Что такое LMS"/>
              </a:rPr>
              <a:t>LMS </a:t>
            </a:r>
            <a:r>
              <a:rPr lang="ru-RU" dirty="0"/>
              <a:t>(</a:t>
            </a:r>
            <a:r>
              <a:rPr lang="ru-RU" dirty="0" err="1"/>
              <a:t>Learning</a:t>
            </a:r>
            <a:r>
              <a:rPr lang="ru-RU" dirty="0"/>
              <a:t> </a:t>
            </a:r>
            <a:r>
              <a:rPr lang="ru-RU" dirty="0" err="1"/>
              <a:t>Management</a:t>
            </a:r>
            <a:r>
              <a:rPr lang="ru-RU" dirty="0"/>
              <a:t> </a:t>
            </a:r>
            <a:r>
              <a:rPr lang="ru-RU" dirty="0" err="1"/>
              <a:t>System</a:t>
            </a:r>
            <a:r>
              <a:rPr lang="ru-RU" dirty="0"/>
              <a:t>, система дистанционного обучения) – обеспечивает доступ к учебным материалам, организацию обратных и горизонтальных связей </a:t>
            </a:r>
            <a:endParaRPr lang="ru-RU" dirty="0" smtClean="0"/>
          </a:p>
          <a:p>
            <a:pPr marL="285750" indent="-285750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ru-RU" b="1" dirty="0" smtClean="0"/>
              <a:t>…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8414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692696"/>
            <a:ext cx="777686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Понятие перевернутого обучения опирается на такие </a:t>
            </a:r>
            <a:r>
              <a:rPr lang="ru-RU" sz="2000" b="1" dirty="0"/>
              <a:t>идеи, </a:t>
            </a:r>
            <a:r>
              <a:rPr lang="ru-RU" sz="2000" b="1" dirty="0" smtClean="0"/>
              <a:t>как:</a:t>
            </a:r>
          </a:p>
          <a:p>
            <a:pPr marL="285750" indent="-285750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dirty="0" smtClean="0"/>
              <a:t>активное </a:t>
            </a:r>
            <a:r>
              <a:rPr lang="ru-RU" sz="2000" dirty="0"/>
              <a:t>обучение, </a:t>
            </a:r>
            <a:endParaRPr lang="ru-RU" sz="2000" dirty="0" smtClean="0"/>
          </a:p>
          <a:p>
            <a:pPr marL="285750" indent="-285750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dirty="0" smtClean="0"/>
              <a:t>вовлечение </a:t>
            </a:r>
            <a:r>
              <a:rPr lang="ru-RU" sz="2000" dirty="0"/>
              <a:t>студентов в общую деятельность, </a:t>
            </a:r>
            <a:endParaRPr lang="ru-RU" sz="2000" dirty="0" smtClean="0"/>
          </a:p>
          <a:p>
            <a:pPr marL="285750" indent="-285750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dirty="0" smtClean="0"/>
              <a:t>комбинированная система </a:t>
            </a:r>
            <a:r>
              <a:rPr lang="ru-RU" sz="2000" dirty="0"/>
              <a:t>обучения </a:t>
            </a:r>
          </a:p>
          <a:p>
            <a:pPr marL="285750" indent="-285750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dirty="0" err="1" smtClean="0"/>
              <a:t>подкаст</a:t>
            </a:r>
            <a:r>
              <a:rPr lang="ru-RU" sz="2000" dirty="0" smtClean="0"/>
              <a:t>, </a:t>
            </a:r>
            <a:r>
              <a:rPr lang="ru-RU" sz="2000" dirty="0" err="1" smtClean="0"/>
              <a:t>водкаст</a:t>
            </a:r>
            <a:endParaRPr lang="ru-RU" sz="2000" dirty="0" smtClean="0"/>
          </a:p>
          <a:p>
            <a:pPr>
              <a:buClr>
                <a:srgbClr val="C00000"/>
              </a:buClr>
            </a:pPr>
            <a:endParaRPr lang="ru-RU" sz="2000" dirty="0"/>
          </a:p>
          <a:p>
            <a:r>
              <a:rPr lang="ru-RU" sz="2000" dirty="0" smtClean="0"/>
              <a:t>Ценность </a:t>
            </a:r>
            <a:r>
              <a:rPr lang="ru-RU" sz="2000" dirty="0"/>
              <a:t>перевернутых классов в возможности использовать учебное время для групповых занятий, где студенты могут обсудить содержание лекции, проверить свои знания и взаимодействовать друг с другом в практической деятельности. </a:t>
            </a:r>
            <a:endParaRPr lang="ru-RU" sz="2000" dirty="0" smtClean="0"/>
          </a:p>
          <a:p>
            <a:endParaRPr lang="ru-RU" sz="2000" dirty="0"/>
          </a:p>
          <a:p>
            <a:r>
              <a:rPr lang="ru-RU" sz="2000" dirty="0" smtClean="0"/>
              <a:t>Во </a:t>
            </a:r>
            <a:r>
              <a:rPr lang="ru-RU" sz="2000" dirty="0"/>
              <a:t>время учебных занятий роль преподавателя – выступать тренером или консультантом, поощряя студентов на самостоятельные исследования и совместную работу.</a:t>
            </a:r>
          </a:p>
        </p:txBody>
      </p:sp>
    </p:spTree>
    <p:extLst>
      <p:ext uri="{BB962C8B-B14F-4D97-AF65-F5344CB8AC3E}">
        <p14:creationId xmlns:p14="http://schemas.microsoft.com/office/powerpoint/2010/main" val="1151635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251520" y="188640"/>
            <a:ext cx="8280920" cy="175432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51520" y="188640"/>
            <a:ext cx="85689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Перевернутый класс (</a:t>
            </a:r>
            <a:r>
              <a:rPr lang="ru-RU" b="1" dirty="0" err="1">
                <a:solidFill>
                  <a:srgbClr val="C00000"/>
                </a:solidFill>
              </a:rPr>
              <a:t>Flipped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Class</a:t>
            </a:r>
            <a:r>
              <a:rPr lang="ru-RU" b="1" dirty="0">
                <a:solidFill>
                  <a:srgbClr val="C00000"/>
                </a:solidFill>
              </a:rPr>
              <a:t>)</a:t>
            </a:r>
            <a:r>
              <a:rPr lang="ru-RU" dirty="0">
                <a:solidFill>
                  <a:schemeClr val="tx2"/>
                </a:solidFill>
              </a:rPr>
              <a:t> – это модель обучения, в которой выполнение </a:t>
            </a:r>
            <a:r>
              <a:rPr lang="ru-RU" b="1" u="sng" dirty="0">
                <a:solidFill>
                  <a:schemeClr val="tx2"/>
                </a:solidFill>
              </a:rPr>
              <a:t>домашней работы</a:t>
            </a:r>
            <a:r>
              <a:rPr lang="ru-RU" dirty="0">
                <a:solidFill>
                  <a:schemeClr val="tx2"/>
                </a:solidFill>
              </a:rPr>
              <a:t>, помимо прочего, включает в себя применение технологий </a:t>
            </a:r>
            <a:r>
              <a:rPr lang="ru-RU" dirty="0" err="1" smtClean="0">
                <a:solidFill>
                  <a:schemeClr val="tx2"/>
                </a:solidFill>
              </a:rPr>
              <a:t>водкаста</a:t>
            </a:r>
            <a:r>
              <a:rPr lang="ru-RU" dirty="0" smtClean="0">
                <a:solidFill>
                  <a:schemeClr val="tx2"/>
                </a:solidFill>
              </a:rPr>
              <a:t>:</a:t>
            </a:r>
          </a:p>
          <a:p>
            <a:pPr marL="180975" indent="-96838">
              <a:buClr>
                <a:srgbClr val="C00000"/>
              </a:buClr>
              <a:buFont typeface="Wingdings" pitchFamily="2" charset="2"/>
              <a:buChar char="Ø"/>
            </a:pPr>
            <a:r>
              <a:rPr lang="ru-RU" dirty="0" smtClean="0">
                <a:solidFill>
                  <a:schemeClr val="tx2"/>
                </a:solidFill>
              </a:rPr>
              <a:t>   просмотр </a:t>
            </a:r>
            <a:r>
              <a:rPr lang="ru-RU" dirty="0" err="1">
                <a:solidFill>
                  <a:schemeClr val="tx2"/>
                </a:solidFill>
              </a:rPr>
              <a:t>видеолекции</a:t>
            </a:r>
            <a:r>
              <a:rPr lang="ru-RU" dirty="0">
                <a:solidFill>
                  <a:schemeClr val="tx2"/>
                </a:solidFill>
              </a:rPr>
              <a:t>;</a:t>
            </a:r>
          </a:p>
          <a:p>
            <a:pPr marL="180975" indent="-96838">
              <a:buClr>
                <a:srgbClr val="C00000"/>
              </a:buClr>
              <a:buFont typeface="Wingdings" pitchFamily="2" charset="2"/>
              <a:buChar char="Ø"/>
            </a:pPr>
            <a:r>
              <a:rPr lang="ru-RU" dirty="0" smtClean="0">
                <a:solidFill>
                  <a:schemeClr val="tx2"/>
                </a:solidFill>
              </a:rPr>
              <a:t>   чтение </a:t>
            </a:r>
            <a:r>
              <a:rPr lang="ru-RU" dirty="0">
                <a:solidFill>
                  <a:schemeClr val="tx2"/>
                </a:solidFill>
              </a:rPr>
              <a:t>учебных текстов, рассмотрение поясняющих рисунков;</a:t>
            </a:r>
          </a:p>
          <a:p>
            <a:pPr marL="180975" indent="-96838">
              <a:buClr>
                <a:srgbClr val="C00000"/>
              </a:buClr>
              <a:buFont typeface="Wingdings" pitchFamily="2" charset="2"/>
              <a:buChar char="Ø"/>
            </a:pPr>
            <a:r>
              <a:rPr lang="ru-RU" dirty="0" smtClean="0">
                <a:solidFill>
                  <a:schemeClr val="tx2"/>
                </a:solidFill>
              </a:rPr>
              <a:t>   прохождение </a:t>
            </a:r>
            <a:r>
              <a:rPr lang="ru-RU" dirty="0">
                <a:solidFill>
                  <a:schemeClr val="tx2"/>
                </a:solidFill>
              </a:rPr>
              <a:t>тестов на начальное усвоение </a:t>
            </a:r>
            <a:r>
              <a:rPr lang="ru-RU" dirty="0" smtClean="0">
                <a:solidFill>
                  <a:schemeClr val="tx2"/>
                </a:solidFill>
              </a:rPr>
              <a:t>темы</a:t>
            </a:r>
            <a:endParaRPr lang="ru-RU" dirty="0">
              <a:solidFill>
                <a:schemeClr val="tx2"/>
              </a:solidFill>
            </a:endParaRPr>
          </a:p>
        </p:txBody>
      </p:sp>
      <p:pic>
        <p:nvPicPr>
          <p:cNvPr id="1028" name="Picture 4" descr="D:\2018\ЦИП 2018\Курсы по КП\Технологии перевернутого обучения\blog-20161101453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793" y="2132856"/>
            <a:ext cx="8168406" cy="4612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706357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5046132E-CA40-4FA5-A46C-EC70E1131BFA}"/>
  <p:tag name="ISPRING_RESOURCE_FOLDER" val="D:\2018\ЦИП 2018\Курсы по КП\Технологии перевернутого обучения\Технологии перевернутого обучения\"/>
  <p:tag name="ISPRING_PRESENTATION_PATH" val="D:\2018\ЦИП 2018\Курсы по КП\Технологии перевернутого обучения\Технологии перевернутого обучения.pptx"/>
  <p:tag name="ISPRING_PROJECT_VERSION" val="9"/>
  <p:tag name="ISPRING_PROJECT_FOLDER_UPDATED" val="1"/>
  <p:tag name="ISPRING_SCREEN_RECS_UPDATED" val="D:\2018\ЦИП 2018\Курсы по КП\Технологии перевернутого обучения\Технологии перевернутого обучения\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1353</Words>
  <Application>Microsoft Office PowerPoint</Application>
  <PresentationFormat>Экран (4:3)</PresentationFormat>
  <Paragraphs>145</Paragraphs>
  <Slides>16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Технологии  «перевернутого» обучения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Технологии  «перевернутого» обучения</dc:title>
  <dc:creator>Windows User</dc:creator>
  <cp:lastModifiedBy>Windows User</cp:lastModifiedBy>
  <cp:revision>31</cp:revision>
  <cp:lastPrinted>2018-10-10T08:37:42Z</cp:lastPrinted>
  <dcterms:created xsi:type="dcterms:W3CDTF">2018-10-10T04:13:29Z</dcterms:created>
  <dcterms:modified xsi:type="dcterms:W3CDTF">2018-10-10T09:03:36Z</dcterms:modified>
</cp:coreProperties>
</file>