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4" r:id="rId3"/>
    <p:sldId id="257" r:id="rId4"/>
    <p:sldId id="288" r:id="rId5"/>
    <p:sldId id="272" r:id="rId6"/>
    <p:sldId id="282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8" r:id="rId15"/>
    <p:sldId id="299" r:id="rId16"/>
    <p:sldId id="303" r:id="rId17"/>
    <p:sldId id="300" r:id="rId18"/>
    <p:sldId id="297" r:id="rId19"/>
    <p:sldId id="301" r:id="rId20"/>
    <p:sldId id="267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22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20648-0202-4769-81A7-A5D9786918F6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41509-700D-401F-A5C9-9A87848EB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171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5D03C-94D5-487F-8EF3-69C623739A56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58AD4-F4A4-4F2D-A6F1-7D29A2E7C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12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6266-F541-434B-8990-26345ACC7DA4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01D8-A78E-4893-B7E2-321C31E9520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C5901D-7297-4779-94C1-3AAF795519BE}" type="datetimeFigureOut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15.10.2018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3114C9-751D-4070-93BE-2B8F1E1A6B66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427" y="188640"/>
            <a:ext cx="8208912" cy="4176464"/>
          </a:xfrm>
        </p:spPr>
        <p:txBody>
          <a:bodyPr>
            <a:normAutofit/>
          </a:bodyPr>
          <a:lstStyle/>
          <a:p>
            <a:pPr algn="ctr"/>
            <a:r>
              <a:rPr lang="kk-KZ" altLang="ru-RU" sz="2000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 И НАУКИ РЕСПУБЛИКИ КАЗАХСТАН</a:t>
            </a:r>
            <a:br>
              <a:rPr lang="kk-KZ" altLang="ru-RU" sz="2000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altLang="ru-RU" sz="200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altLang="ru-RU" sz="200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altLang="ru-RU" sz="2000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Карагандинский государственный технический университет</a:t>
            </a:r>
            <a:br>
              <a:rPr lang="kk-KZ" altLang="ru-RU" sz="2000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altLang="ru-RU" sz="20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altLang="ru-RU" sz="36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altLang="ru-RU" sz="36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altLang="ru-RU" sz="36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ИННОВАЦИОННЫЕ формы и МЕТОДЫ ОБУЧЕНИЯ</a:t>
            </a:r>
            <a:br>
              <a:rPr lang="kk-KZ" altLang="ru-RU" sz="3600" b="1" cap="al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altLang="ru-RU" sz="3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kk-KZ" altLang="ru-RU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3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ИНТЕРЕСНО ПРЕПОДАВАТЬ</a:t>
            </a:r>
            <a:r>
              <a:rPr lang="ru-RU" altLang="ru-RU" sz="3600" b="1" cap="al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600" b="1" cap="al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cap="al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247116"/>
            <a:ext cx="4141664" cy="1008112"/>
          </a:xfrm>
        </p:spPr>
        <p:txBody>
          <a:bodyPr>
            <a:normAutofit fontScale="92500"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r>
              <a:rPr lang="kk-K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r"/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к.п.н., доцент Самашова Г.Е.</a:t>
            </a:r>
          </a:p>
          <a:p>
            <a:pPr algn="r"/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75856" y="5517232"/>
            <a:ext cx="3168352" cy="110872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Караганды,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b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33859"/>
            <a:ext cx="2088231" cy="1641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79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836712"/>
            <a:ext cx="7498080" cy="4800600"/>
          </a:xfrm>
        </p:spPr>
        <p:txBody>
          <a:bodyPr/>
          <a:lstStyle/>
          <a:p>
            <a:r>
              <a:rPr lang="kk-KZ" i="1" dirty="0">
                <a:solidFill>
                  <a:srgbClr val="FF0000"/>
                </a:solidFill>
              </a:rPr>
              <a:t>Во вторых,</a:t>
            </a:r>
            <a:r>
              <a:rPr lang="kk-KZ" dirty="0">
                <a:solidFill>
                  <a:srgbClr val="FF0000"/>
                </a:solidFill>
              </a:rPr>
              <a:t> </a:t>
            </a:r>
            <a:r>
              <a:rPr lang="kk-KZ" dirty="0">
                <a:solidFill>
                  <a:srgbClr val="002060"/>
                </a:solidFill>
              </a:rPr>
              <a:t>приучение к инновационным методам обучения, постоянное их использование, позволяет сделать открытым к новшествам мышление самих студентов, научит работать на опережение, посколько эти качества являются осбенностями инновационного обучения.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850008" cy="782960"/>
          </a:xfrm>
        </p:spPr>
        <p:txBody>
          <a:bodyPr>
            <a:normAutofit/>
          </a:bodyPr>
          <a:lstStyle/>
          <a:p>
            <a:pPr algn="ctr"/>
            <a:r>
              <a:rPr lang="kk-KZ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kk-KZ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чего нужны инновационные методы обучения?</a:t>
            </a:r>
            <a:br>
              <a:rPr lang="kk-KZ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499135" y="5382401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57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0872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kk-KZ" i="1" dirty="0">
                <a:solidFill>
                  <a:srgbClr val="FF0000"/>
                </a:solidFill>
              </a:rPr>
              <a:t>В</a:t>
            </a:r>
            <a:r>
              <a:rPr lang="ru-RU" i="1" dirty="0">
                <a:solidFill>
                  <a:srgbClr val="FF0000"/>
                </a:solidFill>
              </a:rPr>
              <a:t>-</a:t>
            </a:r>
            <a:r>
              <a:rPr lang="kk-KZ" i="1" dirty="0">
                <a:solidFill>
                  <a:srgbClr val="FF0000"/>
                </a:solidFill>
              </a:rPr>
              <a:t>третьих,</a:t>
            </a:r>
            <a:r>
              <a:rPr lang="kk-KZ" dirty="0">
                <a:solidFill>
                  <a:srgbClr val="FF0000"/>
                </a:solidFill>
              </a:rPr>
              <a:t> </a:t>
            </a:r>
            <a:r>
              <a:rPr lang="kk-KZ" dirty="0">
                <a:solidFill>
                  <a:srgbClr val="002060"/>
                </a:solidFill>
              </a:rPr>
              <a:t>инновационные методы обучения </a:t>
            </a:r>
            <a:r>
              <a:rPr lang="ru-RU" dirty="0">
                <a:solidFill>
                  <a:srgbClr val="002060"/>
                </a:solidFill>
              </a:rPr>
              <a:t>–</a:t>
            </a:r>
            <a:r>
              <a:rPr lang="kk-KZ" dirty="0">
                <a:solidFill>
                  <a:srgbClr val="002060"/>
                </a:solidFill>
              </a:rPr>
              <a:t> это активные методы обучения, обучаемые сохраняют в памяти: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10</a:t>
            </a:r>
            <a:r>
              <a:rPr lang="en-US" dirty="0">
                <a:solidFill>
                  <a:srgbClr val="002060"/>
                </a:solidFill>
              </a:rPr>
              <a:t>%  </a:t>
            </a:r>
            <a:r>
              <a:rPr lang="kk-KZ" dirty="0">
                <a:solidFill>
                  <a:srgbClr val="002060"/>
                </a:solidFill>
              </a:rPr>
              <a:t>того, что читают;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20</a:t>
            </a:r>
            <a:r>
              <a:rPr lang="en-US" dirty="0">
                <a:solidFill>
                  <a:srgbClr val="002060"/>
                </a:solidFill>
              </a:rPr>
              <a:t>%  </a:t>
            </a:r>
            <a:r>
              <a:rPr lang="kk-KZ" dirty="0">
                <a:solidFill>
                  <a:srgbClr val="002060"/>
                </a:solidFill>
              </a:rPr>
              <a:t>того, что слышат;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30</a:t>
            </a:r>
            <a:r>
              <a:rPr lang="en-US" dirty="0">
                <a:solidFill>
                  <a:srgbClr val="002060"/>
                </a:solidFill>
              </a:rPr>
              <a:t>%  </a:t>
            </a:r>
            <a:r>
              <a:rPr lang="kk-KZ" dirty="0">
                <a:solidFill>
                  <a:srgbClr val="002060"/>
                </a:solidFill>
              </a:rPr>
              <a:t>того, что видят;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50</a:t>
            </a:r>
            <a:r>
              <a:rPr lang="en-US" dirty="0">
                <a:solidFill>
                  <a:srgbClr val="002060"/>
                </a:solidFill>
              </a:rPr>
              <a:t>%  </a:t>
            </a:r>
            <a:r>
              <a:rPr lang="kk-KZ" dirty="0">
                <a:solidFill>
                  <a:srgbClr val="002060"/>
                </a:solidFill>
              </a:rPr>
              <a:t>того, что слышат и видят;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то же время при активном восприятии информации они удерживают в памяти 80% того, что говорили сами, 90% того, что делали </a:t>
            </a:r>
            <a:r>
              <a:rPr lang="ru-RU" dirty="0" smtClean="0">
                <a:solidFill>
                  <a:srgbClr val="002060"/>
                </a:solidFill>
              </a:rPr>
              <a:t>сами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850008" cy="782960"/>
          </a:xfrm>
        </p:spPr>
        <p:txBody>
          <a:bodyPr>
            <a:normAutofit/>
          </a:bodyPr>
          <a:lstStyle/>
          <a:p>
            <a:pPr algn="ctr"/>
            <a:r>
              <a:rPr lang="kk-KZ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kk-KZ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чего нужны инновационные методы обучения?</a:t>
            </a:r>
            <a:br>
              <a:rPr lang="kk-KZ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09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052736"/>
            <a:ext cx="7498080" cy="480060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Инновационные методы обучения </a:t>
            </a:r>
            <a:r>
              <a:rPr lang="ru-RU" dirty="0">
                <a:solidFill>
                  <a:srgbClr val="002060"/>
                </a:solidFill>
              </a:rPr>
              <a:t>позволяют формировать опыт творческой и инновационной деятельности студентов, который в конечном счете влияет на компетентность будущего специалиста.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850008" cy="782960"/>
          </a:xfrm>
        </p:spPr>
        <p:txBody>
          <a:bodyPr>
            <a:normAutofit/>
          </a:bodyPr>
          <a:lstStyle/>
          <a:p>
            <a:pPr algn="ctr"/>
            <a:r>
              <a:rPr lang="kk-KZ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kk-KZ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чего нужны инновационные методы обучения?</a:t>
            </a:r>
            <a:br>
              <a:rPr lang="kk-KZ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79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24744"/>
            <a:ext cx="7498080" cy="4800600"/>
          </a:xfrm>
        </p:spPr>
        <p:txBody>
          <a:bodyPr>
            <a:normAutofit fontScale="92500" lnSpcReduction="10000"/>
          </a:bodyPr>
          <a:lstStyle/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 smtClean="0"/>
          </a:p>
          <a:p>
            <a:pPr marL="82296" indent="0">
              <a:buNone/>
            </a:pP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796950"/>
          </a:xfrm>
        </p:spPr>
        <p:txBody>
          <a:bodyPr>
            <a:normAutofit/>
          </a:bodyPr>
          <a:lstStyle/>
          <a:p>
            <a:pPr algn="ctr"/>
            <a:r>
              <a:rPr lang="kk-KZ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kk-KZ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чего нужны инновационные методы обучения?</a:t>
            </a:r>
            <a:br>
              <a:rPr lang="kk-KZ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31640" y="6036330"/>
            <a:ext cx="7498080" cy="79695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Вращающееся колесо качеств личности «Педагога</a:t>
            </a:r>
            <a:r>
              <a:rPr lang="ru-RU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k-KZ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новатора» (По Д.Абдулхакимовой)</a:t>
            </a:r>
          </a:p>
          <a:p>
            <a:pPr algn="ctr"/>
            <a:r>
              <a:rPr lang="kk-KZ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i="1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63437"/>
            <a:ext cx="7632854" cy="466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97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Портфель инновационных форм и методов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kk-KZ" b="1" dirty="0">
                <a:solidFill>
                  <a:srgbClr val="FF0000"/>
                </a:solidFill>
              </a:rPr>
              <a:t>Методы обучения в подготовке специалистов:</a:t>
            </a:r>
            <a:r>
              <a:rPr lang="kk-KZ" dirty="0">
                <a:solidFill>
                  <a:srgbClr val="FF0000"/>
                </a:solidFill>
              </a:rPr>
              <a:t> </a:t>
            </a:r>
            <a:r>
              <a:rPr lang="kk-KZ" dirty="0">
                <a:solidFill>
                  <a:srgbClr val="002060"/>
                </a:solidFill>
              </a:rPr>
              <a:t>метод мозгового штурма (мозговой атаки), фундаменалистический метод, метод «Сократический диалог», метод «дерево решений», метод «грозди», </a:t>
            </a:r>
            <a:r>
              <a:rPr lang="kk-KZ" u="sng" dirty="0">
                <a:solidFill>
                  <a:srgbClr val="FF0000"/>
                </a:solidFill>
              </a:rPr>
              <a:t>метод «</a:t>
            </a:r>
            <a:r>
              <a:rPr lang="ru-RU" u="sng" dirty="0">
                <a:solidFill>
                  <a:srgbClr val="FF0000"/>
                </a:solidFill>
              </a:rPr>
              <a:t>635</a:t>
            </a:r>
            <a:r>
              <a:rPr lang="kk-KZ" u="sng" dirty="0">
                <a:solidFill>
                  <a:srgbClr val="FF0000"/>
                </a:solidFill>
              </a:rPr>
              <a:t>»</a:t>
            </a:r>
            <a:r>
              <a:rPr lang="kk-KZ" dirty="0">
                <a:solidFill>
                  <a:srgbClr val="002060"/>
                </a:solidFill>
              </a:rPr>
              <a:t>, метод «</a:t>
            </a:r>
            <a:r>
              <a:rPr lang="ru-RU" dirty="0">
                <a:solidFill>
                  <a:srgbClr val="002060"/>
                </a:solidFill>
              </a:rPr>
              <a:t>515</a:t>
            </a:r>
            <a:r>
              <a:rPr lang="kk-KZ" dirty="0">
                <a:solidFill>
                  <a:srgbClr val="002060"/>
                </a:solidFill>
              </a:rPr>
              <a:t>», кейс</a:t>
            </a:r>
            <a:r>
              <a:rPr lang="ru-RU" dirty="0">
                <a:solidFill>
                  <a:srgbClr val="002060"/>
                </a:solidFill>
              </a:rPr>
              <a:t>-</a:t>
            </a:r>
            <a:r>
              <a:rPr lang="kk-KZ" dirty="0">
                <a:solidFill>
                  <a:srgbClr val="002060"/>
                </a:solidFill>
              </a:rPr>
              <a:t>стади, метод проекта, </a:t>
            </a:r>
            <a:r>
              <a:rPr lang="kk-KZ" u="sng" dirty="0">
                <a:solidFill>
                  <a:srgbClr val="FF0000"/>
                </a:solidFill>
              </a:rPr>
              <a:t>метод кубика (кубизм)</a:t>
            </a:r>
            <a:r>
              <a:rPr lang="kk-KZ" dirty="0">
                <a:solidFill>
                  <a:srgbClr val="002060"/>
                </a:solidFill>
              </a:rPr>
              <a:t>, метод «Цепочка», метод «</a:t>
            </a:r>
            <a:r>
              <a:rPr lang="en-US" dirty="0">
                <a:solidFill>
                  <a:srgbClr val="002060"/>
                </a:solidFill>
              </a:rPr>
              <a:t>SWOT</a:t>
            </a:r>
            <a:r>
              <a:rPr lang="ru-RU" dirty="0">
                <a:solidFill>
                  <a:srgbClr val="002060"/>
                </a:solidFill>
              </a:rPr>
              <a:t>-</a:t>
            </a:r>
            <a:r>
              <a:rPr lang="kk-KZ" dirty="0">
                <a:solidFill>
                  <a:srgbClr val="002060"/>
                </a:solidFill>
              </a:rPr>
              <a:t>анализа»,  метод «Хокку», метод «И.Д.Е.А.Л», метод «Займите позицию», метод ПРИЗМА, метод ККИ, метод Дельфи </a:t>
            </a:r>
            <a:r>
              <a:rPr lang="ru-RU" dirty="0">
                <a:solidFill>
                  <a:srgbClr val="002060"/>
                </a:solidFill>
              </a:rPr>
              <a:t>1</a:t>
            </a:r>
            <a:r>
              <a:rPr lang="kk-KZ" dirty="0">
                <a:solidFill>
                  <a:srgbClr val="002060"/>
                </a:solidFill>
              </a:rPr>
              <a:t>, метод Дельфи</a:t>
            </a:r>
            <a:r>
              <a:rPr lang="ru-RU" dirty="0">
                <a:solidFill>
                  <a:srgbClr val="002060"/>
                </a:solidFill>
              </a:rPr>
              <a:t> 2 и т.д.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06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896526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kk-KZ" b="1" dirty="0">
                <a:solidFill>
                  <a:srgbClr val="FF0000"/>
                </a:solidFill>
              </a:rPr>
              <a:t>Инновационные методы обучения:  </a:t>
            </a:r>
            <a:r>
              <a:rPr lang="ru-RU" u="sng" dirty="0">
                <a:solidFill>
                  <a:srgbClr val="FF0000"/>
                </a:solidFill>
              </a:rPr>
              <a:t>метод </a:t>
            </a:r>
            <a:r>
              <a:rPr lang="kk-KZ" u="sng" dirty="0">
                <a:solidFill>
                  <a:srgbClr val="FF0000"/>
                </a:solidFill>
              </a:rPr>
              <a:t>«Рыбья кость», </a:t>
            </a:r>
            <a:r>
              <a:rPr lang="kk-KZ" dirty="0">
                <a:solidFill>
                  <a:srgbClr val="002060"/>
                </a:solidFill>
              </a:rPr>
              <a:t>метод мозаики, метод эмпатии, метод синектики (Дж.Гордон), метод «Мнимый больной», метод «Творческая идея», метод «Список идей», </a:t>
            </a:r>
            <a:r>
              <a:rPr lang="en-US" dirty="0">
                <a:solidFill>
                  <a:srgbClr val="002060"/>
                </a:solidFill>
              </a:rPr>
              <a:t>SPAN</a:t>
            </a:r>
            <a:r>
              <a:rPr lang="ru-RU" dirty="0">
                <a:solidFill>
                  <a:srgbClr val="002060"/>
                </a:solidFill>
              </a:rPr>
              <a:t>-</a:t>
            </a:r>
            <a:r>
              <a:rPr lang="kk-KZ" dirty="0">
                <a:solidFill>
                  <a:srgbClr val="002060"/>
                </a:solidFill>
              </a:rPr>
              <a:t>метод, филлипс </a:t>
            </a:r>
            <a:r>
              <a:rPr lang="ru-RU" dirty="0">
                <a:solidFill>
                  <a:srgbClr val="002060"/>
                </a:solidFill>
              </a:rPr>
              <a:t>6*6, светофор, жетонный метод, метод </a:t>
            </a:r>
            <a:r>
              <a:rPr lang="kk-KZ" dirty="0">
                <a:solidFill>
                  <a:srgbClr val="002060"/>
                </a:solidFill>
              </a:rPr>
              <a:t>«Если бы...», метод гипотезы, метод автомобиля, метод радуги, метод Дартс, метод Газета, метод уголков, метод </a:t>
            </a:r>
            <a:r>
              <a:rPr lang="kk-KZ" dirty="0" smtClean="0">
                <a:solidFill>
                  <a:srgbClr val="002060"/>
                </a:solidFill>
              </a:rPr>
              <a:t>«Знаки </a:t>
            </a:r>
            <a:r>
              <a:rPr lang="kk-KZ" dirty="0">
                <a:solidFill>
                  <a:srgbClr val="002060"/>
                </a:solidFill>
              </a:rPr>
              <a:t>препинания» и т.д.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88640"/>
            <a:ext cx="5976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Портфель инновационных форм и методов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24054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90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деления в группы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BF74-72AD-4ED0-9C65-76844EC8AB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3688" y="1114096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умолчанию (по выбору студентов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жеребевки </a:t>
            </a:r>
            <a:endParaRPr lang="kk-KZ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 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 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Лидера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определенным 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Случайный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9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236513"/>
            <a:ext cx="7498080" cy="3816424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616530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kk-KZ" sz="1400" b="1" i="1" dirty="0">
                <a:solidFill>
                  <a:srgbClr val="FF0000"/>
                </a:solidFill>
              </a:rPr>
              <a:t>Методы обучения в подготовке специалистов</a:t>
            </a:r>
            <a:endParaRPr lang="ru-RU" sz="1400" i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427038"/>
            <a:ext cx="7524328" cy="163381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k-KZ" sz="2400" cap="all" dirty="0">
                <a:solidFill>
                  <a:srgbClr val="FF0000"/>
                </a:solidFill>
              </a:rPr>
              <a:t> </a:t>
            </a:r>
            <a:r>
              <a:rPr lang="kk-KZ" sz="2400" cap="all" dirty="0" smtClean="0">
                <a:solidFill>
                  <a:srgbClr val="FF0000"/>
                </a:solidFill>
              </a:rPr>
              <a:t>    </a:t>
            </a:r>
            <a:r>
              <a:rPr lang="kk-KZ" sz="2400" b="1" cap="all" dirty="0" smtClean="0">
                <a:solidFill>
                  <a:srgbClr val="FF0000"/>
                </a:solidFill>
              </a:rPr>
              <a:t>Метод кубика (кубизм) </a:t>
            </a:r>
            <a:r>
              <a:rPr lang="ru-RU" sz="2400" dirty="0" smtClean="0">
                <a:solidFill>
                  <a:srgbClr val="FF0000"/>
                </a:solidFill>
              </a:rPr>
              <a:t>– </a:t>
            </a:r>
            <a:r>
              <a:rPr lang="kk-KZ" sz="2400" dirty="0" smtClean="0">
                <a:solidFill>
                  <a:srgbClr val="FF0000"/>
                </a:solidFill>
              </a:rPr>
              <a:t>это обучающая стратегия, которая содействует взгляду на тему с различных точек зрения.</a:t>
            </a:r>
          </a:p>
          <a:p>
            <a:r>
              <a:rPr lang="kk-KZ" sz="2400" dirty="0" smtClean="0">
                <a:solidFill>
                  <a:srgbClr val="FF0000"/>
                </a:solidFill>
              </a:rPr>
              <a:t>     </a:t>
            </a:r>
            <a:r>
              <a:rPr lang="kk-KZ" sz="2400" b="1" dirty="0" smtClean="0">
                <a:solidFill>
                  <a:srgbClr val="FF0000"/>
                </a:solidFill>
              </a:rPr>
              <a:t>Умение</a:t>
            </a:r>
            <a:r>
              <a:rPr lang="kk-KZ" sz="2400" dirty="0" smtClean="0">
                <a:solidFill>
                  <a:srgbClr val="FF0000"/>
                </a:solidFill>
              </a:rPr>
              <a:t> анализировать материал, искать ассоциации.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64904"/>
            <a:ext cx="7167517" cy="331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280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FF0000"/>
                </a:solidFill>
              </a:rPr>
              <a:t>Метод «Рыбья кость»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421" y="1628800"/>
            <a:ext cx="7543051" cy="36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940152" y="6195279"/>
            <a:ext cx="29493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400" b="1" i="1" dirty="0">
                <a:solidFill>
                  <a:srgbClr val="FF0000"/>
                </a:solidFill>
              </a:rPr>
              <a:t>Инновационные методы обучения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29586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метод «Знаки препинания»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!  </a:t>
            </a:r>
            <a:r>
              <a:rPr lang="ru-RU" sz="4000" b="1" dirty="0" smtClean="0">
                <a:solidFill>
                  <a:srgbClr val="002060"/>
                </a:solidFill>
              </a:rPr>
              <a:t>- очень интересная идея</a:t>
            </a:r>
            <a:r>
              <a:rPr lang="kk-KZ" sz="4000" b="1" dirty="0">
                <a:solidFill>
                  <a:srgbClr val="002060"/>
                </a:solidFill>
              </a:rPr>
              <a:t>;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r>
              <a:rPr lang="kk-KZ" sz="4000" b="1" dirty="0" smtClean="0">
                <a:solidFill>
                  <a:srgbClr val="FF0000"/>
                </a:solidFill>
              </a:rPr>
              <a:t>? </a:t>
            </a:r>
            <a:r>
              <a:rPr lang="ru-RU" sz="4000" b="1" dirty="0">
                <a:solidFill>
                  <a:srgbClr val="002060"/>
                </a:solidFill>
              </a:rPr>
              <a:t>-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kk-KZ" sz="4000" b="1" dirty="0" smtClean="0">
                <a:solidFill>
                  <a:srgbClr val="002060"/>
                </a:solidFill>
              </a:rPr>
              <a:t>вряд ли поможет разрешению проблемы;</a:t>
            </a:r>
          </a:p>
          <a:p>
            <a:r>
              <a:rPr lang="kk-KZ" sz="4000" b="1" dirty="0" smtClean="0">
                <a:solidFill>
                  <a:srgbClr val="FF0000"/>
                </a:solidFill>
              </a:rPr>
              <a:t>... </a:t>
            </a:r>
            <a:r>
              <a:rPr lang="kk-KZ" sz="4000" b="1" dirty="0" smtClean="0">
                <a:solidFill>
                  <a:srgbClr val="002060"/>
                </a:solidFill>
              </a:rPr>
              <a:t>– идея хорошая, но надо подумать еще и доработать.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40152" y="6195279"/>
            <a:ext cx="29493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400" b="1" i="1" dirty="0">
                <a:solidFill>
                  <a:srgbClr val="FF0000"/>
                </a:solidFill>
              </a:rPr>
              <a:t>Инновационные методы обучения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358025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endParaRPr lang="ru-RU" b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773288"/>
          </a:xfrm>
        </p:spPr>
        <p:txBody>
          <a:bodyPr>
            <a:no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 и инновационные методы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чего нужны инновационные методы обучения?</a:t>
            </a:r>
          </a:p>
          <a:p>
            <a:r>
              <a:rPr lang="kk-KZ" sz="28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Портфель инновационных форм и методов </a:t>
            </a:r>
            <a:endParaRPr lang="kk-KZ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36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05916" y="2607903"/>
            <a:ext cx="8002588" cy="1037121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ru-RU" sz="3600" b="1" i="1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внимание!!!</a:t>
            </a:r>
            <a:br>
              <a:rPr lang="ru-RU" sz="3600" b="1" i="1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cap="all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cap="all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cap="all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i="1" cap="al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6558" y="1484784"/>
            <a:ext cx="7498080" cy="4800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kk-KZ" dirty="0" smtClean="0">
                <a:solidFill>
                  <a:srgbClr val="002060"/>
                </a:solidFill>
              </a:rPr>
              <a:t>«</a:t>
            </a:r>
            <a:r>
              <a:rPr lang="kk-KZ" dirty="0">
                <a:solidFill>
                  <a:srgbClr val="002060"/>
                </a:solidFill>
              </a:rPr>
              <a:t>В латинском языке школа иногда называется «</a:t>
            </a:r>
            <a:r>
              <a:rPr lang="en-US" dirty="0" err="1">
                <a:solidFill>
                  <a:srgbClr val="002060"/>
                </a:solidFill>
              </a:rPr>
              <a:t>ludus</a:t>
            </a:r>
            <a:r>
              <a:rPr lang="kk-KZ" dirty="0">
                <a:solidFill>
                  <a:srgbClr val="002060"/>
                </a:solidFill>
              </a:rPr>
              <a:t>», т.е. игра; она ... представляет собой тихое пристанище, специально устроенное для научных </a:t>
            </a:r>
            <a:r>
              <a:rPr lang="kk-KZ" dirty="0" smtClean="0">
                <a:solidFill>
                  <a:srgbClr val="002060"/>
                </a:solidFill>
              </a:rPr>
              <a:t>знаний</a:t>
            </a:r>
            <a:r>
              <a:rPr lang="kk-KZ" dirty="0">
                <a:solidFill>
                  <a:srgbClr val="002060"/>
                </a:solidFill>
              </a:rPr>
              <a:t>, несколько не обременительных и не утомительных, но, подобно игре, лишь приятно и легко упражняющих ум и тело</a:t>
            </a:r>
            <a:r>
              <a:rPr lang="kk-KZ" dirty="0" smtClean="0">
                <a:solidFill>
                  <a:srgbClr val="002060"/>
                </a:solidFill>
              </a:rPr>
              <a:t>».</a:t>
            </a:r>
            <a:r>
              <a:rPr lang="kk-KZ" dirty="0">
                <a:solidFill>
                  <a:srgbClr val="002060"/>
                </a:solidFill>
              </a:rPr>
              <a:t> </a:t>
            </a:r>
            <a:endParaRPr lang="kk-KZ" dirty="0" smtClean="0">
              <a:solidFill>
                <a:srgbClr val="002060"/>
              </a:solidFill>
            </a:endParaRPr>
          </a:p>
          <a:p>
            <a:pPr marL="82296" indent="0">
              <a:buNone/>
            </a:pPr>
            <a:endParaRPr lang="kk-KZ" dirty="0">
              <a:solidFill>
                <a:srgbClr val="002060"/>
              </a:solidFill>
            </a:endParaRPr>
          </a:p>
          <a:p>
            <a:pPr marL="82296" indent="0" algn="r">
              <a:buNone/>
            </a:pPr>
            <a:r>
              <a:rPr lang="kk-KZ" dirty="0" smtClean="0">
                <a:solidFill>
                  <a:srgbClr val="FF0000"/>
                </a:solidFill>
              </a:rPr>
              <a:t>Я.А</a:t>
            </a:r>
            <a:r>
              <a:rPr lang="kk-KZ" dirty="0">
                <a:solidFill>
                  <a:srgbClr val="FF0000"/>
                </a:solidFill>
              </a:rPr>
              <a:t>. Коменский </a:t>
            </a:r>
            <a:endParaRPr lang="ru-RU" alt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5758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 и инновационные методы</a:t>
            </a:r>
          </a:p>
        </p:txBody>
      </p:sp>
    </p:spTree>
    <p:extLst>
      <p:ext uri="{BB962C8B-B14F-4D97-AF65-F5344CB8AC3E}">
        <p14:creationId xmlns:p14="http://schemas.microsoft.com/office/powerpoint/2010/main" val="168319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80728"/>
            <a:ext cx="7498080" cy="4800600"/>
          </a:xfrm>
        </p:spPr>
        <p:txBody>
          <a:bodyPr/>
          <a:lstStyle/>
          <a:p>
            <a:r>
              <a:rPr lang="kk-KZ" b="1" dirty="0">
                <a:solidFill>
                  <a:srgbClr val="FF0000"/>
                </a:solidFill>
              </a:rPr>
              <a:t>Инновации</a:t>
            </a:r>
            <a:r>
              <a:rPr lang="kk-KZ" dirty="0">
                <a:solidFill>
                  <a:srgbClr val="002060"/>
                </a:solidFill>
              </a:rPr>
              <a:t> (</a:t>
            </a:r>
            <a:r>
              <a:rPr lang="ru-RU" dirty="0">
                <a:solidFill>
                  <a:srgbClr val="002060"/>
                </a:solidFill>
              </a:rPr>
              <a:t>от латинского </a:t>
            </a:r>
            <a:r>
              <a:rPr lang="en-US" dirty="0">
                <a:solidFill>
                  <a:srgbClr val="002060"/>
                </a:solidFill>
              </a:rPr>
              <a:t>in </a:t>
            </a:r>
            <a:r>
              <a:rPr lang="ru-RU" dirty="0">
                <a:solidFill>
                  <a:srgbClr val="002060"/>
                </a:solidFill>
              </a:rPr>
              <a:t>– в, </a:t>
            </a:r>
            <a:r>
              <a:rPr lang="en-US" dirty="0" err="1">
                <a:solidFill>
                  <a:srgbClr val="002060"/>
                </a:solidFill>
              </a:rPr>
              <a:t>nove</a:t>
            </a:r>
            <a:r>
              <a:rPr lang="en-US" dirty="0">
                <a:solidFill>
                  <a:srgbClr val="002060"/>
                </a:solidFill>
              </a:rPr>
              <a:t> – </a:t>
            </a:r>
            <a:r>
              <a:rPr lang="kk-KZ" dirty="0">
                <a:solidFill>
                  <a:srgbClr val="002060"/>
                </a:solidFill>
              </a:rPr>
              <a:t>новый) </a:t>
            </a:r>
            <a:r>
              <a:rPr lang="ru-RU" dirty="0">
                <a:solidFill>
                  <a:srgbClr val="002060"/>
                </a:solidFill>
              </a:rPr>
              <a:t>– нововведение, ввод нового, введение новизны. </a:t>
            </a:r>
            <a:r>
              <a:rPr lang="ru-RU" b="1" dirty="0">
                <a:solidFill>
                  <a:srgbClr val="FF0000"/>
                </a:solidFill>
              </a:rPr>
              <a:t>Инновация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– </a:t>
            </a:r>
            <a:r>
              <a:rPr lang="kk-KZ" dirty="0">
                <a:solidFill>
                  <a:srgbClr val="002060"/>
                </a:solidFill>
              </a:rPr>
              <a:t>это процесс освоения и внедрения нового. </a:t>
            </a:r>
            <a:r>
              <a:rPr lang="kk-KZ" dirty="0">
                <a:solidFill>
                  <a:srgbClr val="FF0000"/>
                </a:solidFill>
              </a:rPr>
              <a:t>Новшество 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kk-KZ" dirty="0">
                <a:solidFill>
                  <a:srgbClr val="002060"/>
                </a:solidFill>
              </a:rPr>
              <a:t>явление, несущее в себе сущность, способы, методики, </a:t>
            </a:r>
            <a:r>
              <a:rPr lang="kk-KZ" dirty="0" smtClean="0">
                <a:solidFill>
                  <a:srgbClr val="002060"/>
                </a:solidFill>
              </a:rPr>
              <a:t>технологии </a:t>
            </a:r>
            <a:r>
              <a:rPr lang="kk-KZ" dirty="0">
                <a:solidFill>
                  <a:srgbClr val="002060"/>
                </a:solidFill>
              </a:rPr>
              <a:t>и содержание </a:t>
            </a:r>
            <a:r>
              <a:rPr lang="kk-KZ" dirty="0" smtClean="0">
                <a:solidFill>
                  <a:srgbClr val="002060"/>
                </a:solidFill>
              </a:rPr>
              <a:t>нового.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 txBox="1">
            <a:spLocks/>
          </p:cNvSpPr>
          <p:nvPr/>
        </p:nvSpPr>
        <p:spPr>
          <a:xfrm>
            <a:off x="6732240" y="4941168"/>
            <a:ext cx="1984264" cy="133312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kk-KZ" sz="9600" b="1" dirty="0" smtClean="0">
                <a:solidFill>
                  <a:srgbClr val="FF0000"/>
                </a:solidFill>
              </a:rPr>
              <a:t>???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368709"/>
            <a:ext cx="4271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 и инновационные методы</a:t>
            </a:r>
          </a:p>
        </p:txBody>
      </p:sp>
    </p:spTree>
    <p:extLst>
      <p:ext uri="{BB962C8B-B14F-4D97-AF65-F5344CB8AC3E}">
        <p14:creationId xmlns:p14="http://schemas.microsoft.com/office/powerpoint/2010/main" val="341109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31640" y="908720"/>
            <a:ext cx="7498080" cy="4800600"/>
          </a:xfrm>
        </p:spPr>
        <p:txBody>
          <a:bodyPr/>
          <a:lstStyle/>
          <a:p>
            <a:r>
              <a:rPr lang="kk-KZ" b="1" dirty="0">
                <a:solidFill>
                  <a:srgbClr val="FF0000"/>
                </a:solidFill>
              </a:rPr>
              <a:t>Инновационный процесс </a:t>
            </a:r>
            <a:r>
              <a:rPr lang="ru-RU" b="1" dirty="0">
                <a:solidFill>
                  <a:srgbClr val="FF0000"/>
                </a:solidFill>
              </a:rPr>
              <a:t>– </a:t>
            </a:r>
            <a:r>
              <a:rPr lang="ru-RU" dirty="0">
                <a:solidFill>
                  <a:srgbClr val="002060"/>
                </a:solidFill>
              </a:rPr>
              <a:t>комплексная деятельность по формированию и развитию содержания образования и организации </a:t>
            </a:r>
            <a:r>
              <a:rPr lang="kk-KZ" dirty="0" smtClean="0">
                <a:solidFill>
                  <a:srgbClr val="002060"/>
                </a:solidFill>
              </a:rPr>
              <a:t>нового.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368709"/>
            <a:ext cx="4271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 и инновационные методы</a:t>
            </a:r>
          </a:p>
        </p:txBody>
      </p:sp>
    </p:spTree>
    <p:extLst>
      <p:ext uri="{BB962C8B-B14F-4D97-AF65-F5344CB8AC3E}">
        <p14:creationId xmlns:p14="http://schemas.microsoft.com/office/powerpoint/2010/main" val="20317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6585" y="1052736"/>
            <a:ext cx="7920880" cy="466014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/>
              </a:rPr>
              <a:t>Инновационные методы обучения </a:t>
            </a:r>
            <a:r>
              <a:rPr lang="en-US" dirty="0">
                <a:solidFill>
                  <a:srgbClr val="002060"/>
                </a:solidFill>
                <a:effectLst/>
              </a:rPr>
              <a:t>– </a:t>
            </a:r>
            <a:r>
              <a:rPr lang="kk-KZ" dirty="0">
                <a:solidFill>
                  <a:srgbClr val="002060"/>
                </a:solidFill>
                <a:effectLst/>
              </a:rPr>
              <a:t>это методы обучения, </a:t>
            </a:r>
            <a:r>
              <a:rPr lang="kk-KZ" dirty="0" smtClean="0">
                <a:solidFill>
                  <a:srgbClr val="002060"/>
                </a:solidFill>
                <a:effectLst/>
              </a:rPr>
              <a:t>которые </a:t>
            </a:r>
            <a:r>
              <a:rPr lang="kk-KZ" dirty="0">
                <a:solidFill>
                  <a:srgbClr val="002060"/>
                </a:solidFill>
                <a:effectLst/>
              </a:rPr>
              <a:t>несут в себе новые способы взаимодействия «преподаватель </a:t>
            </a:r>
            <a:r>
              <a:rPr lang="ru-RU" dirty="0">
                <a:solidFill>
                  <a:srgbClr val="002060"/>
                </a:solidFill>
                <a:effectLst/>
              </a:rPr>
              <a:t>- </a:t>
            </a:r>
            <a:r>
              <a:rPr lang="kk-KZ" dirty="0">
                <a:solidFill>
                  <a:srgbClr val="002060"/>
                </a:solidFill>
                <a:effectLst/>
              </a:rPr>
              <a:t>студент», определенное новшество в практической деятельности в процессе обладения учебным материалом.</a:t>
            </a:r>
            <a:r>
              <a:rPr lang="ru-RU" dirty="0">
                <a:solidFill>
                  <a:srgbClr val="002060"/>
                </a:solidFill>
                <a:effectLst/>
              </a:rPr>
              <a:t/>
            </a:r>
            <a:br>
              <a:rPr lang="ru-RU" dirty="0">
                <a:solidFill>
                  <a:srgbClr val="002060"/>
                </a:solidFill>
                <a:effectLst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28287"/>
            <a:ext cx="4271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 и инновационные методы</a:t>
            </a:r>
          </a:p>
        </p:txBody>
      </p:sp>
    </p:spTree>
    <p:extLst>
      <p:ext uri="{BB962C8B-B14F-4D97-AF65-F5344CB8AC3E}">
        <p14:creationId xmlns:p14="http://schemas.microsoft.com/office/powerpoint/2010/main" val="11039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24744"/>
            <a:ext cx="7498080" cy="4800600"/>
          </a:xfrm>
        </p:spPr>
        <p:txBody>
          <a:bodyPr/>
          <a:lstStyle/>
          <a:p>
            <a:r>
              <a:rPr lang="kk-KZ" b="1" dirty="0">
                <a:solidFill>
                  <a:srgbClr val="FF0000"/>
                </a:solidFill>
              </a:rPr>
              <a:t>Методы обучения </a:t>
            </a:r>
            <a:r>
              <a:rPr lang="kk-KZ" dirty="0">
                <a:solidFill>
                  <a:srgbClr val="002060"/>
                </a:solidFill>
              </a:rPr>
              <a:t>являются механизмом реализации замыслов, которые позволяют </a:t>
            </a:r>
            <a:r>
              <a:rPr lang="kk-KZ" i="1" dirty="0">
                <a:solidFill>
                  <a:srgbClr val="FF0000"/>
                </a:solidFill>
              </a:rPr>
              <a:t>практически воплотить в жизнь</a:t>
            </a:r>
            <a:r>
              <a:rPr lang="kk-KZ" dirty="0">
                <a:solidFill>
                  <a:srgbClr val="FF0000"/>
                </a:solidFill>
              </a:rPr>
              <a:t> </a:t>
            </a:r>
            <a:r>
              <a:rPr lang="kk-KZ" dirty="0">
                <a:solidFill>
                  <a:srgbClr val="002060"/>
                </a:solidFill>
              </a:rPr>
              <a:t>цели, задачи, содержание и принципы обучения.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368709"/>
            <a:ext cx="4271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 и инновационные методы</a:t>
            </a:r>
          </a:p>
        </p:txBody>
      </p:sp>
    </p:spTree>
    <p:extLst>
      <p:ext uri="{BB962C8B-B14F-4D97-AF65-F5344CB8AC3E}">
        <p14:creationId xmlns:p14="http://schemas.microsoft.com/office/powerpoint/2010/main" val="648655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332656"/>
            <a:ext cx="7498080" cy="4800600"/>
          </a:xfrm>
        </p:spPr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«</a:t>
            </a:r>
            <a:r>
              <a:rPr lang="kk-KZ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Методы обучения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задают темп развития дидактической системы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–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обучение прогрессирует настолько быстро, насколько быстро позволяет ему двигаться вперед применяемые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методы».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615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kk-KZ" sz="31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чего нужны инновационные методы обучения?</a:t>
            </a:r>
            <a:br>
              <a:rPr lang="kk-KZ" sz="31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1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556792"/>
            <a:ext cx="7498080" cy="256835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Во первых, </a:t>
            </a:r>
            <a:r>
              <a:rPr lang="ru-RU" sz="3600" dirty="0">
                <a:solidFill>
                  <a:srgbClr val="002060"/>
                </a:solidFill>
              </a:rPr>
              <a:t>потому  современное </a:t>
            </a:r>
            <a:r>
              <a:rPr lang="ru-RU" sz="3600" dirty="0" smtClean="0">
                <a:solidFill>
                  <a:srgbClr val="002060"/>
                </a:solidFill>
              </a:rPr>
              <a:t>время</a:t>
            </a:r>
            <a:r>
              <a:rPr lang="kk-KZ" sz="3600" dirty="0">
                <a:solidFill>
                  <a:srgbClr val="002060"/>
                </a:solidFill>
              </a:rPr>
              <a:t>,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>
                <a:solidFill>
                  <a:srgbClr val="002060"/>
                </a:solidFill>
              </a:rPr>
              <a:t>т.е. </a:t>
            </a:r>
            <a:r>
              <a:rPr lang="kk-KZ" sz="3600" dirty="0">
                <a:solidFill>
                  <a:srgbClr val="002060"/>
                </a:solidFill>
              </a:rPr>
              <a:t>время инноваций, новшеств, нововведений.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823171" y="3640261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728</Words>
  <Application>Microsoft Office PowerPoint</Application>
  <PresentationFormat>Экран (4:3)</PresentationFormat>
  <Paragraphs>73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Arial</vt:lpstr>
      <vt:lpstr>Arial Unicode MS</vt:lpstr>
      <vt:lpstr>Calibri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МИНИСТЕРСТВО ОБРАЗОВАНИЯ И НАУКИ РЕСПУБЛИКИ КАЗАХСТАН  Карагандинский государственный технический университет    ИННОВАЦИОННЫЕ формы и МЕТОДЫ ОБУЧЕНИЯ или КАК ИНТЕРЕСНО ПРЕПОДАВАТЬ </vt:lpstr>
      <vt:lpstr>План</vt:lpstr>
      <vt:lpstr>Презентация PowerPoint</vt:lpstr>
      <vt:lpstr>Презентация PowerPoint</vt:lpstr>
      <vt:lpstr>Презентация PowerPoint</vt:lpstr>
      <vt:lpstr>Инновационные методы обучения – это методы обучения, которые несут в себе новые способы взаимодействия «преподаватель - студент», определенное новшество в практической деятельности в процессе обладения учебным материалом. </vt:lpstr>
      <vt:lpstr>Презентация PowerPoint</vt:lpstr>
      <vt:lpstr>Презентация PowerPoint</vt:lpstr>
      <vt:lpstr>2 Для чего нужны инновационные методы обучения? </vt:lpstr>
      <vt:lpstr>Для чего нужны инновационные методы обучения? </vt:lpstr>
      <vt:lpstr>Для чего нужны инновационные методы обучения? </vt:lpstr>
      <vt:lpstr>Для чего нужны инновационные методы обучения? </vt:lpstr>
      <vt:lpstr>Для чего нужны инновационные методы обучения? </vt:lpstr>
      <vt:lpstr>3 Портфель инновационных форм и методов </vt:lpstr>
      <vt:lpstr>Презентация PowerPoint</vt:lpstr>
      <vt:lpstr>Пути деления в группы</vt:lpstr>
      <vt:lpstr>Презентация PowerPoint</vt:lpstr>
      <vt:lpstr>Метод «Рыбья кость»</vt:lpstr>
      <vt:lpstr>метод «Знаки препинания»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69</cp:revision>
  <cp:lastPrinted>2018-07-18T18:48:07Z</cp:lastPrinted>
  <dcterms:created xsi:type="dcterms:W3CDTF">2018-02-11T15:36:00Z</dcterms:created>
  <dcterms:modified xsi:type="dcterms:W3CDTF">2018-10-15T11:20:19Z</dcterms:modified>
</cp:coreProperties>
</file>