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9" r:id="rId4"/>
    <p:sldId id="270" r:id="rId5"/>
    <p:sldId id="267" r:id="rId6"/>
    <p:sldId id="266" r:id="rId7"/>
    <p:sldId id="268" r:id="rId8"/>
    <p:sldId id="256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2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6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7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7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0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F831-96DA-4AEC-AEBF-024751BB44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2015-stats/" TargetMode="External"/><Relationship Id="rId2" Type="http://schemas.openxmlformats.org/officeDocument/2006/relationships/hyperlink" Target="https://www.futurelearn.com/courses/understanding-iel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rt.orleu-edu.kz/Images/logo%20smart1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3053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22028"/>
            <a:ext cx="8568952" cy="9069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3B3688"/>
                </a:solidFill>
              </a:rPr>
              <a:t>«Технологии </a:t>
            </a:r>
            <a:r>
              <a:rPr lang="en-US" b="1" dirty="0" smtClean="0">
                <a:solidFill>
                  <a:srgbClr val="3B3688"/>
                </a:solidFill>
              </a:rPr>
              <a:t>SMART – learning</a:t>
            </a:r>
            <a:r>
              <a:rPr lang="ru-RU" b="1" dirty="0" smtClean="0">
                <a:solidFill>
                  <a:srgbClr val="3B3688"/>
                </a:solidFill>
              </a:rPr>
              <a:t>»</a:t>
            </a:r>
            <a:r>
              <a:rPr lang="en-US" dirty="0" smtClean="0">
                <a:solidFill>
                  <a:srgbClr val="3B3688"/>
                </a:solidFill>
              </a:rPr>
              <a:t/>
            </a:r>
            <a:br>
              <a:rPr lang="en-US" dirty="0" smtClean="0">
                <a:solidFill>
                  <a:srgbClr val="3B3688"/>
                </a:solidFill>
              </a:rPr>
            </a:br>
            <a:endParaRPr lang="ru-RU" sz="2400" dirty="0">
              <a:solidFill>
                <a:srgbClr val="3B36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72514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3B3688"/>
                </a:solidFill>
              </a:rPr>
              <a:t>Амиров</a:t>
            </a:r>
            <a:r>
              <a:rPr lang="ru-RU" dirty="0">
                <a:solidFill>
                  <a:srgbClr val="3B3688"/>
                </a:solidFill>
              </a:rPr>
              <a:t> </a:t>
            </a:r>
            <a:r>
              <a:rPr lang="ru-RU" dirty="0" err="1">
                <a:solidFill>
                  <a:srgbClr val="3B3688"/>
                </a:solidFill>
              </a:rPr>
              <a:t>Азамат</a:t>
            </a:r>
            <a:r>
              <a:rPr lang="ru-RU" dirty="0">
                <a:solidFill>
                  <a:srgbClr val="3B3688"/>
                </a:solidFill>
              </a:rPr>
              <a:t> </a:t>
            </a:r>
            <a:r>
              <a:rPr lang="ru-RU" dirty="0" err="1">
                <a:solidFill>
                  <a:srgbClr val="3B3688"/>
                </a:solidFill>
              </a:rPr>
              <a:t>Жанбулатович</a:t>
            </a:r>
            <a:r>
              <a:rPr lang="ru-RU" dirty="0">
                <a:solidFill>
                  <a:srgbClr val="3B3688"/>
                </a:solidFill>
              </a:rPr>
              <a:t/>
            </a:r>
            <a:br>
              <a:rPr lang="ru-RU" dirty="0">
                <a:solidFill>
                  <a:srgbClr val="3B3688"/>
                </a:solidFill>
              </a:rPr>
            </a:br>
            <a:r>
              <a:rPr lang="ru-RU" dirty="0">
                <a:solidFill>
                  <a:srgbClr val="3B3688"/>
                </a:solidFill>
              </a:rPr>
              <a:t>доктор </a:t>
            </a:r>
            <a:r>
              <a:rPr lang="en-US" dirty="0" err="1">
                <a:solidFill>
                  <a:srgbClr val="3B3688"/>
                </a:solidFill>
              </a:rPr>
              <a:t>Ph.D</a:t>
            </a:r>
            <a:r>
              <a:rPr lang="ru-RU" dirty="0">
                <a:solidFill>
                  <a:srgbClr val="3B3688"/>
                </a:solidFill>
              </a:rPr>
              <a:t>,</a:t>
            </a:r>
            <a:r>
              <a:rPr lang="en-US" dirty="0">
                <a:solidFill>
                  <a:srgbClr val="3B3688"/>
                </a:solidFill>
              </a:rPr>
              <a:t/>
            </a:r>
            <a:br>
              <a:rPr lang="en-US" dirty="0">
                <a:solidFill>
                  <a:srgbClr val="3B3688"/>
                </a:solidFill>
              </a:rPr>
            </a:br>
            <a:r>
              <a:rPr lang="ru-RU" dirty="0">
                <a:solidFill>
                  <a:srgbClr val="3B3688"/>
                </a:solidFill>
              </a:rPr>
              <a:t>Директор департамента по развитию цифрового университета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919" t="51400" r="31101" b="33201"/>
          <a:stretch/>
        </p:blipFill>
        <p:spPr>
          <a:xfrm>
            <a:off x="251520" y="332656"/>
            <a:ext cx="8712968" cy="185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для большого числа участников;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для всех и везде, кто подключен к Интернету;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возможностью записи без требований к квалификации;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предлагающие бесплатный доступ ко всем материалам;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желании слушатели могут получить именной сертификат за плату.</a:t>
            </a:r>
          </a:p>
        </p:txBody>
      </p:sp>
    </p:spTree>
    <p:extLst>
      <p:ext uri="{BB962C8B-B14F-4D97-AF65-F5344CB8AC3E}">
        <p14:creationId xmlns:p14="http://schemas.microsoft.com/office/powerpoint/2010/main" val="6939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58417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распределению количества курсов по провайдерам МООК на декабрь 2015 года, значительное лидерство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среди крупных МООК площадок очевидно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54180" cy="48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3197"/>
            <a:ext cx="8229600" cy="3733875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массовым курсом на начало этого года являлся курс по подготовке к международному экзамену по английскому языку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Understanding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IELTS: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Techniques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English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Language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Tests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размещенный на площадке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FutureLearn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набравший более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440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тысяч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153 стран за одну сессию. Рост количества разрабатываемых массовых курсов по всему миру, начиная с 2013 года, показывает распространение популярности идеи открытого образования во всех континентах.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5497092" cy="2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ГПРОН - Государственная </a:t>
            </a:r>
            <a:r>
              <a:rPr lang="ru-RU" b="1" dirty="0"/>
              <a:t>программа развития образования и науки Республики Казахстан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2016-2019 годы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8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sz="4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«Стране требуется новое качество развития.</a:t>
            </a:r>
            <a:endParaRPr lang="ru-RU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3195" indent="0" algn="r">
              <a:spcAft>
                <a:spcPts val="0"/>
              </a:spcAft>
              <a:buNone/>
            </a:pPr>
            <a:r>
              <a:rPr lang="ru-RU" sz="4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Глобальные тренды показывают, что оно должно </a:t>
            </a:r>
            <a:endParaRPr lang="ru-RU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3195" indent="0" algn="r">
              <a:spcAft>
                <a:spcPts val="0"/>
              </a:spcAft>
              <a:buNone/>
            </a:pPr>
            <a:r>
              <a:rPr lang="ru-RU" sz="4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основываться в первую очередь на широком внедрении</a:t>
            </a:r>
            <a:endParaRPr lang="ru-RU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 Четвертой промышленной революции»</a:t>
            </a:r>
            <a:endParaRPr lang="ru-RU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3210" indent="0" algn="r">
              <a:spcAft>
                <a:spcPts val="0"/>
              </a:spcAft>
              <a:buNone/>
            </a:pPr>
            <a:r>
              <a:rPr lang="ru-RU" sz="4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Н.А. Назарбаев, Астана, 10.01.2018г.</a:t>
            </a:r>
            <a:endParaRPr lang="ru-RU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3210" marR="111760"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3210" marR="111760"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3210" marR="111760"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КОМПЛЕКСНАЯ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 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Карагандинского государственного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технического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университета на 2018 год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свете стратегических задач Послания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 –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Лидера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нации Н.А. Назарбаева народу Казахстана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«Новые возможности развития в условиях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четвертой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промышленной революции»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405" indent="0" algn="ctr">
              <a:spcAft>
                <a:spcPts val="0"/>
              </a:spcAft>
              <a:buNone/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8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20688"/>
          <a:ext cx="6768753" cy="1615440"/>
        </p:xfrm>
        <a:graphic>
          <a:graphicData uri="http://schemas.openxmlformats.org/drawingml/2006/table">
            <a:tbl>
              <a:tblPr firstRow="1" firstCol="1" bandRow="1"/>
              <a:tblGrid>
                <a:gridCol w="4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Решаемая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по решению задачи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 достижения целевых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индикаторов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международных стандартов в подготовке специалистов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Внедрение новых образовательных технологий в процесс подготовки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специалистов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Первый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проректор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48508"/>
            <a:ext cx="5001369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8263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endParaRPr lang="ru-RU" altLang="ru-RU" sz="1200" b="1" dirty="0">
              <a:ea typeface="Times New Roman" panose="02020603050405020304" pitchFamily="18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endParaRPr lang="ru-RU" altLang="ru-RU" sz="1200" b="1" dirty="0">
              <a:ea typeface="Times New Roman" panose="02020603050405020304" pitchFamily="18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1.8 Внедрение новых образовательных технологий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348880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6.2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квалификации и прохождение стажировок ППС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07504" y="2693385"/>
          <a:ext cx="8784976" cy="2732226"/>
        </p:xfrm>
        <a:graphic>
          <a:graphicData uri="http://schemas.openxmlformats.org/drawingml/2006/table">
            <a:tbl>
              <a:tblPr firstRow="1" firstCol="1" bandRow="1"/>
              <a:tblGrid>
                <a:gridCol w="59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9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Решаемая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по решению задачи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 достижения целевых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индикаторов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кадрового потенциала в рамках системы повышения квалификации и стажировок ППС</a:t>
                      </a: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квалификации 85% ППС по использованию и применению системы электронного обучения </a:t>
                      </a: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Проректор по стратегическому развитию</a:t>
                      </a: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3762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SMART</a:t>
            </a:r>
            <a:r>
              <a:rPr lang="ru-RU" b="1" dirty="0" smtClean="0"/>
              <a:t> - обучение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188640"/>
            <a:ext cx="4968552" cy="64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Принципы </a:t>
            </a:r>
            <a:r>
              <a:rPr lang="en-US" b="1" dirty="0" smtClean="0"/>
              <a:t>SMART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smtClean="0"/>
              <a:t>обучения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3604"/>
            <a:ext cx="5625594" cy="65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44824"/>
            <a:ext cx="8856984" cy="4117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90872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+mj-cs"/>
              </a:rPr>
              <a:t>Основы </a:t>
            </a:r>
            <a:r>
              <a:rPr lang="en-US" sz="4000" b="1" dirty="0">
                <a:latin typeface="+mj-lt"/>
                <a:ea typeface="+mj-ea"/>
                <a:cs typeface="+mj-cs"/>
              </a:rPr>
              <a:t>Smart - </a:t>
            </a:r>
            <a:r>
              <a:rPr lang="ru-RU" sz="4000" b="1" dirty="0">
                <a:latin typeface="+mj-lt"/>
                <a:ea typeface="+mj-ea"/>
                <a:cs typeface="+mj-cs"/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74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0" y="1052736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 некоторые определения этого термина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определении массовых открытых онлайн курсов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расскрываются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смысловые нагрузки каждого слова: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(массовый)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большое количество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(открытый)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доступный в любое время и в любом месте для тех, кто подключен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(онлайн)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означает через Интернет (синхронно и асинхронно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(курс)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структурирован как университетский курс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силлабус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имеет строгие сроки сдачи заданий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дату начала и конца курса (учебный план).</a:t>
            </a:r>
          </a:p>
        </p:txBody>
      </p:sp>
    </p:spTree>
    <p:extLst>
      <p:ext uri="{BB962C8B-B14F-4D97-AF65-F5344CB8AC3E}">
        <p14:creationId xmlns:p14="http://schemas.microsoft.com/office/powerpoint/2010/main" val="1720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253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«Технологии SMART – learning» </vt:lpstr>
      <vt:lpstr>          ГПРОН - Государственная программа развития образования и науки Республики Казахстан  на 2016-2019 годы  </vt:lpstr>
      <vt:lpstr>Презентация PowerPoint</vt:lpstr>
      <vt:lpstr>Презентация PowerPoint</vt:lpstr>
      <vt:lpstr>SMART - обучение</vt:lpstr>
      <vt:lpstr>Принципы SMART - обучения</vt:lpstr>
      <vt:lpstr>Презентация PowerPoint</vt:lpstr>
      <vt:lpstr>Презентация PowerPoint</vt:lpstr>
      <vt:lpstr>Приведем некоторые определения этого термина</vt:lpstr>
      <vt:lpstr>МООК – это курсы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214</dc:creator>
  <cp:lastModifiedBy>User</cp:lastModifiedBy>
  <cp:revision>14</cp:revision>
  <dcterms:created xsi:type="dcterms:W3CDTF">2018-10-16T09:29:41Z</dcterms:created>
  <dcterms:modified xsi:type="dcterms:W3CDTF">2018-10-24T05:57:28Z</dcterms:modified>
</cp:coreProperties>
</file>