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1"/>
  </p:notesMasterIdLst>
  <p:handoutMasterIdLst>
    <p:handoutMasterId r:id="rId22"/>
  </p:handoutMasterIdLst>
  <p:sldIdLst>
    <p:sldId id="264" r:id="rId3"/>
    <p:sldId id="257" r:id="rId4"/>
    <p:sldId id="258" r:id="rId5"/>
    <p:sldId id="266" r:id="rId6"/>
    <p:sldId id="267" r:id="rId7"/>
    <p:sldId id="268" r:id="rId8"/>
    <p:sldId id="271" r:id="rId9"/>
    <p:sldId id="270" r:id="rId10"/>
    <p:sldId id="274" r:id="rId11"/>
    <p:sldId id="275" r:id="rId12"/>
    <p:sldId id="260" r:id="rId13"/>
    <p:sldId id="259" r:id="rId14"/>
    <p:sldId id="261" r:id="rId15"/>
    <p:sldId id="273" r:id="rId16"/>
    <p:sldId id="262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99"/>
    <a:srgbClr val="005000"/>
    <a:srgbClr val="C5EDFB"/>
    <a:srgbClr val="FFDDFF"/>
    <a:srgbClr val="FFCCFF"/>
    <a:srgbClr val="006600"/>
    <a:srgbClr val="003399"/>
    <a:srgbClr val="3333CC"/>
    <a:srgbClr val="6F1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6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2253D8D-DB67-492B-9503-B5516E9A7B5D}" type="datetimeFigureOut">
              <a:rPr lang="ru-RU"/>
              <a:pPr/>
              <a:t>15.05.2018</a:t>
            </a:fld>
            <a:endParaRPr lang="ru-R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1136774-0E0E-4D14-8E0D-ECEF95BAF0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986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F3A80F4-2E3A-4EDF-981A-D3CAB9CA330C}" type="datetimeFigureOut">
              <a:rPr lang="ru-RU"/>
              <a:pPr/>
              <a:t>15.05.2018</a:t>
            </a:fld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7093868-0A2A-41B1-86EE-95E48D82579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679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192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56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755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59730-0685-46F7-B231-9D3D237AD63A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DB04460-B914-4AB6-ACD7-DBEF87CF4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651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8F40C-0710-4000-AA2A-30F01148F1AD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9E07C-5D2C-4462-8FE2-F227FB409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020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30ED1-445C-4CAE-8CFB-33193307FA04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377DF-6135-452F-A698-D9B357F08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383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E6F0E-F553-41CF-96A9-7517DBB78053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09DA-44E6-4BA5-83B1-F4A76707E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319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C79C8-AFFD-469D-935A-D7F9E66440CD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52DDB-FA73-4B97-BEDD-21BD129BE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463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CBADE-DE71-4DB5-8C14-9D612FFF64EA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B3F4-DE38-489B-8FD5-080E5869A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03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D4718-1351-467C-9BFA-12A485BE65E9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89FB1-A9E2-476A-B31B-825F0ABB4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059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C9279-7EC3-4650-800F-BC601A5F7743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0AC9-215A-4547-813B-919DA6192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08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259393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8EE41-3EC9-49F8-B261-56FDAB6B6DEF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4FEA5-4DC7-4647-B8E8-D68C4A1AC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975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B2EFB-F2A0-49D1-86B0-6D3823DF7FCB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5E60F-1AB4-429F-AEA9-894237101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83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CFF13-FB77-48BF-80E2-587DFDF25877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8AE49-7BFA-457F-9BF5-CBD36F0BC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45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94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1399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791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8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43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2573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>
                <a:solidFill>
                  <a:srgbClr val="212745"/>
                </a:solidFill>
              </a:rPr>
              <a:pPr/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>
              <a:solidFill>
                <a:srgbClr val="21274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3423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EDA8312-6DF0-4DC5-9905-A38AE3197D3F}" type="datetimeFigureOut">
              <a:rPr lang="ru-RU" smtClean="0">
                <a:solidFill>
                  <a:srgbClr val="212745"/>
                </a:solidFill>
                <a:latin typeface="Cambr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15.05.2018</a:t>
            </a:fld>
            <a:endParaRPr lang="ru-RU">
              <a:solidFill>
                <a:srgbClr val="212745"/>
              </a:solidFill>
              <a:latin typeface="Cambria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212745"/>
              </a:solidFill>
              <a:latin typeface="Cambria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AB2770F-CDC8-429C-9B26-71E55638E699}" type="slidenum">
              <a:rPr lang="ru-RU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7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77E72FC-FCCA-45C3-A84B-C0FE51984301}" type="datetimeFigureOut">
              <a:rPr lang="ru-RU">
                <a:solidFill>
                  <a:srgbClr val="212745"/>
                </a:solidFill>
              </a:rPr>
              <a:pPr>
                <a:defRPr/>
              </a:pPr>
              <a:t>15.05.2018</a:t>
            </a:fld>
            <a:endParaRPr lang="ru-RU">
              <a:solidFill>
                <a:srgbClr val="21274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>
              <a:defRPr/>
            </a:pPr>
            <a:endParaRPr lang="ru-RU">
              <a:solidFill>
                <a:srgbClr val="212745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9FFFCCF-9C15-41D9-B676-E4FE77DB5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97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B2B8E0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7EA52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7EA52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95936" y="5301208"/>
            <a:ext cx="4852392" cy="1020688"/>
          </a:xfrm>
        </p:spPr>
        <p:txBody>
          <a:bodyPr>
            <a:normAutofit/>
          </a:bodyPr>
          <a:lstStyle/>
          <a:p>
            <a:r>
              <a:rPr lang="ru-RU" dirty="0" smtClean="0"/>
              <a:t>Смирнова Г.М. – </a:t>
            </a:r>
            <a:r>
              <a:rPr lang="ru-RU" dirty="0" err="1" smtClean="0"/>
              <a:t>к.п.н</a:t>
            </a:r>
            <a:r>
              <a:rPr lang="ru-RU" dirty="0" smtClean="0"/>
              <a:t>., доцент,</a:t>
            </a:r>
          </a:p>
          <a:p>
            <a:r>
              <a:rPr lang="ru-RU" dirty="0" smtClean="0"/>
              <a:t>директор ЦИП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СТРАТЕГИЧЕСКОЕ ЦЕЛЕПОЛАГАНИЕ.</a:t>
            </a:r>
            <a:br>
              <a:rPr lang="ru-RU" sz="3200" dirty="0"/>
            </a:br>
            <a:r>
              <a:rPr lang="ru-RU" sz="3200" dirty="0" smtClean="0"/>
              <a:t>ФОРМИРОВАНИЕ СТРАТЕГИЧЕСКОГО ПЛАНА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4528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12968" cy="522312"/>
          </a:xfrm>
        </p:spPr>
        <p:txBody>
          <a:bodyPr lIns="0" rIns="0"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200" b="1" dirty="0" smtClean="0">
                <a:solidFill>
                  <a:srgbClr val="A50021"/>
                </a:solidFill>
              </a:rPr>
              <a:t>Примеры стратегических целей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640960" cy="5149552"/>
          </a:xfrm>
        </p:spPr>
        <p:txBody>
          <a:bodyPr rtlCol="0">
            <a:noAutofit/>
          </a:bodyPr>
          <a:lstStyle/>
          <a:p>
            <a:pPr>
              <a:buClr>
                <a:srgbClr val="A50021"/>
              </a:buClr>
              <a:buSzPct val="100000"/>
              <a:buFont typeface="Wingdings" pitchFamily="2" charset="2"/>
              <a:buChar char="Ø"/>
            </a:pPr>
            <a:r>
              <a:rPr lang="ru-RU" sz="2400" i="1" dirty="0" smtClean="0">
                <a:solidFill>
                  <a:srgbClr val="003399"/>
                </a:solidFill>
              </a:rPr>
              <a:t>для предприятий и организаций: </a:t>
            </a:r>
            <a:r>
              <a:rPr lang="ru-RU" sz="2400" dirty="0" smtClean="0"/>
              <a:t>повышение прибыли, уменьшение расходов, завоевание новых рынков сбыта, …</a:t>
            </a:r>
          </a:p>
          <a:p>
            <a:pPr>
              <a:buClr>
                <a:srgbClr val="A50021"/>
              </a:buClr>
              <a:buSzPct val="100000"/>
              <a:buFont typeface="Wingdings" pitchFamily="2" charset="2"/>
              <a:buChar char="Ø"/>
            </a:pPr>
            <a:r>
              <a:rPr lang="ru-RU" sz="2400" i="1" dirty="0" smtClean="0">
                <a:solidFill>
                  <a:srgbClr val="003399"/>
                </a:solidFill>
              </a:rPr>
              <a:t>для человека: </a:t>
            </a:r>
            <a:r>
              <a:rPr lang="ru-RU" sz="2400" dirty="0" smtClean="0"/>
              <a:t>личностный рост, духовное развитие, становиться богаче, быть успешным, …</a:t>
            </a:r>
          </a:p>
          <a:p>
            <a:pPr>
              <a:buClr>
                <a:srgbClr val="A50021"/>
              </a:buClr>
              <a:buSzPct val="100000"/>
              <a:buFont typeface="Wingdings" pitchFamily="2" charset="2"/>
              <a:buChar char="Ø"/>
            </a:pPr>
            <a:r>
              <a:rPr lang="ru-RU" sz="2400" dirty="0" smtClean="0"/>
              <a:t> </a:t>
            </a:r>
            <a:r>
              <a:rPr lang="ru-RU" sz="2400" i="1" dirty="0" smtClean="0">
                <a:solidFill>
                  <a:srgbClr val="003399"/>
                </a:solidFill>
              </a:rPr>
              <a:t>для учебного заведения: </a:t>
            </a:r>
            <a:r>
              <a:rPr lang="ru-RU" sz="2400" dirty="0" smtClean="0"/>
              <a:t>развитие кадрового потенциала вуза,  внедрение новых информационных технологий в образовательный процесс и управление вузом, развитие международного сотрудничества, развитие социального партнерства, …</a:t>
            </a:r>
          </a:p>
          <a:p>
            <a:pPr>
              <a:buClr>
                <a:srgbClr val="A50021"/>
              </a:buClr>
              <a:buSzPct val="100000"/>
              <a:buFont typeface="Wingdings" pitchFamily="2" charset="2"/>
              <a:buChar char="Ø"/>
            </a:pPr>
            <a:r>
              <a:rPr lang="ru-RU" sz="2400" dirty="0" smtClean="0"/>
              <a:t> </a:t>
            </a:r>
            <a:r>
              <a:rPr lang="ru-RU" sz="2400" i="1" dirty="0" smtClean="0">
                <a:solidFill>
                  <a:srgbClr val="003399"/>
                </a:solidFill>
              </a:rPr>
              <a:t>для кафедры: </a:t>
            </a:r>
            <a:r>
              <a:rPr lang="ru-RU" sz="2400" dirty="0" smtClean="0"/>
              <a:t>развитие материально-технической базы кафедры, развитие сотрудничества с предприятиями и другими </a:t>
            </a:r>
            <a:r>
              <a:rPr lang="ru-RU" sz="2400" dirty="0" err="1" smtClean="0"/>
              <a:t>стейкхолдерами</a:t>
            </a:r>
            <a:r>
              <a:rPr lang="ru-RU" sz="2400" dirty="0" smtClean="0"/>
              <a:t>, …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926976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3200" b="1" dirty="0" smtClean="0">
                <a:solidFill>
                  <a:srgbClr val="A50021"/>
                </a:solidFill>
              </a:rPr>
              <a:t>Взаимосвязь между целью и задачами (дерево целей)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571500" y="1428750"/>
            <a:ext cx="7744917" cy="4286250"/>
            <a:chOff x="571500" y="1428750"/>
            <a:chExt cx="7744917" cy="4286250"/>
          </a:xfrm>
        </p:grpSpPr>
        <p:sp>
          <p:nvSpPr>
            <p:cNvPr id="9" name="Овал 8"/>
            <p:cNvSpPr/>
            <p:nvPr/>
          </p:nvSpPr>
          <p:spPr>
            <a:xfrm>
              <a:off x="571500" y="4857750"/>
              <a:ext cx="928688" cy="8572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0070C0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1714500" y="4857750"/>
              <a:ext cx="928688" cy="8572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0070C0"/>
                </a:solidFill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683568" y="1428750"/>
              <a:ext cx="7632849" cy="3929063"/>
              <a:chOff x="683568" y="1428750"/>
              <a:chExt cx="7632849" cy="3929063"/>
            </a:xfrm>
          </p:grpSpPr>
          <p:sp>
            <p:nvSpPr>
              <p:cNvPr id="5" name="Овал 4"/>
              <p:cNvSpPr/>
              <p:nvPr/>
            </p:nvSpPr>
            <p:spPr>
              <a:xfrm>
                <a:off x="3857625" y="1428750"/>
                <a:ext cx="1428750" cy="92868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 dirty="0">
                    <a:solidFill>
                      <a:srgbClr val="0070C0"/>
                    </a:solidFill>
                  </a:rPr>
                  <a:t>ЦЕЛЬ</a:t>
                </a:r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827584" y="2857500"/>
                <a:ext cx="1728192" cy="85725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dirty="0">
                    <a:solidFill>
                      <a:schemeClr val="accent2">
                        <a:lumMod val="75000"/>
                      </a:schemeClr>
                    </a:solidFill>
                  </a:rPr>
                  <a:t>Задача 1</a:t>
                </a:r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643188" y="2857500"/>
                <a:ext cx="1712788" cy="85725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dirty="0">
                    <a:solidFill>
                      <a:schemeClr val="accent2">
                        <a:lumMod val="75000"/>
                      </a:schemeClr>
                    </a:solidFill>
                  </a:rPr>
                  <a:t>Задача 2</a:t>
                </a:r>
              </a:p>
            </p:txBody>
          </p:sp>
          <p:sp>
            <p:nvSpPr>
              <p:cNvPr id="8" name="Овал 7"/>
              <p:cNvSpPr/>
              <p:nvPr/>
            </p:nvSpPr>
            <p:spPr>
              <a:xfrm>
                <a:off x="6588225" y="2857500"/>
                <a:ext cx="1728192" cy="85725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2">
                        <a:lumMod val="75000"/>
                      </a:schemeClr>
                    </a:solidFill>
                  </a:rPr>
                  <a:t>Задача № __</a:t>
                </a:r>
              </a:p>
            </p:txBody>
          </p: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1643063" y="2571750"/>
                <a:ext cx="5786437" cy="15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>
                <a:stCxn id="5" idx="4"/>
              </p:cNvCxnSpPr>
              <p:nvPr/>
            </p:nvCxnSpPr>
            <p:spPr>
              <a:xfrm rot="5400000">
                <a:off x="4464051" y="2463800"/>
                <a:ext cx="214312" cy="1587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rot="5400000">
                <a:off x="1322388" y="4035425"/>
                <a:ext cx="642938" cy="1587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1000125" y="4286250"/>
                <a:ext cx="1285875" cy="1588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5400000">
                <a:off x="715169" y="4571206"/>
                <a:ext cx="571500" cy="1588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5400000">
                <a:off x="1929607" y="4571206"/>
                <a:ext cx="571500" cy="1587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rot="5400000">
                <a:off x="7287419" y="2713831"/>
                <a:ext cx="285750" cy="15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>
                <a:off x="3144044" y="2713831"/>
                <a:ext cx="285750" cy="15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>
                <a:off x="1500982" y="2713831"/>
                <a:ext cx="285750" cy="1587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Прямоугольник 46"/>
              <p:cNvSpPr/>
              <p:nvPr/>
            </p:nvSpPr>
            <p:spPr>
              <a:xfrm>
                <a:off x="683568" y="5072063"/>
                <a:ext cx="1816745" cy="2857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 dirty="0">
                    <a:solidFill>
                      <a:schemeClr val="tx2">
                        <a:lumMod val="75000"/>
                      </a:schemeClr>
                    </a:solidFill>
                  </a:rPr>
                  <a:t>Мероприятия 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2411760" y="404664"/>
            <a:ext cx="4319711" cy="810344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3399"/>
                </a:solidFill>
              </a:rPr>
              <a:t>Постановка задач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496944" cy="5149552"/>
          </a:xfrm>
        </p:spPr>
        <p:txBody>
          <a:bodyPr rtlCol="0">
            <a:noAutofit/>
          </a:bodyPr>
          <a:lstStyle/>
          <a:p>
            <a:pPr marL="0" indent="263525" fontAlgn="auto">
              <a:spcAft>
                <a:spcPts val="0"/>
              </a:spcAft>
              <a:buNone/>
              <a:defRPr/>
            </a:pPr>
            <a:r>
              <a:rPr lang="ru-RU" b="1" dirty="0" smtClean="0">
                <a:solidFill>
                  <a:srgbClr val="003399"/>
                </a:solidFill>
                <a:latin typeface="+mj-lt"/>
              </a:rPr>
              <a:t>Задачи </a:t>
            </a:r>
            <a:r>
              <a:rPr lang="ru-RU" dirty="0" smtClean="0">
                <a:latin typeface="+mj-lt"/>
              </a:rPr>
              <a:t>– конкретные проблемы, которые решаются на пути достижения плановой цели</a:t>
            </a:r>
          </a:p>
          <a:p>
            <a:pPr marL="0" indent="263525" fontAlgn="auto">
              <a:spcAft>
                <a:spcPts val="0"/>
              </a:spcAft>
              <a:buNone/>
              <a:defRPr/>
            </a:pPr>
            <a:r>
              <a:rPr lang="ru-RU" dirty="0" smtClean="0">
                <a:latin typeface="+mj-lt"/>
              </a:rPr>
              <a:t>Любая плановая задача должна отвечать следующим критериям: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+mj-lt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S</a:t>
            </a:r>
            <a:r>
              <a:rPr lang="en-US" dirty="0" smtClean="0">
                <a:latin typeface="+mj-lt"/>
              </a:rPr>
              <a:t>pecific – </a:t>
            </a:r>
            <a:r>
              <a:rPr lang="ru-RU" dirty="0" smtClean="0">
                <a:latin typeface="+mj-lt"/>
              </a:rPr>
              <a:t>конкретность;</a:t>
            </a: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+mj-lt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M</a:t>
            </a:r>
            <a:r>
              <a:rPr lang="en-US" dirty="0" smtClean="0">
                <a:latin typeface="+mj-lt"/>
              </a:rPr>
              <a:t>easurable –</a:t>
            </a:r>
            <a:r>
              <a:rPr lang="ru-RU" dirty="0" smtClean="0">
                <a:latin typeface="+mj-lt"/>
              </a:rPr>
              <a:t> измеримость;</a:t>
            </a: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+mj-lt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A</a:t>
            </a:r>
            <a:r>
              <a:rPr lang="en-US" dirty="0" smtClean="0">
                <a:latin typeface="+mj-lt"/>
              </a:rPr>
              <a:t>greeable – </a:t>
            </a:r>
            <a:r>
              <a:rPr lang="ru-RU" dirty="0" smtClean="0">
                <a:latin typeface="+mj-lt"/>
              </a:rPr>
              <a:t>приемлемость (со стороны заинтересованных сторон);</a:t>
            </a: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+mj-lt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dirty="0" smtClean="0">
                <a:latin typeface="+mj-lt"/>
              </a:rPr>
              <a:t>ealistic –</a:t>
            </a:r>
            <a:r>
              <a:rPr lang="ru-RU" dirty="0" smtClean="0">
                <a:latin typeface="+mj-lt"/>
              </a:rPr>
              <a:t> реалистичность (вытекает из </a:t>
            </a:r>
            <a:r>
              <a:rPr lang="en-US" dirty="0" smtClean="0">
                <a:latin typeface="+mj-lt"/>
              </a:rPr>
              <a:t>SWOT-</a:t>
            </a:r>
            <a:r>
              <a:rPr lang="ru-RU" dirty="0" smtClean="0">
                <a:latin typeface="+mj-lt"/>
              </a:rPr>
              <a:t>анализа)</a:t>
            </a:r>
            <a:r>
              <a:rPr lang="ru-RU" dirty="0">
                <a:latin typeface="+mj-lt"/>
              </a:rPr>
              <a:t>;</a:t>
            </a: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+mj-lt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T</a:t>
            </a:r>
            <a:r>
              <a:rPr lang="en-US" dirty="0" smtClean="0">
                <a:latin typeface="+mj-lt"/>
              </a:rPr>
              <a:t>ime bound –</a:t>
            </a:r>
            <a:r>
              <a:rPr lang="ru-RU" dirty="0" smtClean="0">
                <a:latin typeface="+mj-lt"/>
              </a:rPr>
              <a:t> определенность сроков реализации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 smtClean="0">
                <a:solidFill>
                  <a:srgbClr val="003399"/>
                </a:solidFill>
              </a:rPr>
              <a:t>Схема процесса определения приоритетных направлений развития</a:t>
            </a:r>
          </a:p>
        </p:txBody>
      </p:sp>
      <p:sp>
        <p:nvSpPr>
          <p:cNvPr id="4" name="Овал 3"/>
          <p:cNvSpPr/>
          <p:nvPr/>
        </p:nvSpPr>
        <p:spPr>
          <a:xfrm>
            <a:off x="2786063" y="1484784"/>
            <a:ext cx="3357562" cy="108696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Процесс определения приоритетов (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целеполагание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357563" y="3071813"/>
            <a:ext cx="2214562" cy="92868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Определение целей</a:t>
            </a:r>
          </a:p>
        </p:txBody>
      </p:sp>
      <p:sp>
        <p:nvSpPr>
          <p:cNvPr id="6" name="Овал 5"/>
          <p:cNvSpPr/>
          <p:nvPr/>
        </p:nvSpPr>
        <p:spPr>
          <a:xfrm>
            <a:off x="3429000" y="4429125"/>
            <a:ext cx="2214563" cy="85725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Постановка задач</a:t>
            </a:r>
          </a:p>
        </p:txBody>
      </p:sp>
      <p:sp>
        <p:nvSpPr>
          <p:cNvPr id="7" name="Овал 6"/>
          <p:cNvSpPr/>
          <p:nvPr/>
        </p:nvSpPr>
        <p:spPr>
          <a:xfrm>
            <a:off x="3429000" y="5715000"/>
            <a:ext cx="2357438" cy="85725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solidFill>
                  <a:schemeClr val="accent6">
                    <a:lumMod val="50000"/>
                  </a:schemeClr>
                </a:solidFill>
              </a:rPr>
              <a:t>Планирование мероприятий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357688" y="2643188"/>
            <a:ext cx="214312" cy="428625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357688" y="4000500"/>
            <a:ext cx="214312" cy="428625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429125" y="5286375"/>
            <a:ext cx="214313" cy="428625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2714625"/>
            <a:ext cx="2249363" cy="26431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Критерии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u="sng" dirty="0">
              <a:solidFill>
                <a:schemeClr val="accent4">
                  <a:lumMod val="50000"/>
                </a:schemeClr>
              </a:solidFill>
            </a:endParaRPr>
          </a:p>
          <a:p>
            <a:pPr indent="92075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конкретность</a:t>
            </a:r>
          </a:p>
          <a:p>
            <a:pPr indent="92075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измеряемость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indent="92075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приемлемость</a:t>
            </a:r>
          </a:p>
          <a:p>
            <a:pPr indent="92075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реалистичность</a:t>
            </a:r>
          </a:p>
          <a:p>
            <a:pPr indent="92075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определенность сроков реализации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572250" y="2928938"/>
            <a:ext cx="2143125" cy="20716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Результативные показатели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u="sng" dirty="0">
              <a:solidFill>
                <a:schemeClr val="accent4">
                  <a:lumMod val="50000"/>
                </a:schemeClr>
              </a:solidFill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количественные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качественные </a:t>
            </a:r>
          </a:p>
        </p:txBody>
      </p:sp>
      <p:cxnSp>
        <p:nvCxnSpPr>
          <p:cNvPr id="16" name="Прямая со стрелкой 15"/>
          <p:cNvCxnSpPr>
            <a:endCxn id="5" idx="2"/>
          </p:cNvCxnSpPr>
          <p:nvPr/>
        </p:nvCxnSpPr>
        <p:spPr>
          <a:xfrm flipV="1">
            <a:off x="2428875" y="3536950"/>
            <a:ext cx="928688" cy="3206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428875" y="4357688"/>
            <a:ext cx="1071563" cy="3571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 flipV="1">
            <a:off x="5643563" y="4214813"/>
            <a:ext cx="928687" cy="571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2" idx="1"/>
            <a:endCxn id="5" idx="6"/>
          </p:cNvCxnSpPr>
          <p:nvPr/>
        </p:nvCxnSpPr>
        <p:spPr>
          <a:xfrm rot="10800000">
            <a:off x="5572125" y="3536950"/>
            <a:ext cx="1000125" cy="4286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2428875" y="4929188"/>
            <a:ext cx="1214438" cy="1000125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7" idx="7"/>
          </p:cNvCxnSpPr>
          <p:nvPr/>
        </p:nvCxnSpPr>
        <p:spPr>
          <a:xfrm rot="5400000">
            <a:off x="5408612" y="4676776"/>
            <a:ext cx="1196975" cy="1130300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528" y="692696"/>
            <a:ext cx="8568952" cy="1359024"/>
          </a:xfrm>
        </p:spPr>
        <p:txBody>
          <a:bodyPr>
            <a:normAutofit fontScale="90000"/>
          </a:bodyPr>
          <a:lstStyle/>
          <a:p>
            <a:pPr>
              <a:lnSpc>
                <a:spcPct val="70000"/>
              </a:lnSpc>
              <a:spcBef>
                <a:spcPts val="2400"/>
              </a:spcBef>
            </a:pPr>
            <a:r>
              <a:rPr lang="ru-RU" sz="2700" b="1" u="sng" dirty="0">
                <a:solidFill>
                  <a:schemeClr val="tx1"/>
                </a:solidFill>
                <a:cs typeface="Times New Roman" pitchFamily="18" charset="0"/>
              </a:rPr>
              <a:t>Задание </a:t>
            </a:r>
            <a:r>
              <a:rPr lang="ru-RU" sz="2700" b="1" u="sng" dirty="0" smtClean="0">
                <a:solidFill>
                  <a:schemeClr val="tx1"/>
                </a:solidFill>
                <a:cs typeface="Times New Roman" pitchFamily="18" charset="0"/>
              </a:rPr>
              <a:t>5</a:t>
            </a:r>
            <a:r>
              <a:rPr lang="ru-RU" sz="2800" b="1" u="sng" dirty="0" smtClean="0">
                <a:solidFill>
                  <a:srgbClr val="3333CC"/>
                </a:solidFill>
                <a:cs typeface="Times New Roman" pitchFamily="18" charset="0"/>
              </a:rPr>
              <a:t/>
            </a:r>
            <a:br>
              <a:rPr lang="ru-RU" sz="2800" b="1" u="sng" dirty="0" smtClean="0">
                <a:solidFill>
                  <a:srgbClr val="3333CC"/>
                </a:solidFill>
                <a:cs typeface="Times New Roman" pitchFamily="18" charset="0"/>
              </a:rPr>
            </a:br>
            <a:r>
              <a:rPr lang="ru-RU" sz="1800" b="1" u="sng" dirty="0">
                <a:solidFill>
                  <a:srgbClr val="3333CC"/>
                </a:solidFill>
                <a:cs typeface="Times New Roman" pitchFamily="18" charset="0"/>
              </a:rPr>
              <a:t/>
            </a:r>
            <a:br>
              <a:rPr lang="ru-RU" sz="1800" b="1" u="sng" dirty="0">
                <a:solidFill>
                  <a:srgbClr val="3333CC"/>
                </a:solidFill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3333CC"/>
                </a:solidFill>
                <a:cs typeface="Times New Roman" pitchFamily="18" charset="0"/>
              </a:rPr>
              <a:t>1) Перечислить стратегические направления развития кафедры, определенные на основе </a:t>
            </a:r>
            <a:r>
              <a:rPr lang="en-US" sz="2200" b="1" dirty="0" smtClean="0">
                <a:solidFill>
                  <a:srgbClr val="3333CC"/>
                </a:solidFill>
                <a:cs typeface="Times New Roman" pitchFamily="18" charset="0"/>
              </a:rPr>
              <a:t>SWOT</a:t>
            </a:r>
            <a:r>
              <a:rPr lang="ru-RU" sz="2200" b="1" dirty="0" smtClean="0">
                <a:solidFill>
                  <a:srgbClr val="3333CC"/>
                </a:solidFill>
                <a:cs typeface="Times New Roman" pitchFamily="18" charset="0"/>
              </a:rPr>
              <a:t>-анализа</a:t>
            </a:r>
            <a:br>
              <a:rPr lang="ru-RU" sz="2200" b="1" dirty="0" smtClean="0">
                <a:solidFill>
                  <a:srgbClr val="3333CC"/>
                </a:solidFill>
                <a:cs typeface="Times New Roman" pitchFamily="18" charset="0"/>
              </a:rPr>
            </a:br>
            <a:r>
              <a:rPr lang="ru-RU" sz="1200" b="1" dirty="0" smtClean="0">
                <a:solidFill>
                  <a:srgbClr val="3333CC"/>
                </a:solidFill>
                <a:cs typeface="Times New Roman" pitchFamily="18" charset="0"/>
              </a:rPr>
              <a:t/>
            </a:r>
            <a:br>
              <a:rPr lang="ru-RU" sz="1200" b="1" dirty="0" smtClean="0">
                <a:solidFill>
                  <a:srgbClr val="3333CC"/>
                </a:solidFill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3333CC"/>
                </a:solidFill>
                <a:cs typeface="Times New Roman" pitchFamily="18" charset="0"/>
              </a:rPr>
              <a:t>2) Составить </a:t>
            </a:r>
            <a:r>
              <a:rPr lang="ru-RU" sz="2200" b="1" dirty="0">
                <a:solidFill>
                  <a:srgbClr val="3333CC"/>
                </a:solidFill>
                <a:cs typeface="Times New Roman" pitchFamily="18" charset="0"/>
              </a:rPr>
              <a:t>«дерево целей» по выбранному стратегическому направлению </a:t>
            </a:r>
            <a:r>
              <a:rPr lang="ru-RU" sz="2200" b="1" dirty="0" smtClean="0">
                <a:solidFill>
                  <a:srgbClr val="3333CC"/>
                </a:solidFill>
                <a:cs typeface="Times New Roman" pitchFamily="18" charset="0"/>
              </a:rPr>
              <a:t>развития</a:t>
            </a:r>
            <a:br>
              <a:rPr lang="ru-RU" sz="2200" b="1" dirty="0" smtClean="0">
                <a:solidFill>
                  <a:srgbClr val="3333CC"/>
                </a:solidFill>
                <a:cs typeface="Times New Roman" pitchFamily="18" charset="0"/>
              </a:rPr>
            </a:br>
            <a:r>
              <a:rPr lang="ru-RU" sz="2200" b="1" dirty="0">
                <a:solidFill>
                  <a:srgbClr val="3333CC"/>
                </a:solidFill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3333CC"/>
                </a:solidFill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cs typeface="Times New Roman" pitchFamily="18" charset="0"/>
              </a:rPr>
              <a:t>Направление развития _____________________________________________</a:t>
            </a:r>
            <a:endParaRPr lang="ru-RU" sz="2200" b="1" dirty="0" smtClean="0">
              <a:solidFill>
                <a:schemeClr val="tx1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708660" y="2340030"/>
            <a:ext cx="7528892" cy="4291648"/>
            <a:chOff x="571500" y="1428750"/>
            <a:chExt cx="7528892" cy="4291648"/>
          </a:xfrm>
        </p:grpSpPr>
        <p:sp>
          <p:nvSpPr>
            <p:cNvPr id="5" name="Овал 4"/>
            <p:cNvSpPr/>
            <p:nvPr/>
          </p:nvSpPr>
          <p:spPr>
            <a:xfrm>
              <a:off x="3857625" y="1428750"/>
              <a:ext cx="1428750" cy="92868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CC0000"/>
                  </a:solidFill>
                </a:rPr>
                <a:t>ЦЕЛЬ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928688" y="2857500"/>
              <a:ext cx="1500187" cy="85725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accent6">
                      <a:lumMod val="75000"/>
                    </a:schemeClr>
                  </a:solidFill>
                </a:rPr>
                <a:t>Задача 1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2643188" y="2857500"/>
              <a:ext cx="1424756" cy="85725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accent6">
                      <a:lumMod val="75000"/>
                    </a:schemeClr>
                  </a:solidFill>
                </a:rPr>
                <a:t>Задача 2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6516216" y="2857500"/>
              <a:ext cx="1584176" cy="85725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accent6">
                      <a:lumMod val="75000"/>
                    </a:schemeClr>
                  </a:solidFill>
                </a:rPr>
                <a:t>Задача № __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571500" y="4857750"/>
              <a:ext cx="928688" cy="85725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0070C0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1714500" y="4857750"/>
              <a:ext cx="928688" cy="85725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0070C0"/>
                </a:solidFill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643063" y="2571750"/>
              <a:ext cx="5786437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5" idx="4"/>
            </p:cNvCxnSpPr>
            <p:nvPr/>
          </p:nvCxnSpPr>
          <p:spPr>
            <a:xfrm rot="5400000">
              <a:off x="4464051" y="2463800"/>
              <a:ext cx="214312" cy="158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1322388" y="4035425"/>
              <a:ext cx="642938" cy="1587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1000125" y="4286250"/>
              <a:ext cx="1285875" cy="158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715169" y="4571206"/>
              <a:ext cx="571500" cy="158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1929607" y="4571206"/>
              <a:ext cx="571500" cy="1587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7287419" y="2713831"/>
              <a:ext cx="285750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3144044" y="2713831"/>
              <a:ext cx="285750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1500982" y="2713831"/>
              <a:ext cx="285750" cy="158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Овал 18"/>
            <p:cNvSpPr/>
            <p:nvPr/>
          </p:nvSpPr>
          <p:spPr>
            <a:xfrm>
              <a:off x="2857500" y="4863148"/>
              <a:ext cx="928688" cy="85725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0070C0"/>
                </a:solidFill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4000500" y="4863148"/>
              <a:ext cx="928688" cy="857250"/>
            </a:xfrm>
            <a:prstGeom prst="ellips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0070C0"/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286125" y="4291648"/>
              <a:ext cx="1285875" cy="158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3001169" y="4576604"/>
              <a:ext cx="571500" cy="158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4215607" y="4576604"/>
              <a:ext cx="571500" cy="1587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983140" y="4290060"/>
              <a:ext cx="1285875" cy="158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Прямоугольник 46"/>
            <p:cNvSpPr/>
            <p:nvPr/>
          </p:nvSpPr>
          <p:spPr>
            <a:xfrm>
              <a:off x="850444" y="5122902"/>
              <a:ext cx="388843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spc="1600" dirty="0" smtClean="0">
                  <a:solidFill>
                    <a:srgbClr val="003399"/>
                  </a:solidFill>
                  <a:latin typeface="+mj-lt"/>
                </a:rPr>
                <a:t>Мероприятия</a:t>
              </a:r>
              <a:r>
                <a:rPr lang="ru-RU" b="1" spc="1000" dirty="0" smtClean="0">
                  <a:solidFill>
                    <a:srgbClr val="212745">
                      <a:lumMod val="75000"/>
                    </a:srgbClr>
                  </a:solidFill>
                </a:rPr>
                <a:t> </a:t>
              </a:r>
              <a:endParaRPr lang="ru-RU" b="1" spc="1000" dirty="0">
                <a:solidFill>
                  <a:srgbClr val="212745">
                    <a:lumMod val="75000"/>
                  </a:srgb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404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10544" cy="511175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800" u="sng" dirty="0" smtClean="0">
                <a:solidFill>
                  <a:srgbClr val="3333CC"/>
                </a:solidFill>
                <a:cs typeface="Times New Roman" pitchFamily="18" charset="0"/>
              </a:rPr>
              <a:t>Пример</a:t>
            </a:r>
            <a:endParaRPr lang="ru-RU" sz="2800" u="sng" dirty="0">
              <a:solidFill>
                <a:srgbClr val="3333CC"/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9792" y="908720"/>
            <a:ext cx="4286250" cy="780380"/>
          </a:xfrm>
          <a:prstGeom prst="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CC"/>
                </a:solidFill>
              </a:rPr>
              <a:t>Повышение % </a:t>
            </a:r>
            <a:r>
              <a:rPr lang="ru-RU" dirty="0" smtClean="0">
                <a:solidFill>
                  <a:srgbClr val="3333CC"/>
                </a:solidFill>
              </a:rPr>
              <a:t>трудоустройства выпускников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2" y="2214563"/>
            <a:ext cx="3133552" cy="1071562"/>
          </a:xfrm>
          <a:prstGeom prst="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3333CC"/>
                </a:solidFill>
              </a:rPr>
              <a:t>Приведение содержания образования в соответствие с </a:t>
            </a:r>
            <a:r>
              <a:rPr lang="ru-RU" sz="1600" dirty="0" smtClean="0">
                <a:solidFill>
                  <a:srgbClr val="3333CC"/>
                </a:solidFill>
              </a:rPr>
              <a:t>требованиями  работодателей</a:t>
            </a:r>
            <a:endParaRPr lang="ru-RU" sz="1600" dirty="0">
              <a:solidFill>
                <a:srgbClr val="3333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2132856"/>
            <a:ext cx="3071812" cy="1071562"/>
          </a:xfrm>
          <a:prstGeom prst="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3333CC"/>
                </a:solidFill>
              </a:rPr>
              <a:t>Создание условий для обеспечения постоянного роста профессиональной компетентности педагогов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707904" y="2204864"/>
            <a:ext cx="1944216" cy="1071562"/>
          </a:xfrm>
          <a:prstGeom prst="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3333CC"/>
                </a:solidFill>
              </a:rPr>
              <a:t>Развитие социального партнерства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3" y="4221088"/>
            <a:ext cx="1512168" cy="1584175"/>
          </a:xfrm>
          <a:prstGeom prst="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3333CC"/>
                </a:solidFill>
              </a:rPr>
              <a:t>Открытие актуальных профилей подготовки на основе АРТ</a:t>
            </a:r>
            <a:endParaRPr lang="ru-RU" sz="1600" dirty="0">
              <a:solidFill>
                <a:srgbClr val="3333C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4221088"/>
            <a:ext cx="2016224" cy="1590451"/>
          </a:xfrm>
          <a:prstGeom prst="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3333CC"/>
                </a:solidFill>
              </a:rPr>
              <a:t>Разработка и внедрение </a:t>
            </a:r>
            <a:r>
              <a:rPr lang="ru-RU" sz="1600" dirty="0" err="1" smtClean="0">
                <a:solidFill>
                  <a:srgbClr val="3333CC"/>
                </a:solidFill>
              </a:rPr>
              <a:t>компетентностно-ориентированных</a:t>
            </a:r>
            <a:r>
              <a:rPr lang="ru-RU" sz="1600" dirty="0" smtClean="0">
                <a:solidFill>
                  <a:srgbClr val="3333CC"/>
                </a:solidFill>
              </a:rPr>
              <a:t> образовательных программ</a:t>
            </a:r>
            <a:endParaRPr lang="ru-RU" sz="1600" dirty="0">
              <a:solidFill>
                <a:srgbClr val="3333C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1920" y="4221088"/>
            <a:ext cx="1368152" cy="1584176"/>
          </a:xfrm>
          <a:prstGeom prst="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3333CC"/>
                </a:solidFill>
              </a:rPr>
              <a:t>Реализация дуального обучения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01808" y="4221088"/>
            <a:ext cx="1944216" cy="1590452"/>
          </a:xfrm>
          <a:prstGeom prst="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3333CC"/>
                </a:solidFill>
              </a:rPr>
              <a:t>Обеспечение условий для реализации индивидуальных образовательных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3333CC"/>
                </a:solidFill>
              </a:rPr>
              <a:t>траекторий </a:t>
            </a:r>
            <a:endParaRPr lang="ru-RU" sz="1600" dirty="0">
              <a:solidFill>
                <a:srgbClr val="3333CC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21944" y="4214813"/>
            <a:ext cx="1656185" cy="1590451"/>
          </a:xfrm>
          <a:prstGeom prst="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3333CC"/>
                </a:solidFill>
              </a:rPr>
              <a:t>Внедрение  интерактивных технологий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4633813" y="1927027"/>
            <a:ext cx="454025" cy="1588"/>
          </a:xfrm>
          <a:prstGeom prst="straightConnector1">
            <a:avLst/>
          </a:prstGeom>
          <a:ln w="19050">
            <a:solidFill>
              <a:srgbClr val="6F19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</p:cNvCxnSpPr>
          <p:nvPr/>
        </p:nvCxnSpPr>
        <p:spPr>
          <a:xfrm flipH="1">
            <a:off x="1571626" y="1689100"/>
            <a:ext cx="3271291" cy="454025"/>
          </a:xfrm>
          <a:prstGeom prst="straightConnector1">
            <a:avLst/>
          </a:prstGeom>
          <a:ln w="19050">
            <a:solidFill>
              <a:srgbClr val="6F19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2"/>
            <a:endCxn id="7" idx="0"/>
          </p:cNvCxnSpPr>
          <p:nvPr/>
        </p:nvCxnSpPr>
        <p:spPr>
          <a:xfrm flipH="1">
            <a:off x="935597" y="3286125"/>
            <a:ext cx="845491" cy="934963"/>
          </a:xfrm>
          <a:prstGeom prst="straightConnector1">
            <a:avLst/>
          </a:prstGeom>
          <a:ln w="19050">
            <a:solidFill>
              <a:srgbClr val="6F19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4" idx="2"/>
          </p:cNvCxnSpPr>
          <p:nvPr/>
        </p:nvCxnSpPr>
        <p:spPr>
          <a:xfrm>
            <a:off x="1781088" y="3286125"/>
            <a:ext cx="1290725" cy="928688"/>
          </a:xfrm>
          <a:prstGeom prst="straightConnector1">
            <a:avLst/>
          </a:prstGeom>
          <a:ln w="19050">
            <a:solidFill>
              <a:srgbClr val="6F19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" idx="2"/>
          </p:cNvCxnSpPr>
          <p:nvPr/>
        </p:nvCxnSpPr>
        <p:spPr>
          <a:xfrm>
            <a:off x="1781088" y="3286125"/>
            <a:ext cx="3005225" cy="928688"/>
          </a:xfrm>
          <a:prstGeom prst="straightConnector1">
            <a:avLst/>
          </a:prstGeom>
          <a:ln w="19050">
            <a:solidFill>
              <a:srgbClr val="6F19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4" idx="2"/>
          </p:cNvCxnSpPr>
          <p:nvPr/>
        </p:nvCxnSpPr>
        <p:spPr>
          <a:xfrm>
            <a:off x="1781088" y="3286125"/>
            <a:ext cx="4719725" cy="928688"/>
          </a:xfrm>
          <a:prstGeom prst="straightConnector1">
            <a:avLst/>
          </a:prstGeom>
          <a:ln w="19050">
            <a:solidFill>
              <a:srgbClr val="6F19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4" idx="2"/>
          </p:cNvCxnSpPr>
          <p:nvPr/>
        </p:nvCxnSpPr>
        <p:spPr>
          <a:xfrm>
            <a:off x="1781088" y="3286125"/>
            <a:ext cx="6434225" cy="928688"/>
          </a:xfrm>
          <a:prstGeom prst="straightConnector1">
            <a:avLst/>
          </a:prstGeom>
          <a:ln w="19050">
            <a:solidFill>
              <a:srgbClr val="6F19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3" idx="2"/>
          </p:cNvCxnSpPr>
          <p:nvPr/>
        </p:nvCxnSpPr>
        <p:spPr>
          <a:xfrm>
            <a:off x="4842917" y="1689100"/>
            <a:ext cx="2825427" cy="371748"/>
          </a:xfrm>
          <a:prstGeom prst="straightConnector1">
            <a:avLst/>
          </a:prstGeom>
          <a:ln w="19050">
            <a:solidFill>
              <a:srgbClr val="6F19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ьная выноска 45"/>
          <p:cNvSpPr/>
          <p:nvPr/>
        </p:nvSpPr>
        <p:spPr>
          <a:xfrm>
            <a:off x="7164288" y="260648"/>
            <a:ext cx="1656184" cy="432048"/>
          </a:xfrm>
          <a:prstGeom prst="wedgeEllipseCallout">
            <a:avLst>
              <a:gd name="adj1" fmla="val -34929"/>
              <a:gd name="adj2" fmla="val 10302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цель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Овальная выноска 46"/>
          <p:cNvSpPr/>
          <p:nvPr/>
        </p:nvSpPr>
        <p:spPr>
          <a:xfrm>
            <a:off x="7236296" y="1268760"/>
            <a:ext cx="1656184" cy="432048"/>
          </a:xfrm>
          <a:prstGeom prst="wedgeEllipseCallout">
            <a:avLst>
              <a:gd name="adj1" fmla="val -34929"/>
              <a:gd name="adj2" fmla="val 10302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задачи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Овальная выноска 47"/>
          <p:cNvSpPr/>
          <p:nvPr/>
        </p:nvSpPr>
        <p:spPr>
          <a:xfrm>
            <a:off x="6948264" y="3356992"/>
            <a:ext cx="2016224" cy="432048"/>
          </a:xfrm>
          <a:prstGeom prst="wedgeEllipseCallout">
            <a:avLst>
              <a:gd name="adj1" fmla="val -34929"/>
              <a:gd name="adj2" fmla="val 10302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мероприятия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2968" cy="522312"/>
          </a:xfrm>
        </p:spPr>
        <p:txBody>
          <a:bodyPr lIns="0" rIns="0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b="1" dirty="0" smtClean="0">
                <a:solidFill>
                  <a:srgbClr val="A50021"/>
                </a:solidFill>
              </a:rPr>
              <a:t>Оперативное планирование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7904" y="980728"/>
            <a:ext cx="5256584" cy="14957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Хорошо спланировано – наполовину сделано.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000" i="1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endParaRPr lang="ru-RU" sz="1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70000"/>
              </a:lnSpc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Когда мы тратим время на планирование,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70000"/>
              </a:lnSpc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его становится больше.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800" i="1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endParaRPr lang="ru-RU" sz="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			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</a:rPr>
              <a:t>Народная мудрость</a:t>
            </a:r>
            <a:endParaRPr lang="ru-RU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2420888"/>
            <a:ext cx="8784976" cy="1080120"/>
          </a:xfrm>
          <a:prstGeom prst="roundRect">
            <a:avLst/>
          </a:prstGeom>
          <a:solidFill>
            <a:srgbClr val="C5EDFB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just"/>
            <a:r>
              <a:rPr lang="ru-RU" sz="2000" dirty="0" smtClean="0">
                <a:solidFill>
                  <a:srgbClr val="000099"/>
                </a:solidFill>
                <a:latin typeface="+mj-lt"/>
              </a:rPr>
              <a:t>На стадии стратегического планирования определяются общие контуры плана построения желаемой образовательной системы</a:t>
            </a:r>
            <a:endParaRPr lang="ru-RU" sz="2000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3645024"/>
            <a:ext cx="8784976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 algn="just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Цель оперативного планирования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smtClean="0">
                <a:solidFill>
                  <a:srgbClr val="005000"/>
                </a:solidFill>
                <a:latin typeface="+mj-lt"/>
              </a:rPr>
              <a:t>- поиск наилучших способов достижения конкретных целей при существующих ресурсах и времени. </a:t>
            </a:r>
            <a:endParaRPr lang="ru-RU" sz="2000" b="1" dirty="0">
              <a:solidFill>
                <a:srgbClr val="005000"/>
              </a:solidFill>
              <a:latin typeface="+mj-lt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4869160"/>
            <a:ext cx="8784976" cy="1800200"/>
          </a:xfrm>
          <a:prstGeom prst="roundRect">
            <a:avLst/>
          </a:prstGeom>
          <a:solidFill>
            <a:srgbClr val="FFDD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lang="ru-RU" sz="2000" b="1" dirty="0" smtClean="0">
                <a:solidFill>
                  <a:srgbClr val="A50021"/>
                </a:solidFill>
                <a:latin typeface="+mj-lt"/>
              </a:rPr>
              <a:t>Оперативное планирование </a:t>
            </a:r>
            <a:r>
              <a:rPr lang="ru-RU" sz="2000" b="1" dirty="0" smtClean="0">
                <a:latin typeface="+mj-lt"/>
              </a:rPr>
              <a:t>– </a:t>
            </a:r>
            <a:r>
              <a:rPr lang="ru-RU" sz="2000" dirty="0" smtClean="0">
                <a:solidFill>
                  <a:srgbClr val="000099"/>
                </a:solidFill>
                <a:latin typeface="+mj-lt"/>
              </a:rPr>
              <a:t>конкретизирующее: кто, что, как, когда и где должен сделать в ближайший месяц, квартал или год, и включающее в себя количественные нормы, позволяющие контролировать выполнение плана</a:t>
            </a:r>
            <a:endParaRPr lang="ru-RU" sz="2000" b="1" dirty="0">
              <a:solidFill>
                <a:srgbClr val="0000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59024" y="332656"/>
            <a:ext cx="8784976" cy="1368152"/>
          </a:xfrm>
        </p:spPr>
        <p:txBody>
          <a:bodyPr lIns="0" rIns="0"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100" b="1" dirty="0" smtClean="0">
                <a:solidFill>
                  <a:srgbClr val="000099"/>
                </a:solidFill>
              </a:rPr>
              <a:t>Пример</a:t>
            </a:r>
            <a:r>
              <a:rPr lang="ru-RU" b="1" dirty="0" smtClean="0">
                <a:solidFill>
                  <a:srgbClr val="A50021"/>
                </a:solidFill>
              </a:rPr>
              <a:t/>
            </a:r>
            <a:br>
              <a:rPr lang="ru-RU" b="1" dirty="0" smtClean="0">
                <a:solidFill>
                  <a:srgbClr val="A50021"/>
                </a:solidFill>
              </a:rPr>
            </a:br>
            <a:r>
              <a:rPr lang="ru-RU" sz="2200" b="1" i="1" dirty="0" smtClean="0">
                <a:solidFill>
                  <a:srgbClr val="000099"/>
                </a:solidFill>
              </a:rPr>
              <a:t>Направление: </a:t>
            </a:r>
            <a:r>
              <a:rPr lang="ru-RU" sz="2700" dirty="0" smtClean="0">
                <a:solidFill>
                  <a:srgbClr val="000099"/>
                </a:solidFill>
              </a:rPr>
              <a:t>Развитие международного сотрудничества</a:t>
            </a:r>
            <a:r>
              <a:rPr lang="ru-RU" sz="2200" b="1" dirty="0" smtClean="0">
                <a:solidFill>
                  <a:srgbClr val="A50021"/>
                </a:solidFill>
              </a:rPr>
              <a:t/>
            </a:r>
            <a:br>
              <a:rPr lang="ru-RU" sz="2200" b="1" dirty="0" smtClean="0">
                <a:solidFill>
                  <a:srgbClr val="A50021"/>
                </a:solidFill>
              </a:rPr>
            </a:br>
            <a:r>
              <a:rPr lang="ru-RU" sz="2200" b="1" i="1" dirty="0" smtClean="0">
                <a:solidFill>
                  <a:srgbClr val="A50021"/>
                </a:solidFill>
              </a:rPr>
              <a:t>Задача: </a:t>
            </a:r>
            <a:r>
              <a:rPr lang="ru-RU" sz="2700" dirty="0" smtClean="0">
                <a:solidFill>
                  <a:srgbClr val="A50021"/>
                </a:solidFill>
              </a:rPr>
              <a:t>Расширение зоны взаимодействия с международными организациями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49685"/>
              </p:ext>
            </p:extLst>
          </p:nvPr>
        </p:nvGraphicFramePr>
        <p:xfrm>
          <a:off x="179512" y="1916832"/>
          <a:ext cx="8784976" cy="43723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3744416"/>
                <a:gridCol w="1368152"/>
                <a:gridCol w="144016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99"/>
                          </a:solidFill>
                          <a:latin typeface="+mj-lt"/>
                        </a:rPr>
                        <a:t>Мероприятие</a:t>
                      </a:r>
                      <a:endParaRPr lang="ru-RU" sz="1400" dirty="0">
                        <a:solidFill>
                          <a:srgbClr val="000099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rgbClr val="000099"/>
                          </a:solidFill>
                          <a:latin typeface="+mj-lt"/>
                          <a:ea typeface="+mn-ea"/>
                          <a:cs typeface="+mn-cs"/>
                        </a:rPr>
                        <a:t>Показатели</a:t>
                      </a:r>
                      <a:endParaRPr lang="ru-RU" sz="1400" dirty="0">
                        <a:solidFill>
                          <a:srgbClr val="000099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99"/>
                          </a:solidFill>
                          <a:latin typeface="+mj-lt"/>
                        </a:rPr>
                        <a:t>Сроки</a:t>
                      </a:r>
                      <a:r>
                        <a:rPr lang="ru-RU" sz="1400" baseline="0" dirty="0" smtClean="0">
                          <a:solidFill>
                            <a:srgbClr val="000099"/>
                          </a:solidFill>
                          <a:latin typeface="+mj-lt"/>
                        </a:rPr>
                        <a:t> исполнения</a:t>
                      </a:r>
                      <a:endParaRPr lang="ru-RU" sz="1400" dirty="0">
                        <a:solidFill>
                          <a:srgbClr val="000099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99"/>
                          </a:solidFill>
                          <a:latin typeface="+mj-lt"/>
                        </a:rPr>
                        <a:t>Ответственный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000099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470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Участие в международных программах и проектах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Количество участий в международных программах и проектах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Уровень реализации (экспериментальная площадка, пилотный центр)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Уровень источника финансирования (международные организации, республиканский бюджет, местный бюджет)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Объем </a:t>
                      </a: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финансирования (в том числе развитие материально-технической базы</a:t>
                      </a: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endParaRPr lang="ru-RU" dirty="0"/>
                    </a:p>
                  </a:txBody>
                  <a:tcPr/>
                </a:tc>
              </a:tr>
              <a:tr h="37470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Участие в международных конференциях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Количество публикаций научных журналах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Уровень публикаций (страны СНГ, дальнее зарубежье)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Рейтинг </a:t>
                      </a: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цитируемости публикаций (</a:t>
                      </a:r>
                      <a:r>
                        <a:rPr lang="ru-RU" sz="1500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impact</a:t>
                      </a: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500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factor</a:t>
                      </a: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470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Участие в международных научно-исследовательских проектах</a:t>
                      </a:r>
                      <a:endParaRPr lang="ru-RU" sz="15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Количество участий в международных программах и проектах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Уровень участия  (координатор, партнер, руководитель, исполнитель)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59024" y="332656"/>
            <a:ext cx="8784976" cy="1368152"/>
          </a:xfrm>
        </p:spPr>
        <p:txBody>
          <a:bodyPr lIns="0" rIns="0"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100" b="1" dirty="0" smtClean="0">
                <a:solidFill>
                  <a:srgbClr val="000099"/>
                </a:solidFill>
              </a:rPr>
              <a:t>Пример (продолжение)</a:t>
            </a:r>
            <a:r>
              <a:rPr lang="ru-RU" b="1" dirty="0" smtClean="0">
                <a:solidFill>
                  <a:srgbClr val="A50021"/>
                </a:solidFill>
              </a:rPr>
              <a:t/>
            </a:r>
            <a:br>
              <a:rPr lang="ru-RU" b="1" dirty="0" smtClean="0">
                <a:solidFill>
                  <a:srgbClr val="A50021"/>
                </a:solidFill>
              </a:rPr>
            </a:br>
            <a:r>
              <a:rPr lang="ru-RU" sz="2200" b="1" i="1" dirty="0" smtClean="0">
                <a:solidFill>
                  <a:srgbClr val="000099"/>
                </a:solidFill>
              </a:rPr>
              <a:t>Направление: </a:t>
            </a:r>
            <a:r>
              <a:rPr lang="ru-RU" sz="2700" dirty="0" smtClean="0">
                <a:solidFill>
                  <a:srgbClr val="000099"/>
                </a:solidFill>
              </a:rPr>
              <a:t>Развитие международного сотрудничества</a:t>
            </a:r>
            <a:r>
              <a:rPr lang="ru-RU" sz="2200" b="1" dirty="0" smtClean="0">
                <a:solidFill>
                  <a:srgbClr val="A50021"/>
                </a:solidFill>
              </a:rPr>
              <a:t/>
            </a:r>
            <a:br>
              <a:rPr lang="ru-RU" sz="2200" b="1" dirty="0" smtClean="0">
                <a:solidFill>
                  <a:srgbClr val="A50021"/>
                </a:solidFill>
              </a:rPr>
            </a:br>
            <a:r>
              <a:rPr lang="ru-RU" sz="2200" b="1" i="1" dirty="0" smtClean="0">
                <a:solidFill>
                  <a:srgbClr val="A50021"/>
                </a:solidFill>
              </a:rPr>
              <a:t>Задача: </a:t>
            </a:r>
            <a:r>
              <a:rPr lang="ru-RU" sz="2700" dirty="0" smtClean="0">
                <a:solidFill>
                  <a:srgbClr val="A50021"/>
                </a:solidFill>
              </a:rPr>
              <a:t>Расширение зоны взаимодействия с международными организациями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331700"/>
              </p:ext>
            </p:extLst>
          </p:nvPr>
        </p:nvGraphicFramePr>
        <p:xfrm>
          <a:off x="179512" y="1916832"/>
          <a:ext cx="8784976" cy="45009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3672408"/>
                <a:gridCol w="1440160"/>
                <a:gridCol w="1440160"/>
              </a:tblGrid>
              <a:tr h="6467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99"/>
                          </a:solidFill>
                          <a:latin typeface="+mj-lt"/>
                        </a:rPr>
                        <a:t>Мероприятие</a:t>
                      </a:r>
                      <a:endParaRPr lang="ru-RU" sz="1400" dirty="0">
                        <a:solidFill>
                          <a:srgbClr val="0000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rgbClr val="000099"/>
                          </a:solidFill>
                          <a:latin typeface="+mj-lt"/>
                          <a:ea typeface="+mn-ea"/>
                          <a:cs typeface="+mn-cs"/>
                        </a:rPr>
                        <a:t>Показатели</a:t>
                      </a:r>
                      <a:endParaRPr lang="ru-RU" sz="1400" dirty="0">
                        <a:solidFill>
                          <a:srgbClr val="0000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99"/>
                          </a:solidFill>
                          <a:latin typeface="+mj-lt"/>
                        </a:rPr>
                        <a:t>Сроки</a:t>
                      </a:r>
                      <a:r>
                        <a:rPr lang="ru-RU" sz="1400" baseline="0" dirty="0" smtClean="0">
                          <a:solidFill>
                            <a:srgbClr val="000099"/>
                          </a:solidFill>
                          <a:latin typeface="+mj-lt"/>
                        </a:rPr>
                        <a:t> исполнения</a:t>
                      </a:r>
                      <a:endParaRPr lang="ru-RU" sz="1400" dirty="0">
                        <a:solidFill>
                          <a:srgbClr val="0000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99"/>
                          </a:solidFill>
                          <a:latin typeface="+mj-lt"/>
                        </a:rPr>
                        <a:t>Ответственный</a:t>
                      </a:r>
                      <a:endParaRPr lang="ru-RU" sz="1400" dirty="0" smtClean="0">
                        <a:solidFill>
                          <a:srgbClr val="0000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Привлечение зарубежных преподавателей для занятий ПК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Количество, привлекаемых преподавателей </a:t>
                      </a:r>
                    </a:p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Качественный  состав привлекаемых преподавателей (бакалавр, магистр, доктор,  профессор)</a:t>
                      </a:r>
                    </a:p>
                    <a:p>
                      <a:pPr marL="0" indent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kumimoji="0"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Объем </a:t>
                      </a: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учебной нагрузки приглашенных </a:t>
                      </a:r>
                      <a:r>
                        <a:rPr kumimoji="0"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преподавателей</a:t>
                      </a:r>
                    </a:p>
                    <a:p>
                      <a:pPr marL="285750" indent="-28575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kumimoji="0" lang="ru-RU" sz="15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Организация зарубежных стажировок</a:t>
                      </a:r>
                    </a:p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Количество стажировок</a:t>
                      </a:r>
                    </a:p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Результативность стажировок</a:t>
                      </a:r>
                    </a:p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Продолжительность стажировок</a:t>
                      </a:r>
                    </a:p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Уровень учебных заведений для прохождения стажировок </a:t>
                      </a:r>
                    </a:p>
                    <a:p>
                      <a:pPr marL="0" indent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kumimoji="0"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Географический </a:t>
                      </a: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показатель (страны СНГ, дальнее зарубежье</a:t>
                      </a:r>
                      <a:r>
                        <a:rPr kumimoji="0"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285750" indent="-28575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kumimoji="0" lang="ru-RU" sz="15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Повышение квалификации в зарубежных УЗ и центрах ПК</a:t>
                      </a:r>
                    </a:p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Количество зарубежных ПК </a:t>
                      </a:r>
                    </a:p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- Качественный состав слушателей ПК по категориям</a:t>
                      </a:r>
                    </a:p>
                    <a:p>
                      <a:pPr marL="0" algn="l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- Уровень и статус сертификата ПК (страны СНГ, дальнее зарубежье)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0070C0"/>
                </a:solidFill>
              </a:rPr>
              <a:t>Основные этапы планирования</a:t>
            </a:r>
            <a:endParaRPr lang="ru-RU" b="1" u="sng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357313" y="1143000"/>
            <a:ext cx="7572375" cy="50720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Определение миссии ОУ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Анализ и оценка внешней и внутренней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среды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Определение приоритетных направлений развития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Формирование стратегического плана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Формирование оперативного плана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Реализация планов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Мониторинг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-1251744" y="3464719"/>
            <a:ext cx="4359275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928688" y="1285875"/>
            <a:ext cx="42862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928688" y="1928813"/>
            <a:ext cx="42862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928688" y="4500563"/>
            <a:ext cx="42862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928688" y="3857625"/>
            <a:ext cx="42862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928688" y="2928938"/>
            <a:ext cx="42862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28688" y="5643563"/>
            <a:ext cx="428625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низ 16"/>
          <p:cNvSpPr/>
          <p:nvPr/>
        </p:nvSpPr>
        <p:spPr>
          <a:xfrm>
            <a:off x="3929063" y="1571625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3929063" y="2428875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3929063" y="3357563"/>
            <a:ext cx="71437" cy="214312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3929063" y="4143375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3929063" y="4714875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3929063" y="5286375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85720" y="2786058"/>
            <a:ext cx="615553" cy="328614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корректировка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3399"/>
                </a:solidFill>
              </a:rPr>
              <a:t>Определение стратегических целей</a:t>
            </a:r>
            <a:r>
              <a:rPr lang="ru-RU" sz="3600" dirty="0" smtClean="0">
                <a:solidFill>
                  <a:srgbClr val="003399"/>
                </a:solidFill>
              </a:rPr>
              <a:t/>
            </a:r>
            <a:br>
              <a:rPr lang="ru-RU" sz="3600" dirty="0" smtClean="0">
                <a:solidFill>
                  <a:srgbClr val="003399"/>
                </a:solidFill>
              </a:rPr>
            </a:br>
            <a:r>
              <a:rPr lang="ru-RU" sz="3600" b="1" dirty="0" smtClean="0">
                <a:solidFill>
                  <a:srgbClr val="003399"/>
                </a:solidFill>
              </a:rPr>
              <a:t>(стратегическое целеполагание)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496944" cy="475773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dirty="0" smtClean="0">
                <a:latin typeface="+mj-lt"/>
              </a:rPr>
              <a:t>Основано на анализе внешней и внутренней среды УЗ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dirty="0" smtClean="0">
                <a:latin typeface="+mj-lt"/>
              </a:rPr>
              <a:t>Вытекают из миссии и приоритетных направлений развития УЗ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dirty="0" smtClean="0">
                <a:latin typeface="+mj-lt"/>
              </a:rPr>
              <a:t>Стратегические цели – те результаты, к которым стремится УЗ на протяжении 3-5 лет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dirty="0" smtClean="0">
                <a:latin typeface="+mj-lt"/>
              </a:rPr>
              <a:t>Стратегические цели носят достаточно общий характер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dirty="0" smtClean="0">
                <a:latin typeface="+mj-lt"/>
              </a:rPr>
              <a:t>Цель – это результат деятельности, т.е.воплощение замысла в конкретной форме, измеряемых показателями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dirty="0" smtClean="0">
                <a:latin typeface="+mj-lt"/>
              </a:rPr>
              <a:t>Актуальность стратегических целей необходимо регулярно проверять, они могут меняться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dirty="0" smtClean="0">
                <a:latin typeface="+mj-lt"/>
              </a:rPr>
              <a:t>Стратегическая цель указывает на приоритеты в развитии УЗ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229600" cy="857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rgbClr val="A21215"/>
                </a:solidFill>
                <a:latin typeface="Arial" charset="0"/>
                <a:cs typeface="Arial" charset="0"/>
              </a:rPr>
              <a:t>SWOT – </a:t>
            </a:r>
            <a:r>
              <a:rPr lang="ru-RU" sz="3600" b="1" dirty="0" smtClean="0">
                <a:solidFill>
                  <a:srgbClr val="A21215"/>
                </a:solidFill>
                <a:latin typeface="Arial" charset="0"/>
                <a:cs typeface="Arial" charset="0"/>
              </a:rPr>
              <a:t>анализ УЗ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437100"/>
              </p:ext>
            </p:extLst>
          </p:nvPr>
        </p:nvGraphicFramePr>
        <p:xfrm>
          <a:off x="285750" y="1000125"/>
          <a:ext cx="8358188" cy="5758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3969"/>
                <a:gridCol w="4064219"/>
              </a:tblGrid>
              <a:tr h="34918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Внутренняя среда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1" marB="4572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1661">
                <a:tc>
                  <a:txBody>
                    <a:bodyPr/>
                    <a:lstStyle/>
                    <a:p>
                      <a:endParaRPr lang="ru-RU" sz="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Сильные стороны: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Хорошее местоположение (недалеко от метро)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статус государственного учебного заведения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наличие необходимых лицензий и аккредитации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 высококвалифицированные сотрудники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сильные международные связи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Хорошие традиции и имидж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endParaRPr lang="ru-RU" sz="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Слабые стороны: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устаревшие образовательные программы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слабые связи с социальными партнерами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устаревшая система управления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недостаток учебников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неадекватная система помощи в трудоустройстве студентов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1" marB="45721"/>
                </a:tc>
              </a:tr>
              <a:tr h="34918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Внешняя среда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7830">
                <a:tc>
                  <a:txBody>
                    <a:bodyPr/>
                    <a:lstStyle/>
                    <a:p>
                      <a:endParaRPr lang="ru-RU" sz="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Возможности: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повышение срока обучения на дополнительную профессиональную подготовку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рост интереса к профессиональному образованию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со стороны международных фондов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изменения в казахстанском законодательстве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endParaRPr lang="ru-RU" sz="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Угрозы: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недостаточное финансирование со стороны государства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нестабильная социально-экономическая обстановка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Изменение демографической ситуации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0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59522" y="142875"/>
            <a:ext cx="8550151" cy="549821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2400" b="1" dirty="0" smtClean="0">
                <a:solidFill>
                  <a:srgbClr val="A21215"/>
                </a:solidFill>
                <a:cs typeface="Arial" charset="0"/>
              </a:rPr>
              <a:t>Стратегические направления, вытекающие из  SWOT-анализа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719617"/>
              </p:ext>
            </p:extLst>
          </p:nvPr>
        </p:nvGraphicFramePr>
        <p:xfrm>
          <a:off x="251520" y="908720"/>
          <a:ext cx="8640960" cy="5777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61662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Сильные стороны</a:t>
                      </a:r>
                      <a:endParaRPr lang="ru-RU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Стратегические направления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655212">
                <a:tc>
                  <a:txBody>
                    <a:bodyPr/>
                    <a:lstStyle/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Хорошее местоположение (недалеко от остановки)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Статус государственного учебного заведения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Наличие необходимых лицензий и аккредитации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Высококвалифицированные сотрудники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Сильные международные связи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Хорошие традиции и имидж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Создание долгосрочной программы развития кадрового потенциала образовательного учреждения, предусматривающей организацию регулярного повышения квалификации в области новых информационных технологий, изучение иностранного языка, регулярные стажировки на реальных рабочих местах, изучение новых педагогических технологий, повышение образовательного уровня сотрудников (обучение в ВУЗах, получение дополнительного образования, соискательство на ученые степени), развитие коммуникативных навыков через тренинги;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Развитие международных связей: студенческие и преподавательские обмены, участие в международных проектах, использование международного опыта для повышения качества обучения;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Улучшение имиджа образовательного учреждения через регулярное оповещение широкой общественности об успехах выпускников, о научно-методической работе сотрудников и т.д.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81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59522" y="142875"/>
            <a:ext cx="8550151" cy="549821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2400" b="1" dirty="0" smtClean="0">
                <a:solidFill>
                  <a:srgbClr val="A21215"/>
                </a:solidFill>
                <a:cs typeface="Arial" charset="0"/>
              </a:rPr>
              <a:t>Стратегические направления, вытекающие из  SWOT-анализа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867728"/>
              </p:ext>
            </p:extLst>
          </p:nvPr>
        </p:nvGraphicFramePr>
        <p:xfrm>
          <a:off x="251520" y="908720"/>
          <a:ext cx="8640960" cy="5685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61662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Возможности</a:t>
                      </a:r>
                      <a:endParaRPr lang="ru-RU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Стратегические направления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655212">
                <a:tc>
                  <a:txBody>
                    <a:bodyPr/>
                    <a:lstStyle/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Устаревшие образовательные программы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Слабые связи с социальными партнерами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Устаревшая система управления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Недостаток учебно-методического обеспечения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Неадекватная система помощи в трудоустройстве студентов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ru-RU" sz="2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Разработка новых образовательных программ, основанных на исследовании рынка труда;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Развитие сотрудничества с представителями индустрии, профессиональными ассоциациями, службами занятости;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Совершенствование системы управления  образовательного учреждения и т.д.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ru-RU" sz="16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63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59522" y="142875"/>
            <a:ext cx="8550151" cy="549821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2400" b="1" dirty="0" smtClean="0">
                <a:solidFill>
                  <a:srgbClr val="A21215"/>
                </a:solidFill>
                <a:cs typeface="Arial" charset="0"/>
              </a:rPr>
              <a:t>Стратегические направления, вытекающие из  SWOT-анализа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570855"/>
              </p:ext>
            </p:extLst>
          </p:nvPr>
        </p:nvGraphicFramePr>
        <p:xfrm>
          <a:off x="251520" y="908720"/>
          <a:ext cx="8640960" cy="5159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61662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Угрозы</a:t>
                      </a:r>
                      <a:endParaRPr lang="ru-RU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Стратегические направления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655212">
                <a:tc>
                  <a:txBody>
                    <a:bodyPr/>
                    <a:lstStyle/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Недостаточное финансирование со стороны государства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Нестабильная социально-экономическая обстановка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Изменение демографической ситуации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ru-RU" sz="2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Развитие платных образовательных и прочих услуг для различных категорий населения, проведение работы по привлечению дополнительных источников финансирования и т.д.;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Развитие образовательных услуг в области переподготовки, повышения квалификации и т.д.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2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59522" y="142875"/>
            <a:ext cx="8550151" cy="549821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2400" b="1" dirty="0" smtClean="0">
                <a:solidFill>
                  <a:srgbClr val="A21215"/>
                </a:solidFill>
                <a:cs typeface="Arial" charset="0"/>
              </a:rPr>
              <a:t>Стратегические направления, вытекающие из  SWOT-анализа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77849"/>
              </p:ext>
            </p:extLst>
          </p:nvPr>
        </p:nvGraphicFramePr>
        <p:xfrm>
          <a:off x="251520" y="908720"/>
          <a:ext cx="8640960" cy="5159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61662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Слабые стороны</a:t>
                      </a:r>
                      <a:endParaRPr lang="ru-RU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Стратегические направления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655212">
                <a:tc>
                  <a:txBody>
                    <a:bodyPr/>
                    <a:lstStyle/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устаревшие образовательные программы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слабые связи с социальными партнерами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устаревшая система управления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недостаток учебников</a:t>
                      </a: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неадекватная система помощи в трудоустройстве студентов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ru-RU" sz="16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разработка новых образовательных программ, основанных на исследовании рынка труда;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развитие сотрудничества с представителями индустрии, профессиональными ассоциациями, службами занятости;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совершенствование системы управления  образовательного учреждения и т.д.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63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12968" cy="522312"/>
          </a:xfrm>
        </p:spPr>
        <p:txBody>
          <a:bodyPr lIns="0" rIns="0"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dirty="0" smtClean="0">
                <a:solidFill>
                  <a:srgbClr val="A50021"/>
                </a:solidFill>
              </a:rPr>
              <a:t>Стратегическая цель – глобальная большая процессуальная цель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496944" cy="5149552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i="1" dirty="0" smtClean="0">
                <a:latin typeface="+mj-lt"/>
              </a:rPr>
              <a:t>Глобальная и большая цель </a:t>
            </a:r>
            <a:r>
              <a:rPr lang="ru-RU" dirty="0" smtClean="0">
                <a:latin typeface="+mj-lt"/>
              </a:rPr>
              <a:t>– миссия учебного заведения (предприятия/организации) или жизни (периода жизни) человека. </a:t>
            </a:r>
          </a:p>
          <a:p>
            <a:pPr marL="274320" indent="-274320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i="1" dirty="0" smtClean="0">
                <a:latin typeface="+mj-lt"/>
              </a:rPr>
              <a:t>Процессуальная цель </a:t>
            </a:r>
            <a:r>
              <a:rPr lang="ru-RU" dirty="0" smtClean="0">
                <a:latin typeface="+mj-lt"/>
              </a:rPr>
              <a:t>– </a:t>
            </a:r>
            <a:r>
              <a:rPr lang="ru-RU" dirty="0" err="1" smtClean="0">
                <a:latin typeface="+mj-lt"/>
              </a:rPr>
              <a:t>цель</a:t>
            </a:r>
            <a:r>
              <a:rPr lang="ru-RU" dirty="0" smtClean="0">
                <a:latin typeface="+mj-lt"/>
              </a:rPr>
              <a:t> в виде роста показателей или постоянного улучшения результатов. </a:t>
            </a:r>
          </a:p>
          <a:p>
            <a:pPr marL="274320" indent="-274320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dirty="0" smtClean="0">
                <a:latin typeface="+mj-lt"/>
              </a:rPr>
              <a:t>Эта цель, по своей сути характеризует ход развития.</a:t>
            </a:r>
          </a:p>
          <a:p>
            <a:pPr marL="274320" indent="-274320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ru-RU" dirty="0" smtClean="0">
                <a:latin typeface="+mj-lt"/>
              </a:rPr>
              <a:t>Она служит как собирательный образ для более реализуемых целей.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Справедливость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раведливость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1037</Words>
  <Application>Microsoft Office PowerPoint</Application>
  <PresentationFormat>Экран (4:3)</PresentationFormat>
  <Paragraphs>212</Paragraphs>
  <Slides>18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1_Справедливость</vt:lpstr>
      <vt:lpstr>Справедливость</vt:lpstr>
      <vt:lpstr>СТРАТЕГИЧЕСКОЕ ЦЕЛЕПОЛАГАНИЕ. ФОРМИРОВАНИЕ СТРАТЕГИЧЕСКОГО ПЛАНА</vt:lpstr>
      <vt:lpstr>Основные этапы планирования</vt:lpstr>
      <vt:lpstr>Определение стратегических целей (стратегическое целеполагание)</vt:lpstr>
      <vt:lpstr>SWOT – анализ УЗ</vt:lpstr>
      <vt:lpstr>Стратегические направления, вытекающие из  SWOT-анализа</vt:lpstr>
      <vt:lpstr>Стратегические направления, вытекающие из  SWOT-анализа</vt:lpstr>
      <vt:lpstr>Стратегические направления, вытекающие из  SWOT-анализа</vt:lpstr>
      <vt:lpstr>Стратегические направления, вытекающие из  SWOT-анализа</vt:lpstr>
      <vt:lpstr> Стратегическая цель – глобальная большая процессуальная цель </vt:lpstr>
      <vt:lpstr>  Примеры стратегических целей  </vt:lpstr>
      <vt:lpstr>Взаимосвязь между целью и задачами (дерево целей)</vt:lpstr>
      <vt:lpstr>Постановка задач</vt:lpstr>
      <vt:lpstr>Схема процесса определения приоритетных направлений развития</vt:lpstr>
      <vt:lpstr>Задание 5  1) Перечислить стратегические направления развития кафедры, определенные на основе SWOT-анализа  2) Составить «дерево целей» по выбранному стратегическому направлению развития  Направление развития _____________________________________________</vt:lpstr>
      <vt:lpstr>Пример</vt:lpstr>
      <vt:lpstr>  Оперативное планирование</vt:lpstr>
      <vt:lpstr>  Пример Направление: Развитие международного сотрудничества Задача: Расширение зоны взаимодействия с международными организациями</vt:lpstr>
      <vt:lpstr>  Пример (продолжение) Направление: Развитие международного сотрудничества Задача: Расширение зоны взаимодействия с международными организациями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СТРАТЕГИЧЕСКОГО ПЛАНА образовательного учреждения.  ЦЕЛЕПОЛАГАНИЕ.</dc:title>
  <dc:creator>User</dc:creator>
  <cp:lastModifiedBy>Windows User</cp:lastModifiedBy>
  <cp:revision>68</cp:revision>
  <cp:lastPrinted>2012-10-03T03:54:47Z</cp:lastPrinted>
  <dcterms:created xsi:type="dcterms:W3CDTF">2011-01-17T17:28:03Z</dcterms:created>
  <dcterms:modified xsi:type="dcterms:W3CDTF">2018-05-15T08:32:33Z</dcterms:modified>
</cp:coreProperties>
</file>