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2" r:id="rId3"/>
    <p:sldId id="273" r:id="rId4"/>
    <p:sldId id="262" r:id="rId5"/>
    <p:sldId id="265" r:id="rId6"/>
    <p:sldId id="275" r:id="rId7"/>
    <p:sldId id="287" r:id="rId8"/>
    <p:sldId id="288" r:id="rId9"/>
    <p:sldId id="289" r:id="rId10"/>
    <p:sldId id="271" r:id="rId11"/>
    <p:sldId id="284" r:id="rId12"/>
    <p:sldId id="285" r:id="rId13"/>
    <p:sldId id="286" r:id="rId14"/>
    <p:sldId id="283" r:id="rId15"/>
    <p:sldId id="277" r:id="rId16"/>
    <p:sldId id="279" r:id="rId17"/>
    <p:sldId id="278" r:id="rId18"/>
    <p:sldId id="29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524C3-73D7-4D90-9CC9-BE2C737810A1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CBD47-5D84-463C-AE85-9C8566F12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236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9B97-16DC-475E-8402-9A33C451ADD0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A9F84-A06F-46CB-ACBD-F58A38ABC2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04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A9F84-A06F-46CB-ACBD-F58A38ABC29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120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6D462-1CB3-43B1-8806-D88AA7E998E4}" type="slidenum">
              <a:rPr lang="ru-RU" sz="1200" smtClean="0"/>
              <a:pPr/>
              <a:t>3</a:t>
            </a:fld>
            <a:endParaRPr lang="ru-RU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2" y="4342730"/>
            <a:ext cx="5028777" cy="41149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24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0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26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7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49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38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23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1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66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8312-6DF0-4DC5-9905-A38AE3197D3F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2770F-CDC8-429C-9B26-71E55638E6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9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589240"/>
            <a:ext cx="9144000" cy="12687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User\Desktop\фоны през\72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980728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4896544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smtClean="0">
                <a:solidFill>
                  <a:srgbClr val="0070C0"/>
                </a:solidFill>
              </a:rPr>
              <a:t>Планирование</a:t>
            </a:r>
            <a:br>
              <a:rPr lang="ru-RU" b="1" smtClean="0">
                <a:solidFill>
                  <a:srgbClr val="0070C0"/>
                </a:solidFill>
              </a:rPr>
            </a:br>
            <a:r>
              <a:rPr lang="ru-RU" b="1" smtClean="0">
                <a:solidFill>
                  <a:srgbClr val="0070C0"/>
                </a:solidFill>
              </a:rPr>
              <a:t>стратегического </a:t>
            </a:r>
            <a:br>
              <a:rPr lang="ru-RU" b="1" smtClean="0">
                <a:solidFill>
                  <a:srgbClr val="0070C0"/>
                </a:solidFill>
              </a:rPr>
            </a:br>
            <a:r>
              <a:rPr lang="ru-RU" b="1" smtClean="0">
                <a:solidFill>
                  <a:srgbClr val="0070C0"/>
                </a:solidFill>
              </a:rPr>
              <a:t>развития вуза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96138" y="5713276"/>
            <a:ext cx="4852392" cy="1020688"/>
          </a:xfrm>
        </p:spPr>
        <p:txBody>
          <a:bodyPr>
            <a:normAutofit fontScale="85000" lnSpcReduction="10000"/>
          </a:bodyPr>
          <a:lstStyle/>
          <a:p>
            <a:r>
              <a:rPr lang="ru-RU" smtClean="0">
                <a:solidFill>
                  <a:schemeClr val="bg1"/>
                </a:solidFill>
              </a:rPr>
              <a:t>Смирнова Г.М. – к.п.н., доцент,</a:t>
            </a:r>
          </a:p>
          <a:p>
            <a:r>
              <a:rPr lang="ru-RU" smtClean="0">
                <a:solidFill>
                  <a:schemeClr val="bg1"/>
                </a:solidFill>
              </a:rPr>
              <a:t>директор ЦИП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151" y="332656"/>
            <a:ext cx="8928992" cy="65405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Основные этапы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процесса стратегического планирования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1571624"/>
            <a:ext cx="7031111" cy="47148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Определение миссии </a:t>
            </a:r>
            <a:r>
              <a:rPr lang="ru-RU" dirty="0" smtClean="0">
                <a:solidFill>
                  <a:srgbClr val="003399"/>
                </a:solidFill>
              </a:rPr>
              <a:t>УЗ</a:t>
            </a:r>
            <a:endParaRPr lang="ru-RU" dirty="0" smtClean="0">
              <a:solidFill>
                <a:srgbClr val="003399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>
              <a:solidFill>
                <a:srgbClr val="003399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Анализ и оценка внешней и внутренней среды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>
              <a:solidFill>
                <a:srgbClr val="003399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Определение приоритетных направлений развития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>
              <a:solidFill>
                <a:srgbClr val="003399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Формирование стратегического плана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>
              <a:solidFill>
                <a:srgbClr val="003399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Формирование оперативного плана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>
              <a:solidFill>
                <a:srgbClr val="003399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Реализация планов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900" dirty="0" smtClean="0">
              <a:solidFill>
                <a:srgbClr val="003399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Мониторинг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-1279160" y="3925544"/>
            <a:ext cx="4359275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891459" y="2427287"/>
            <a:ext cx="42862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913974" y="3351502"/>
            <a:ext cx="428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920465" y="5500688"/>
            <a:ext cx="428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920464" y="4841947"/>
            <a:ext cx="42862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899682" y="4250531"/>
            <a:ext cx="428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низ 16"/>
          <p:cNvSpPr/>
          <p:nvPr/>
        </p:nvSpPr>
        <p:spPr>
          <a:xfrm>
            <a:off x="3929063" y="2016487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3964781" y="2685401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3929063" y="3559103"/>
            <a:ext cx="71437" cy="214312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953307" y="4392758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3929062" y="4967721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3929063" y="5661248"/>
            <a:ext cx="71437" cy="214313"/>
          </a:xfrm>
          <a:prstGeom prst="downArrow">
            <a:avLst/>
          </a:prstGeom>
          <a:ln>
            <a:solidFill>
              <a:srgbClr val="ED2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75905" y="2996952"/>
            <a:ext cx="615553" cy="328614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корректировка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891458" y="1745112"/>
            <a:ext cx="42862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910511" y="6056764"/>
            <a:ext cx="428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6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\документы\ГРАФИКА\человечки\655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6" r="19286" b="17615"/>
          <a:stretch>
            <a:fillRect/>
          </a:stretch>
        </p:blipFill>
        <p:spPr bwMode="auto">
          <a:xfrm>
            <a:off x="323528" y="260247"/>
            <a:ext cx="8280920" cy="622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2339752" y="3212737"/>
            <a:ext cx="580231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</a:rPr>
              <a:t>Качество образования </a:t>
            </a:r>
            <a:r>
              <a:rPr lang="ru-RU" sz="2000" i="1" dirty="0">
                <a:solidFill>
                  <a:srgbClr val="5C2C04"/>
                </a:solidFill>
              </a:rPr>
              <a:t>- </a:t>
            </a:r>
            <a:r>
              <a:rPr lang="ru-RU" sz="2000" dirty="0">
                <a:solidFill>
                  <a:srgbClr val="5C2C04"/>
                </a:solidFill>
              </a:rPr>
              <a:t>социальная категория, определяющая состояние и результативность процесса образования в обществе, его соответствие потребностям и ожиданиям общества (различных социальных групп) в развитии и формировании гражданских, бытовых и профессиональных компетенций личности.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0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400" b="1" dirty="0" smtClean="0">
                <a:solidFill>
                  <a:srgbClr val="0E59BE"/>
                </a:solidFill>
              </a:rPr>
              <a:t>ПОКАЗАТЕЛИ КАЧЕСТВА ОБРАЗОВАНИЯ </a:t>
            </a:r>
          </a:p>
          <a:p>
            <a:pPr algn="ctr">
              <a:buFont typeface="Arial" charset="0"/>
              <a:buNone/>
            </a:pPr>
            <a:r>
              <a:rPr lang="ru-RU" sz="2000" i="1" dirty="0" smtClean="0">
                <a:solidFill>
                  <a:srgbClr val="0E59BE"/>
                </a:solidFill>
              </a:rPr>
              <a:t>(характеризуют различные аспекты учебной деятельности ПУЗ): </a:t>
            </a:r>
          </a:p>
          <a:p>
            <a:endParaRPr lang="ru-RU" sz="2400" dirty="0" smtClean="0"/>
          </a:p>
          <a:p>
            <a:r>
              <a:rPr lang="ru-RU" sz="2400" dirty="0" smtClean="0">
                <a:solidFill>
                  <a:srgbClr val="002060"/>
                </a:solidFill>
              </a:rPr>
              <a:t>содержание образования,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формы и методы обучения,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материально-техническую базу,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кадровый состав и т.п.</a:t>
            </a:r>
          </a:p>
          <a:p>
            <a:endParaRPr lang="ru-RU" sz="2400" dirty="0" smtClean="0"/>
          </a:p>
          <a:p>
            <a:pPr>
              <a:buFont typeface="Arial" charset="0"/>
              <a:buNone/>
            </a:pPr>
            <a:r>
              <a:rPr lang="ru-RU" sz="2400" dirty="0" smtClean="0"/>
              <a:t> 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543550" y="2924175"/>
            <a:ext cx="360363" cy="1944688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56325" y="3213100"/>
            <a:ext cx="2736850" cy="1511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обеспечивают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развитие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компетенций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rgbClr val="C00000"/>
                </a:solidFill>
              </a:rPr>
              <a:t>обучающейся молодежи.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084888" y="3213100"/>
            <a:ext cx="0" cy="1511300"/>
          </a:xfrm>
          <a:prstGeom prst="line">
            <a:avLst/>
          </a:prstGeom>
          <a:ln w="381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9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/>
          <p:nvPr/>
        </p:nvCxnSpPr>
        <p:spPr>
          <a:xfrm>
            <a:off x="395288" y="1196975"/>
            <a:ext cx="561657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268413"/>
            <a:ext cx="7993062" cy="25209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u="sng" dirty="0">
                <a:solidFill>
                  <a:srgbClr val="C00000"/>
                </a:solidFill>
              </a:rPr>
              <a:t>Абсолютное понятие качества</a:t>
            </a:r>
            <a:r>
              <a:rPr lang="ru-RU" sz="2000" b="1" u="sng" dirty="0">
                <a:solidFill>
                  <a:srgbClr val="C00000"/>
                </a:solidFill>
              </a:rPr>
              <a:t> </a:t>
            </a:r>
            <a:endParaRPr lang="ru-RU" sz="2000" b="1" u="sng" dirty="0" smtClean="0">
              <a:solidFill>
                <a:srgbClr val="C0000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(используется </a:t>
            </a:r>
            <a:r>
              <a:rPr lang="ru-RU" sz="2000" dirty="0">
                <a:solidFill>
                  <a:srgbClr val="C00000"/>
                </a:solidFill>
              </a:rPr>
              <a:t>для отражения статуса и </a:t>
            </a:r>
            <a:r>
              <a:rPr lang="ru-RU" sz="2000" dirty="0" smtClean="0">
                <a:solidFill>
                  <a:srgbClr val="C00000"/>
                </a:solidFill>
              </a:rPr>
              <a:t>превосходства)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i="1" dirty="0" smtClean="0">
                <a:solidFill>
                  <a:srgbClr val="002060"/>
                </a:solidFill>
              </a:rPr>
              <a:t>содействует </a:t>
            </a:r>
            <a:r>
              <a:rPr lang="ru-RU" sz="2000" i="1" dirty="0">
                <a:solidFill>
                  <a:srgbClr val="002060"/>
                </a:solidFill>
              </a:rPr>
              <a:t>развитию и укреплению имиджа </a:t>
            </a:r>
            <a:r>
              <a:rPr lang="ru-RU" sz="2000" i="1" dirty="0" smtClean="0">
                <a:solidFill>
                  <a:srgbClr val="002060"/>
                </a:solidFill>
              </a:rPr>
              <a:t>учебного заведения </a:t>
            </a:r>
            <a:endParaRPr lang="ru-RU" sz="2000" i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i="1" dirty="0">
                <a:solidFill>
                  <a:srgbClr val="002060"/>
                </a:solidFill>
              </a:rPr>
              <a:t>демонстрирует значение повышения качества как стремления к наивысшим стандартам </a:t>
            </a:r>
            <a:r>
              <a:rPr lang="ru-RU" sz="2000" dirty="0" smtClean="0">
                <a:solidFill>
                  <a:srgbClr val="002060"/>
                </a:solidFill>
              </a:rPr>
              <a:t>образования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816206" y="836712"/>
            <a:ext cx="2220290" cy="79208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</a:rPr>
              <a:t>Качество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</a:rPr>
              <a:t>с точки зрения </a:t>
            </a:r>
            <a:r>
              <a:rPr lang="ru-RU" sz="1400" b="1" i="1" dirty="0">
                <a:solidFill>
                  <a:schemeClr val="bg1"/>
                </a:solidFill>
              </a:rPr>
              <a:t>производителя</a:t>
            </a:r>
          </a:p>
        </p:txBody>
      </p:sp>
      <p:sp>
        <p:nvSpPr>
          <p:cNvPr id="7" name="Овал 6"/>
          <p:cNvSpPr/>
          <p:nvPr/>
        </p:nvSpPr>
        <p:spPr>
          <a:xfrm>
            <a:off x="6948264" y="2996952"/>
            <a:ext cx="2088232" cy="79208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</a:rPr>
              <a:t>Качество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</a:rPr>
              <a:t>с точки зрения </a:t>
            </a:r>
            <a:r>
              <a:rPr lang="ru-RU" sz="1400" b="1" i="1" dirty="0">
                <a:solidFill>
                  <a:schemeClr val="bg1"/>
                </a:solidFill>
              </a:rPr>
              <a:t>потребителя</a:t>
            </a:r>
          </a:p>
        </p:txBody>
      </p:sp>
      <p:sp>
        <p:nvSpPr>
          <p:cNvPr id="5131" name="TextBox 7"/>
          <p:cNvSpPr txBox="1">
            <a:spLocks noChangeArrowheads="1"/>
          </p:cNvSpPr>
          <p:nvPr/>
        </p:nvSpPr>
        <p:spPr bwMode="auto">
          <a:xfrm>
            <a:off x="395288" y="3392488"/>
            <a:ext cx="8424862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000" b="1" i="1" u="sng">
                <a:solidFill>
                  <a:srgbClr val="C00000"/>
                </a:solidFill>
              </a:rPr>
              <a:t>«Качество» как понятие относительное</a:t>
            </a:r>
            <a:r>
              <a:rPr lang="ru-RU" sz="2000" b="1" u="sng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000">
                <a:solidFill>
                  <a:srgbClr val="C00000"/>
                </a:solidFill>
              </a:rPr>
              <a:t>(не является атрибутом образовательной услуги)</a:t>
            </a:r>
          </a:p>
          <a:p>
            <a:r>
              <a:rPr lang="ru-RU" sz="2000">
                <a:solidFill>
                  <a:srgbClr val="002060"/>
                </a:solidFill>
              </a:rPr>
              <a:t> О качестве можно судить, когда продукция (товар или услуга) отвечает требованиям соответствующих стандартов или спецификаций, оно выступает лишь как средство, с помощью которого выявляется соответствие образовательной услуги государственному стандарту</a:t>
            </a:r>
          </a:p>
          <a:p>
            <a:endParaRPr lang="ru-RU" sz="2000">
              <a:solidFill>
                <a:srgbClr val="002060"/>
              </a:solidFill>
            </a:endParaRPr>
          </a:p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27088" y="5516563"/>
            <a:ext cx="7561262" cy="1201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E59BE"/>
                </a:solidFill>
                <a:latin typeface="+mn-lt"/>
                <a:cs typeface="+mn-cs"/>
              </a:rPr>
              <a:t>Качество как относительное понятие имеет два аспекта: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>
                <a:solidFill>
                  <a:srgbClr val="002060"/>
                </a:solidFill>
                <a:latin typeface="+mn-lt"/>
                <a:cs typeface="+mn-cs"/>
              </a:rPr>
              <a:t>соответствие </a:t>
            </a:r>
            <a:r>
              <a:rPr lang="ru-RU" b="1" i="1" dirty="0" err="1">
                <a:solidFill>
                  <a:srgbClr val="002060"/>
                </a:solidFill>
                <a:latin typeface="+mn-lt"/>
                <a:cs typeface="+mn-cs"/>
              </a:rPr>
              <a:t>госстандарту</a:t>
            </a:r>
            <a:r>
              <a:rPr lang="ru-RU" b="1" i="1" dirty="0">
                <a:solidFill>
                  <a:srgbClr val="002060"/>
                </a:solidFill>
                <a:latin typeface="+mn-lt"/>
                <a:cs typeface="+mn-cs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>
                <a:solidFill>
                  <a:srgbClr val="002060"/>
                </a:solidFill>
                <a:latin typeface="+mn-lt"/>
                <a:cs typeface="+mn-cs"/>
              </a:rPr>
              <a:t>соответствие запросам потребителей образовательных услуг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5133" name="TextBox 9"/>
          <p:cNvSpPr txBox="1">
            <a:spLocks noChangeArrowheads="1"/>
          </p:cNvSpPr>
          <p:nvPr/>
        </p:nvSpPr>
        <p:spPr bwMode="auto">
          <a:xfrm>
            <a:off x="395288" y="836613"/>
            <a:ext cx="1655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i="1">
                <a:solidFill>
                  <a:srgbClr val="C00000"/>
                </a:solidFill>
              </a:rPr>
              <a:t>Качество: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51050" y="836712"/>
            <a:ext cx="1728788" cy="4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/>
              <a:t>абсолютное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738" y="839788"/>
            <a:ext cx="2160438" cy="4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/>
              <a:t>относительное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 rot="5400000">
            <a:off x="2735263" y="1233835"/>
            <a:ext cx="3457575" cy="496887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827088" y="1268760"/>
            <a:ext cx="7416800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53C79"/>
              </a:gs>
              <a:gs pos="50000">
                <a:srgbClr val="6699FF"/>
              </a:gs>
              <a:gs pos="100000">
                <a:srgbClr val="053C79"/>
              </a:gs>
            </a:gsLst>
            <a:lin ang="5400000" scaled="1"/>
          </a:gradFill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 потенциальных потребителей образовательных услуг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827088" y="2492723"/>
            <a:ext cx="7416800" cy="5762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53C79"/>
              </a:gs>
              <a:gs pos="50000">
                <a:srgbClr val="6699FF"/>
              </a:gs>
              <a:gs pos="100000">
                <a:srgbClr val="053C79"/>
              </a:gs>
            </a:gsLst>
            <a:lin ang="5400000" scaled="1"/>
          </a:gradFill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 обучения (содержание и методы обучения)</a:t>
            </a: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827088" y="3716685"/>
            <a:ext cx="7416800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53C79"/>
              </a:gs>
              <a:gs pos="50000">
                <a:srgbClr val="6699FF"/>
              </a:gs>
              <a:gs pos="100000">
                <a:srgbClr val="053C79"/>
              </a:gs>
            </a:gsLst>
            <a:lin ang="5400000" scaled="1"/>
          </a:gradFill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Качественный персонал</a:t>
            </a: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4211638" y="1989485"/>
            <a:ext cx="431800" cy="430213"/>
          </a:xfrm>
          <a:prstGeom prst="plus">
            <a:avLst>
              <a:gd name="adj" fmla="val 32472"/>
            </a:avLst>
          </a:prstGeom>
          <a:gradFill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827088" y="5516910"/>
            <a:ext cx="7343775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FF">
                  <a:gamma/>
                  <a:shade val="46275"/>
                  <a:invGamma/>
                </a:srgbClr>
              </a:gs>
              <a:gs pos="50000">
                <a:srgbClr val="3333FF"/>
              </a:gs>
              <a:gs pos="100000">
                <a:srgbClr val="3333FF">
                  <a:gamma/>
                  <a:shade val="46275"/>
                  <a:invGamma/>
                </a:srgbClr>
              </a:gs>
            </a:gsLst>
            <a:lin ang="5400000" scaled="1"/>
          </a:gradFill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 выпускников</a:t>
            </a:r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 rot="5400000">
            <a:off x="3927475" y="4218335"/>
            <a:ext cx="1001713" cy="1439863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FF66FF"/>
              </a:gs>
              <a:gs pos="100000">
                <a:srgbClr val="762F76"/>
              </a:gs>
            </a:gsLst>
            <a:lin ang="5400000" scaled="1"/>
          </a:gradFill>
          <a:ln w="254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22" name="AutoShape 10"/>
          <p:cNvSpPr>
            <a:spLocks noChangeArrowheads="1"/>
          </p:cNvSpPr>
          <p:nvPr/>
        </p:nvSpPr>
        <p:spPr bwMode="auto">
          <a:xfrm>
            <a:off x="4211638" y="3140423"/>
            <a:ext cx="431800" cy="430212"/>
          </a:xfrm>
          <a:prstGeom prst="plus">
            <a:avLst>
              <a:gd name="adj" fmla="val 32472"/>
            </a:avLst>
          </a:prstGeom>
          <a:gradFill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6155" name="Line 14"/>
          <p:cNvSpPr>
            <a:spLocks noChangeShapeType="1"/>
          </p:cNvSpPr>
          <p:nvPr/>
        </p:nvSpPr>
        <p:spPr bwMode="auto">
          <a:xfrm>
            <a:off x="428625" y="980728"/>
            <a:ext cx="8137525" cy="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14313" y="476672"/>
            <a:ext cx="8424862" cy="476250"/>
          </a:xfrm>
          <a:prstGeom prst="rect">
            <a:avLst/>
          </a:prstGeom>
        </p:spPr>
        <p:txBody>
          <a:bodyPr bIns="91440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ПРИНЦИПЫ ВСЕОБЩЕГО УПРАВЛЕНИЯ КАЧЕСТВОМ  (ВУК/</a:t>
            </a:r>
            <a:r>
              <a:rPr lang="en-US" sz="1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TQM</a:t>
            </a:r>
            <a:r>
              <a:rPr lang="ru-RU" sz="1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ru-RU" sz="1800" b="1" dirty="0">
              <a:solidFill>
                <a:srgbClr val="99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502444" y="6284912"/>
            <a:ext cx="82819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 b="1" i="1" dirty="0">
                <a:solidFill>
                  <a:srgbClr val="C00000"/>
                </a:solidFill>
              </a:rPr>
              <a:t>(TQM) </a:t>
            </a:r>
            <a:r>
              <a:rPr lang="en-US" sz="1400" i="1" dirty="0">
                <a:solidFill>
                  <a:srgbClr val="C00000"/>
                </a:solidFill>
              </a:rPr>
              <a:t>–</a:t>
            </a:r>
            <a:r>
              <a:rPr lang="en-US" sz="1400" dirty="0">
                <a:solidFill>
                  <a:srgbClr val="C00000"/>
                </a:solidFill>
              </a:rPr>
              <a:t> Total Quality Management</a:t>
            </a:r>
            <a:r>
              <a:rPr lang="en-US" sz="1400" i="1" dirty="0">
                <a:solidFill>
                  <a:srgbClr val="C0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ru-RU" sz="1400" i="1" dirty="0" smtClean="0">
                <a:solidFill>
                  <a:srgbClr val="FF0000"/>
                </a:solidFill>
              </a:rPr>
              <a:t>англ.)</a:t>
            </a:r>
            <a:r>
              <a:rPr lang="en-US" sz="1400" dirty="0">
                <a:solidFill>
                  <a:srgbClr val="C00000"/>
                </a:solidFill>
              </a:rPr>
              <a:t>  </a:t>
            </a:r>
            <a:r>
              <a:rPr lang="ru-RU" sz="1400" dirty="0">
                <a:solidFill>
                  <a:srgbClr val="C00000"/>
                </a:solidFill>
              </a:rPr>
              <a:t>- общеорганизационный метод непрерывного повышения качества всех организационных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9425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0" decel="1000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10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nimBg="1"/>
      <p:bldP spid="64514" grpId="1" animBg="1"/>
      <p:bldP spid="64516" grpId="0" animBg="1"/>
      <p:bldP spid="64517" grpId="0" animBg="1"/>
      <p:bldP spid="64518" grpId="0" animBg="1"/>
      <p:bldP spid="64519" grpId="0" animBg="1"/>
      <p:bldP spid="64520" grpId="0" animBg="1"/>
      <p:bldP spid="64521" grpId="0" animBg="1"/>
      <p:bldP spid="645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932"/>
            <a:ext cx="7067128" cy="57606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spc="200" dirty="0" smtClean="0">
                <a:solidFill>
                  <a:srgbClr val="FF0000"/>
                </a:solidFill>
              </a:rPr>
              <a:t>МИССИЯ</a:t>
            </a:r>
            <a:endParaRPr lang="ru-RU" sz="3600" b="1" spc="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060848"/>
            <a:ext cx="8715375" cy="3714973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Отражает смысл существования учебного заведения (УЗ).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Отражает философию существования учреждения, в котором проявляется отличие данного учреждения от ему подобных.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ru-RU" sz="2600" dirty="0">
                <a:solidFill>
                  <a:srgbClr val="003399"/>
                </a:solidFill>
              </a:rPr>
              <a:t>Отвечает на вопросы: </a:t>
            </a:r>
            <a:endParaRPr lang="ru-RU" sz="2600" dirty="0" smtClean="0">
              <a:solidFill>
                <a:srgbClr val="003399"/>
              </a:solidFill>
            </a:endParaRPr>
          </a:p>
          <a:p>
            <a:pPr marL="720000" indent="-1440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defRPr/>
            </a:pP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Смысл существования УЗ</a:t>
            </a:r>
          </a:p>
          <a:p>
            <a:pPr marL="720000" indent="-144000" fontAlgn="base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600" b="1" dirty="0" smtClean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Для кого? (целевая группа обучающихся);</a:t>
            </a:r>
          </a:p>
          <a:p>
            <a:pPr marL="720000" indent="-144000" fontAlgn="base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Философия и отличие данного учебного заведения  от ему подобных</a:t>
            </a:r>
          </a:p>
          <a:p>
            <a:pPr marL="720000" indent="-14400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Как? (каким образом реализуются образовательные программы)</a:t>
            </a:r>
          </a:p>
          <a:p>
            <a:pPr indent="-1080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rgbClr val="003399"/>
              </a:solidFill>
            </a:endParaRPr>
          </a:p>
          <a:p>
            <a:pPr indent="-1080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5733256"/>
            <a:ext cx="9144000" cy="7571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Миссия организации определяется </a:t>
            </a:r>
          </a:p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на этапе становления организации и редко меняется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908720"/>
            <a:ext cx="8964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Ми́ссия</a:t>
            </a:r>
            <a:r>
              <a:rPr lang="ru-RU" sz="2000" dirty="0" smtClean="0"/>
              <a:t> (</a:t>
            </a:r>
            <a:r>
              <a:rPr lang="ru-RU" sz="2000" dirty="0" smtClean="0">
                <a:hlinkClick r:id="rId3" tooltip="Английский язык"/>
              </a:rPr>
              <a:t>англ.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mission</a:t>
            </a:r>
            <a:r>
              <a:rPr lang="ru-RU" sz="2000" dirty="0" smtClean="0"/>
              <a:t>) — основная цель организации, смысл её существования. Миссия — одно из основополагающих понятий стратегического управления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28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683569" y="332656"/>
            <a:ext cx="7704856" cy="86836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Хорошая Миссия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отвечает следующим требованиям: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428750"/>
            <a:ext cx="7786688" cy="50546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3399"/>
                </a:solidFill>
              </a:rPr>
              <a:t>Соответствие политике государства (региона, муниципалитета);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3399"/>
                </a:solidFill>
              </a:rPr>
              <a:t>Одобряется обществом (внешним окружением);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3399"/>
                </a:solidFill>
              </a:rPr>
              <a:t>Одобряется сотрудниками (внутренней средой УЗ);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3399"/>
                </a:solidFill>
              </a:rPr>
              <a:t>Выполняется руководством;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3399"/>
                </a:solidFill>
              </a:rPr>
              <a:t>Лишена внутренних противоречий;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3399"/>
                </a:solidFill>
              </a:rPr>
              <a:t>Является индикатором «правильных» управленческих решений.</a:t>
            </a: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2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6813" cy="86836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Межрегиональный центр по повышению квалификации педагогических работников системы </a:t>
            </a:r>
            <a:r>
              <a:rPr lang="ru-RU" sz="2600" b="1" dirty="0" err="1" smtClean="0">
                <a:solidFill>
                  <a:srgbClr val="FF0000"/>
                </a:solidFill>
              </a:rPr>
              <a:t>ТиПО</a:t>
            </a:r>
            <a:endParaRPr lang="ru-RU" sz="2600" b="1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5054600"/>
          </a:xfrm>
        </p:spPr>
        <p:txBody>
          <a:bodyPr rtlCol="0"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>
                <a:solidFill>
                  <a:srgbClr val="CC0000"/>
                </a:solidFill>
                <a:ea typeface="Calibri" pitchFamily="34" charset="0"/>
                <a:cs typeface="Times New Roman" pitchFamily="18" charset="0"/>
              </a:rPr>
              <a:t>Миссия:</a:t>
            </a:r>
            <a:r>
              <a:rPr lang="ru-RU" sz="2800" dirty="0">
                <a:solidFill>
                  <a:srgbClr val="CC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C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Обеспечение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высокого качества повышения квалификации </a:t>
            </a:r>
            <a:r>
              <a:rPr lang="ru-RU" sz="2400" b="1" dirty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педагогических </a:t>
            </a:r>
            <a:r>
              <a:rPr lang="ru-RU" sz="2400" b="1" dirty="0" smtClean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кадров системы </a:t>
            </a:r>
            <a:r>
              <a:rPr lang="ru-RU" sz="2400" b="1" dirty="0" err="1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ТиПО</a:t>
            </a:r>
            <a:r>
              <a:rPr lang="ru-RU" sz="2400" b="1" dirty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в условиях интеграции науки, образования и производства</a:t>
            </a:r>
            <a:r>
              <a:rPr lang="ru-RU" sz="2400" b="1" dirty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на основе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модели профессионального развития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и концепции обучения в течение всей жизни.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b="1" i="1" dirty="0">
              <a:solidFill>
                <a:srgbClr val="7030A0"/>
              </a:solidFill>
              <a:ea typeface="Calibri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Смысл существования УЗ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Для кого?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Как? (каким образом реализуются образовательные программы)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Философия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и предназначение… отличие данного УЗ от ему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подобных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5536" y="3861048"/>
            <a:ext cx="748883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5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6813" cy="86836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Карагандинский государственный технический университет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7524" y="1333748"/>
            <a:ext cx="8568952" cy="5054600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b="1" u="sng" dirty="0">
                <a:solidFill>
                  <a:srgbClr val="CC0000"/>
                </a:solidFill>
                <a:ea typeface="Calibri" pitchFamily="34" charset="0"/>
                <a:cs typeface="Times New Roman" pitchFamily="18" charset="0"/>
              </a:rPr>
              <a:t>Миссия:</a:t>
            </a:r>
            <a:r>
              <a:rPr lang="ru-RU" sz="2800" dirty="0">
                <a:solidFill>
                  <a:srgbClr val="CC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C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400" dirty="0">
                <a:latin typeface="+mj-lt"/>
                <a:ea typeface="Calibri"/>
              </a:rPr>
              <a:t>Подготовка высококвалифицированных конкурентоспособных специалистов, ориентированных на решение научных и практических задач государственной программы по форсированному </a:t>
            </a:r>
            <a:r>
              <a:rPr lang="ru-RU" sz="2400" dirty="0" err="1">
                <a:latin typeface="+mj-lt"/>
                <a:ea typeface="Calibri"/>
              </a:rPr>
              <a:t>инновационно</a:t>
            </a:r>
            <a:r>
              <a:rPr lang="ru-RU" sz="2400" dirty="0">
                <a:latin typeface="+mj-lt"/>
                <a:ea typeface="Calibri"/>
              </a:rPr>
              <a:t>-индустриальному развитию страны.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900" b="1" dirty="0" smtClean="0">
              <a:ea typeface="Calibri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900" b="1" dirty="0">
              <a:solidFill>
                <a:schemeClr val="accent3">
                  <a:lumMod val="75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sz="2000" b="1" dirty="0" smtClean="0">
              <a:solidFill>
                <a:schemeClr val="accent3">
                  <a:lumMod val="75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Смысл 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существования УЗ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000" b="1" dirty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Философия и </a:t>
            </a:r>
            <a:r>
              <a:rPr lang="ru-RU" sz="2000" b="1" dirty="0" smtClean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отличие </a:t>
            </a:r>
            <a:r>
              <a:rPr lang="ru-RU" sz="2000" b="1" dirty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данного УЗ от ему подобных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Для кого?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Как? (каким образом реализуются образовательные программы)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5536" y="3861048"/>
            <a:ext cx="748883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63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813" y="1052736"/>
            <a:ext cx="8060432" cy="1143000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solidFill>
                  <a:srgbClr val="FF0000"/>
                </a:solidFill>
              </a:rPr>
              <a:t>Планирование </a:t>
            </a:r>
            <a:r>
              <a:rPr lang="ru-RU" sz="3600" dirty="0">
                <a:solidFill>
                  <a:srgbClr val="002060"/>
                </a:solidFill>
              </a:rPr>
              <a:t>– </a:t>
            </a:r>
            <a:r>
              <a:rPr lang="ru-RU" sz="3400" b="1" dirty="0">
                <a:solidFill>
                  <a:srgbClr val="003399"/>
                </a:solidFill>
              </a:rPr>
              <a:t>это процесс определения целей и выбора способов их достижения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283" y="3789040"/>
            <a:ext cx="7772400" cy="234124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3399"/>
                </a:solidFill>
                <a:latin typeface="+mj-lt"/>
              </a:rPr>
              <a:t>свою </a:t>
            </a:r>
            <a:r>
              <a:rPr lang="ru-RU" sz="3200" dirty="0" smtClean="0">
                <a:solidFill>
                  <a:srgbClr val="003399"/>
                </a:solidFill>
                <a:latin typeface="+mj-lt"/>
              </a:rPr>
              <a:t>деятельность?</a:t>
            </a:r>
          </a:p>
          <a:p>
            <a:r>
              <a:rPr lang="ru-RU" sz="3200" dirty="0" smtClean="0">
                <a:solidFill>
                  <a:srgbClr val="003399"/>
                </a:solidFill>
                <a:latin typeface="+mj-lt"/>
              </a:rPr>
              <a:t>деятельность </a:t>
            </a:r>
            <a:r>
              <a:rPr lang="ru-RU" sz="3200" dirty="0">
                <a:solidFill>
                  <a:srgbClr val="003399"/>
                </a:solidFill>
                <a:latin typeface="+mj-lt"/>
              </a:rPr>
              <a:t>профессионального учебного </a:t>
            </a:r>
            <a:r>
              <a:rPr lang="ru-RU" sz="3200" dirty="0" smtClean="0">
                <a:solidFill>
                  <a:srgbClr val="003399"/>
                </a:solidFill>
                <a:latin typeface="+mj-lt"/>
              </a:rPr>
              <a:t>заведения?</a:t>
            </a:r>
            <a:endParaRPr lang="ru-RU" sz="3200" dirty="0">
              <a:solidFill>
                <a:srgbClr val="003399"/>
              </a:solidFill>
              <a:latin typeface="+mj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7283" y="2780928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Для чего нужно планировать: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42383" y="260648"/>
            <a:ext cx="7772400" cy="92211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Алгоритм деятельности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5A8902-3FEA-4452-BF6F-1ABE1BAA62ED}" type="datetime1">
              <a:rPr lang="ru-RU"/>
              <a:pPr>
                <a:defRPr/>
              </a:pPr>
              <a:t>06.05.2018</a:t>
            </a:fld>
            <a:endParaRPr lang="ru-RU"/>
          </a:p>
        </p:txBody>
      </p:sp>
      <p:sp>
        <p:nvSpPr>
          <p:cNvPr id="3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7F47F1-485D-4D56-A6C6-1926ADB44089}" type="slidenum">
              <a:rPr lang="ru-RU"/>
              <a:pPr>
                <a:defRPr/>
              </a:pPr>
              <a:t>3</a:t>
            </a:fld>
            <a:endParaRPr lang="ru-RU"/>
          </a:p>
        </p:txBody>
      </p:sp>
      <p:grpSp>
        <p:nvGrpSpPr>
          <p:cNvPr id="2" name="Группа 50"/>
          <p:cNvGrpSpPr>
            <a:grpSpLocks/>
          </p:cNvGrpSpPr>
          <p:nvPr/>
        </p:nvGrpSpPr>
        <p:grpSpPr bwMode="auto">
          <a:xfrm>
            <a:off x="185965" y="1578165"/>
            <a:ext cx="8715375" cy="3808437"/>
            <a:chOff x="571472" y="2952224"/>
            <a:chExt cx="8001055" cy="3394505"/>
          </a:xfrm>
        </p:grpSpPr>
        <p:grpSp>
          <p:nvGrpSpPr>
            <p:cNvPr id="6156" name="Группа 49"/>
            <p:cNvGrpSpPr>
              <a:grpSpLocks/>
            </p:cNvGrpSpPr>
            <p:nvPr/>
          </p:nvGrpSpPr>
          <p:grpSpPr bwMode="auto">
            <a:xfrm>
              <a:off x="3435468" y="3381040"/>
              <a:ext cx="2428893" cy="2428892"/>
              <a:chOff x="3435468" y="3381040"/>
              <a:chExt cx="2428893" cy="2428892"/>
            </a:xfrm>
          </p:grpSpPr>
          <p:grpSp>
            <p:nvGrpSpPr>
              <p:cNvPr id="6161" name="Группа 70"/>
              <p:cNvGrpSpPr>
                <a:grpSpLocks/>
              </p:cNvGrpSpPr>
              <p:nvPr/>
            </p:nvGrpSpPr>
            <p:grpSpPr bwMode="auto">
              <a:xfrm>
                <a:off x="3435468" y="3381040"/>
                <a:ext cx="2428893" cy="2428892"/>
                <a:chOff x="3428992" y="2952412"/>
                <a:chExt cx="2428893" cy="2428892"/>
              </a:xfrm>
            </p:grpSpPr>
            <p:grpSp>
              <p:nvGrpSpPr>
                <p:cNvPr id="6163" name="Группа 60"/>
                <p:cNvGrpSpPr>
                  <a:grpSpLocks/>
                </p:cNvGrpSpPr>
                <p:nvPr/>
              </p:nvGrpSpPr>
              <p:grpSpPr bwMode="auto">
                <a:xfrm>
                  <a:off x="3428992" y="2952412"/>
                  <a:ext cx="2428892" cy="2428892"/>
                  <a:chOff x="3786182" y="2334454"/>
                  <a:chExt cx="2428892" cy="2428892"/>
                </a:xfrm>
              </p:grpSpPr>
              <p:grpSp>
                <p:nvGrpSpPr>
                  <p:cNvPr id="6170" name="Группа 53"/>
                  <p:cNvGrpSpPr>
                    <a:grpSpLocks/>
                  </p:cNvGrpSpPr>
                  <p:nvPr/>
                </p:nvGrpSpPr>
                <p:grpSpPr bwMode="auto">
                  <a:xfrm>
                    <a:off x="3786182" y="2334454"/>
                    <a:ext cx="2428892" cy="2428892"/>
                    <a:chOff x="3643306" y="1928801"/>
                    <a:chExt cx="2428892" cy="2428892"/>
                  </a:xfrm>
                </p:grpSpPr>
                <p:sp>
                  <p:nvSpPr>
                    <p:cNvPr id="40" name="Пирог 39"/>
                    <p:cNvSpPr/>
                    <p:nvPr/>
                  </p:nvSpPr>
                  <p:spPr bwMode="auto">
                    <a:xfrm rot="10800000">
                      <a:off x="3643076" y="1928717"/>
                      <a:ext cx="2429465" cy="2429482"/>
                    </a:xfrm>
                    <a:prstGeom prst="pie">
                      <a:avLst>
                        <a:gd name="adj1" fmla="val 0"/>
                        <a:gd name="adj2" fmla="val 5439509"/>
                      </a:avLst>
                    </a:prstGeom>
                    <a:solidFill>
                      <a:schemeClr val="accent1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endParaRPr lang="ru-RU"/>
                    </a:p>
                  </p:txBody>
                </p:sp>
                <p:grpSp>
                  <p:nvGrpSpPr>
                    <p:cNvPr id="6175" name="Группа 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43306" y="1928802"/>
                      <a:ext cx="2428892" cy="2357454"/>
                      <a:chOff x="3643306" y="1928802"/>
                      <a:chExt cx="2428892" cy="2357454"/>
                    </a:xfrm>
                  </p:grpSpPr>
                  <p:grpSp>
                    <p:nvGrpSpPr>
                      <p:cNvPr id="6176" name="Группа 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643306" y="1928802"/>
                        <a:ext cx="2428892" cy="2357454"/>
                        <a:chOff x="3643306" y="1928802"/>
                        <a:chExt cx="2428892" cy="2357454"/>
                      </a:xfrm>
                    </p:grpSpPr>
                    <p:sp>
                      <p:nvSpPr>
                        <p:cNvPr id="44" name="Пирог 43"/>
                        <p:cNvSpPr/>
                        <p:nvPr/>
                      </p:nvSpPr>
                      <p:spPr bwMode="auto">
                        <a:xfrm rot="16200000">
                          <a:off x="3677026" y="1894767"/>
                          <a:ext cx="2361564" cy="2429465"/>
                        </a:xfrm>
                        <a:prstGeom prst="pie">
                          <a:avLst/>
                        </a:prstGeom>
                        <a:solidFill>
                          <a:schemeClr val="accent1"/>
                        </a:solidFill>
                        <a:ln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pPr algn="ctr"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45" name="Пирог 44"/>
                        <p:cNvSpPr/>
                        <p:nvPr/>
                      </p:nvSpPr>
                      <p:spPr bwMode="auto">
                        <a:xfrm rot="5400000">
                          <a:off x="3677026" y="1894767"/>
                          <a:ext cx="2361564" cy="2429465"/>
                        </a:xfrm>
                        <a:prstGeom prst="pie">
                          <a:avLst>
                            <a:gd name="adj1" fmla="val 0"/>
                            <a:gd name="adj2" fmla="val 5439509"/>
                          </a:avLst>
                        </a:prstGeom>
                        <a:solidFill>
                          <a:schemeClr val="accent1">
                            <a:lumMod val="75000"/>
                          </a:schemeClr>
                        </a:solidFill>
                        <a:ln w="12700" cap="flat" cmpd="sng" algn="ctr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pPr algn="ctr">
                            <a:defRPr/>
                          </a:pPr>
                          <a:endParaRPr lang="ru-RU"/>
                        </a:p>
                      </p:txBody>
                    </p:sp>
                  </p:grpSp>
                  <p:sp>
                    <p:nvSpPr>
                      <p:cNvPr id="43" name="Пирог 42"/>
                      <p:cNvSpPr/>
                      <p:nvPr/>
                    </p:nvSpPr>
                    <p:spPr bwMode="auto">
                      <a:xfrm>
                        <a:off x="3643076" y="1928717"/>
                        <a:ext cx="2429465" cy="2361564"/>
                      </a:xfrm>
                      <a:prstGeom prst="pie">
                        <a:avLst>
                          <a:gd name="adj1" fmla="val 0"/>
                          <a:gd name="adj2" fmla="val 5439509"/>
                        </a:avLst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 w="12700" cap="flat" cmpd="sng" algn="ctr">
                        <a:solidFill>
                          <a:schemeClr val="accent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pPr algn="ctr">
                          <a:defRPr/>
                        </a:pPr>
                        <a:endParaRPr lang="ru-RU"/>
                      </a:p>
                    </p:txBody>
                  </p:sp>
                </p:grpSp>
              </p:grpSp>
              <p:sp>
                <p:nvSpPr>
                  <p:cNvPr id="37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15649" y="2781497"/>
                    <a:ext cx="317710" cy="33959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spcAft>
                        <a:spcPts val="1000"/>
                      </a:spcAft>
                      <a:defRPr/>
                    </a:pPr>
                    <a:r>
                      <a:rPr lang="ru-RU" sz="4000" b="1" dirty="0">
                        <a:solidFill>
                          <a:srgbClr val="FFA74F"/>
                        </a:solidFill>
                        <a:latin typeface="+mn-lt"/>
                      </a:rPr>
                      <a:t>П</a:t>
                    </a:r>
                    <a:endParaRPr lang="ru-RU" sz="4000" dirty="0">
                      <a:solidFill>
                        <a:srgbClr val="FFA74F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38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5185" y="3620566"/>
                    <a:ext cx="317710" cy="33959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spcAft>
                        <a:spcPts val="1000"/>
                      </a:spcAft>
                      <a:defRPr/>
                    </a:pPr>
                    <a:r>
                      <a:rPr lang="ru-RU" sz="4000" b="1" dirty="0">
                        <a:solidFill>
                          <a:srgbClr val="FFA74F"/>
                        </a:solidFill>
                        <a:latin typeface="+mn-lt"/>
                      </a:rPr>
                      <a:t>О</a:t>
                    </a:r>
                  </a:p>
                </p:txBody>
              </p:sp>
              <p:sp>
                <p:nvSpPr>
                  <p:cNvPr id="39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2128" y="3620566"/>
                    <a:ext cx="319168" cy="33959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spcAft>
                        <a:spcPts val="1000"/>
                      </a:spcAft>
                      <a:defRPr/>
                    </a:pPr>
                    <a:r>
                      <a:rPr lang="ru-RU" sz="4000" b="1" dirty="0">
                        <a:solidFill>
                          <a:srgbClr val="FFA74F"/>
                        </a:solidFill>
                        <a:latin typeface="+mn-lt"/>
                      </a:rPr>
                      <a:t>Р</a:t>
                    </a:r>
                  </a:p>
                </p:txBody>
              </p:sp>
            </p:grpSp>
            <p:grpSp>
              <p:nvGrpSpPr>
                <p:cNvPr id="6164" name="Group 3"/>
                <p:cNvGrpSpPr>
                  <a:grpSpLocks/>
                </p:cNvGrpSpPr>
                <p:nvPr/>
              </p:nvGrpSpPr>
              <p:grpSpPr bwMode="auto">
                <a:xfrm>
                  <a:off x="3428993" y="3000372"/>
                  <a:ext cx="2428892" cy="2286016"/>
                  <a:chOff x="1680" y="1150"/>
                  <a:chExt cx="2664" cy="2600"/>
                </a:xfrm>
              </p:grpSpPr>
              <p:sp>
                <p:nvSpPr>
                  <p:cNvPr id="31" name="Oval 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80" y="1150"/>
                    <a:ext cx="2663" cy="2599"/>
                  </a:xfrm>
                  <a:prstGeom prst="ellipse">
                    <a:avLst/>
                  </a:prstGeom>
                  <a:noFill/>
                  <a:ln w="57150" cmpd="dbl">
                    <a:solidFill>
                      <a:schemeClr val="accent6">
                        <a:lumMod val="7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ru-RU"/>
                  </a:p>
                </p:txBody>
              </p:sp>
              <p:sp>
                <p:nvSpPr>
                  <p:cNvPr id="32" name="Line 5"/>
                  <p:cNvSpPr>
                    <a:spLocks noChangeAspect="1" noChangeShapeType="1"/>
                  </p:cNvSpPr>
                  <p:nvPr/>
                </p:nvSpPr>
                <p:spPr bwMode="auto">
                  <a:xfrm rot="4691266">
                    <a:off x="4281" y="2337"/>
                    <a:ext cx="127" cy="3"/>
                  </a:xfrm>
                  <a:prstGeom prst="line">
                    <a:avLst/>
                  </a:prstGeom>
                  <a:noFill/>
                  <a:ln w="57150" cmpd="dbl">
                    <a:solidFill>
                      <a:schemeClr val="accent6">
                        <a:lumMod val="75000"/>
                      </a:schemeClr>
                    </a:solidFill>
                    <a:round/>
                    <a:headEnd/>
                    <a:tailEnd type="triangle" w="med" len="lg"/>
                  </a:ln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ru-RU"/>
                  </a:p>
                </p:txBody>
              </p:sp>
              <p:sp>
                <p:nvSpPr>
                  <p:cNvPr id="33" name="Line 6"/>
                  <p:cNvSpPr>
                    <a:spLocks noChangeAspect="1" noChangeShapeType="1"/>
                  </p:cNvSpPr>
                  <p:nvPr/>
                </p:nvSpPr>
                <p:spPr bwMode="auto">
                  <a:xfrm rot="-5724785">
                    <a:off x="1617" y="2463"/>
                    <a:ext cx="127" cy="2"/>
                  </a:xfrm>
                  <a:prstGeom prst="line">
                    <a:avLst/>
                  </a:prstGeom>
                  <a:noFill/>
                  <a:ln w="57150" cmpd="dbl">
                    <a:solidFill>
                      <a:schemeClr val="accent6">
                        <a:lumMod val="75000"/>
                      </a:schemeClr>
                    </a:solidFill>
                    <a:round/>
                    <a:headEnd/>
                    <a:tailEnd type="triangle" w="med" len="lg"/>
                  </a:ln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ru-RU"/>
                  </a:p>
                </p:txBody>
              </p:sp>
              <p:sp>
                <p:nvSpPr>
                  <p:cNvPr id="34" name="Line 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898" y="1150"/>
                    <a:ext cx="126" cy="0"/>
                  </a:xfrm>
                  <a:prstGeom prst="line">
                    <a:avLst/>
                  </a:prstGeom>
                  <a:noFill/>
                  <a:ln w="57150" cmpd="dbl">
                    <a:solidFill>
                      <a:schemeClr val="accent6">
                        <a:lumMod val="75000"/>
                      </a:schemeClr>
                    </a:solidFill>
                    <a:round/>
                    <a:headEnd/>
                    <a:tailEnd type="triangle" w="med" len="lg"/>
                  </a:ln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ru-RU"/>
                  </a:p>
                </p:txBody>
              </p:sp>
              <p:sp>
                <p:nvSpPr>
                  <p:cNvPr id="35" name="Line 8"/>
                  <p:cNvSpPr>
                    <a:spLocks noChangeAspect="1" noChangeShapeType="1"/>
                  </p:cNvSpPr>
                  <p:nvPr/>
                </p:nvSpPr>
                <p:spPr bwMode="auto">
                  <a:xfrm rot="10412411">
                    <a:off x="2947" y="3749"/>
                    <a:ext cx="128" cy="3"/>
                  </a:xfrm>
                  <a:prstGeom prst="line">
                    <a:avLst/>
                  </a:prstGeom>
                  <a:noFill/>
                  <a:ln w="57150" cmpd="dbl">
                    <a:solidFill>
                      <a:schemeClr val="accent6">
                        <a:lumMod val="75000"/>
                      </a:schemeClr>
                    </a:solidFill>
                    <a:round/>
                    <a:headEnd/>
                    <a:tailEnd type="triangle" w="med" len="lg"/>
                  </a:ln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4000704" y="3804028"/>
                <a:ext cx="317710" cy="339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  <a:defRPr/>
                </a:pPr>
                <a:r>
                  <a:rPr lang="ru-RU" sz="4000" b="1" dirty="0">
                    <a:solidFill>
                      <a:srgbClr val="FFA74F"/>
                    </a:solidFill>
                    <a:latin typeface="+mn-lt"/>
                  </a:rPr>
                  <a:t>К</a:t>
                </a:r>
                <a:endParaRPr lang="ru-RU" sz="4000" dirty="0">
                  <a:solidFill>
                    <a:srgbClr val="FFA74F"/>
                  </a:solidFill>
                  <a:latin typeface="+mn-lt"/>
                </a:endParaRPr>
              </a:p>
            </p:txBody>
          </p:sp>
        </p:grpSp>
        <p:sp>
          <p:nvSpPr>
            <p:cNvPr id="47" name="AutoShape 14"/>
            <p:cNvSpPr>
              <a:spLocks noChangeArrowheads="1"/>
            </p:cNvSpPr>
            <p:nvPr/>
          </p:nvSpPr>
          <p:spPr bwMode="auto">
            <a:xfrm>
              <a:off x="642884" y="5429815"/>
              <a:ext cx="2715113" cy="916914"/>
            </a:xfrm>
            <a:prstGeom prst="wedgeRectCallout">
              <a:avLst>
                <a:gd name="adj1" fmla="val 59841"/>
                <a:gd name="adj2" fmla="val -96162"/>
              </a:avLst>
            </a:prstGeom>
            <a:solidFill>
              <a:srgbClr val="FFEEDD"/>
            </a:solidFill>
            <a:ln w="28575">
              <a:solidFill>
                <a:srgbClr val="FFCF9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800" dirty="0" smtClean="0">
                  <a:solidFill>
                    <a:srgbClr val="003399"/>
                  </a:solidFill>
                  <a:latin typeface="+mn-lt"/>
                </a:rPr>
                <a:t>Анализ и оценка деятельности</a:t>
              </a:r>
              <a:endParaRPr lang="ru-RU" sz="2800" dirty="0">
                <a:solidFill>
                  <a:srgbClr val="003399"/>
                </a:solidFill>
                <a:latin typeface="+mn-lt"/>
              </a:endParaRPr>
            </a:p>
          </p:txBody>
        </p:sp>
        <p:sp>
          <p:nvSpPr>
            <p:cNvPr id="48" name="AutoShape 14"/>
            <p:cNvSpPr>
              <a:spLocks noChangeArrowheads="1"/>
            </p:cNvSpPr>
            <p:nvPr/>
          </p:nvSpPr>
          <p:spPr bwMode="auto">
            <a:xfrm>
              <a:off x="5786003" y="5429815"/>
              <a:ext cx="2715112" cy="916914"/>
            </a:xfrm>
            <a:prstGeom prst="wedgeRectCallout">
              <a:avLst>
                <a:gd name="adj1" fmla="val -60226"/>
                <a:gd name="adj2" fmla="val -100749"/>
              </a:avLst>
            </a:prstGeom>
            <a:solidFill>
              <a:srgbClr val="FFEEDD"/>
            </a:solidFill>
            <a:ln w="28575">
              <a:solidFill>
                <a:srgbClr val="FFCF9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800" dirty="0">
                  <a:solidFill>
                    <a:srgbClr val="003399"/>
                  </a:solidFill>
                  <a:latin typeface="+mn-lt"/>
                </a:rPr>
                <a:t> </a:t>
              </a:r>
              <a:r>
                <a:rPr lang="ru-RU" sz="2800" dirty="0" smtClean="0">
                  <a:solidFill>
                    <a:srgbClr val="003399"/>
                  </a:solidFill>
                  <a:latin typeface="+mn-lt"/>
                </a:rPr>
                <a:t>Реализация планов</a:t>
              </a:r>
              <a:endParaRPr lang="ru-RU" sz="2800" dirty="0">
                <a:solidFill>
                  <a:srgbClr val="003399"/>
                </a:solidFill>
                <a:latin typeface="+mn-lt"/>
              </a:endParaRPr>
            </a:p>
          </p:txBody>
        </p:sp>
        <p:sp>
          <p:nvSpPr>
            <p:cNvPr id="49" name="AutoShape 14"/>
            <p:cNvSpPr>
              <a:spLocks noChangeArrowheads="1"/>
            </p:cNvSpPr>
            <p:nvPr/>
          </p:nvSpPr>
          <p:spPr bwMode="auto">
            <a:xfrm>
              <a:off x="5857414" y="3073468"/>
              <a:ext cx="2715113" cy="900355"/>
            </a:xfrm>
            <a:prstGeom prst="wedgeRectCallout">
              <a:avLst>
                <a:gd name="adj1" fmla="val -58053"/>
                <a:gd name="adj2" fmla="val 96525"/>
              </a:avLst>
            </a:prstGeom>
            <a:solidFill>
              <a:srgbClr val="FFEEDD"/>
            </a:solidFill>
            <a:ln w="28575">
              <a:solidFill>
                <a:srgbClr val="FFCF9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800" dirty="0" smtClean="0">
                  <a:solidFill>
                    <a:srgbClr val="003399"/>
                  </a:solidFill>
                  <a:latin typeface="+mn-lt"/>
                </a:rPr>
                <a:t>Планирование деятельности</a:t>
              </a:r>
              <a:endParaRPr lang="ru-RU" sz="2800" dirty="0">
                <a:solidFill>
                  <a:srgbClr val="003399"/>
                </a:solidFill>
                <a:latin typeface="+mn-lt"/>
              </a:endParaRPr>
            </a:p>
          </p:txBody>
        </p:sp>
        <p:sp>
          <p:nvSpPr>
            <p:cNvPr id="25" name="AutoShape 14"/>
            <p:cNvSpPr>
              <a:spLocks noChangeArrowheads="1"/>
            </p:cNvSpPr>
            <p:nvPr/>
          </p:nvSpPr>
          <p:spPr bwMode="auto">
            <a:xfrm>
              <a:off x="571472" y="2952224"/>
              <a:ext cx="2715112" cy="833410"/>
            </a:xfrm>
            <a:prstGeom prst="wedgeRectCallout">
              <a:avLst>
                <a:gd name="adj1" fmla="val 63101"/>
                <a:gd name="adj2" fmla="val 80468"/>
              </a:avLst>
            </a:prstGeom>
            <a:solidFill>
              <a:srgbClr val="FFEEDD"/>
            </a:solidFill>
            <a:ln w="28575">
              <a:solidFill>
                <a:srgbClr val="FFCF9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800" dirty="0">
                  <a:solidFill>
                    <a:srgbClr val="003399"/>
                  </a:solidFill>
                  <a:latin typeface="+mn-lt"/>
                </a:rPr>
                <a:t>Корректируем и действуем </a:t>
              </a: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95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14211" y="620688"/>
            <a:ext cx="9144000" cy="5826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Планирование обеспечивает следующие преимущества: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285875"/>
            <a:ext cx="8643938" cy="50546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3399"/>
                </a:solidFill>
              </a:rPr>
              <a:t>Планирование заставляет руководителей мыслить перспективно;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3399"/>
                </a:solidFill>
              </a:rPr>
              <a:t>Оно ведет к установлению показателей деятельности для последующего контроля;</a:t>
            </a:r>
          </a:p>
          <a:p>
            <a:pPr>
              <a:defRPr/>
            </a:pPr>
            <a:r>
              <a:rPr lang="ru-RU" dirty="0" smtClean="0">
                <a:solidFill>
                  <a:srgbClr val="003399"/>
                </a:solidFill>
              </a:rPr>
              <a:t>Улучшает координацию действий в </a:t>
            </a:r>
            <a:r>
              <a:rPr lang="ru-RU" dirty="0">
                <a:solidFill>
                  <a:srgbClr val="003399"/>
                </a:solidFill>
              </a:rPr>
              <a:t>учебном заведении;</a:t>
            </a:r>
            <a:endParaRPr lang="ru-RU" dirty="0" smtClean="0">
              <a:solidFill>
                <a:srgbClr val="003399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rgbClr val="003399"/>
                </a:solidFill>
              </a:rPr>
              <a:t>Делает </a:t>
            </a:r>
            <a:r>
              <a:rPr lang="ru-RU" dirty="0" smtClean="0">
                <a:solidFill>
                  <a:srgbClr val="003399"/>
                </a:solidFill>
              </a:rPr>
              <a:t>учебное заведение </a:t>
            </a:r>
            <a:r>
              <a:rPr lang="ru-RU" dirty="0">
                <a:solidFill>
                  <a:srgbClr val="003399"/>
                </a:solidFill>
              </a:rPr>
              <a:t>более </a:t>
            </a:r>
            <a:r>
              <a:rPr lang="ru-RU" dirty="0" smtClean="0">
                <a:solidFill>
                  <a:srgbClr val="003399"/>
                </a:solidFill>
              </a:rPr>
              <a:t>подготовленным к внезапным переменам;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3399"/>
                </a:solidFill>
              </a:rPr>
              <a:t>Стимулирует руководителей к реализации своих решений в дальнейшей работе;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3399"/>
                </a:solidFill>
              </a:rPr>
              <a:t>Способствует более рациональному распределению ресурсов;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3399"/>
                </a:solidFill>
              </a:rPr>
              <a:t>Улучшает контроль в </a:t>
            </a:r>
            <a:r>
              <a:rPr lang="ru-RU" dirty="0" smtClean="0">
                <a:solidFill>
                  <a:srgbClr val="003399"/>
                </a:solidFill>
              </a:rPr>
              <a:t>учебном заведении.</a:t>
            </a: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6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Основные стадии в планировании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C0000"/>
                </a:solidFill>
              </a:rPr>
              <a:t>Стратегическое планирование</a:t>
            </a:r>
          </a:p>
          <a:p>
            <a:pPr>
              <a:buFont typeface="Arial" charset="0"/>
              <a:buNone/>
            </a:pPr>
            <a:r>
              <a:rPr lang="ru-RU" dirty="0" smtClean="0">
                <a:solidFill>
                  <a:srgbClr val="003399"/>
                </a:solidFill>
              </a:rPr>
              <a:t>	Чего хочет добиться </a:t>
            </a:r>
            <a:r>
              <a:rPr lang="ru-RU" dirty="0" smtClean="0">
                <a:solidFill>
                  <a:srgbClr val="003399"/>
                </a:solidFill>
              </a:rPr>
              <a:t>учебное заведение?</a:t>
            </a:r>
            <a:endParaRPr lang="ru-RU" dirty="0" smtClean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endParaRPr lang="ru-RU" dirty="0" smtClean="0">
              <a:solidFill>
                <a:srgbClr val="003399"/>
              </a:solidFill>
            </a:endParaRPr>
          </a:p>
          <a:p>
            <a:r>
              <a:rPr lang="ru-RU" dirty="0" smtClean="0">
                <a:solidFill>
                  <a:srgbClr val="CC0000"/>
                </a:solidFill>
              </a:rPr>
              <a:t>Оперативное/тактическое планирование</a:t>
            </a:r>
          </a:p>
          <a:p>
            <a:pPr>
              <a:buFont typeface="Arial" charset="0"/>
              <a:buNone/>
            </a:pPr>
            <a:r>
              <a:rPr lang="ru-RU" dirty="0" smtClean="0">
                <a:solidFill>
                  <a:srgbClr val="003399"/>
                </a:solidFill>
              </a:rPr>
              <a:t>	Каким образом </a:t>
            </a:r>
            <a:r>
              <a:rPr lang="ru-RU" dirty="0" smtClean="0">
                <a:solidFill>
                  <a:srgbClr val="003399"/>
                </a:solidFill>
              </a:rPr>
              <a:t>УЗ</a:t>
            </a:r>
            <a:r>
              <a:rPr lang="ru-RU" dirty="0" smtClean="0">
                <a:solidFill>
                  <a:srgbClr val="003399"/>
                </a:solidFill>
              </a:rPr>
              <a:t> </a:t>
            </a:r>
            <a:r>
              <a:rPr lang="ru-RU" dirty="0" smtClean="0">
                <a:solidFill>
                  <a:srgbClr val="003399"/>
                </a:solidFill>
              </a:rPr>
              <a:t>должно достигнуть поставленных целей?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99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Стратегия:</a:t>
            </a:r>
            <a:endParaRPr lang="ru-RU" sz="4000" b="1" dirty="0" smtClean="0">
              <a:solidFill>
                <a:srgbClr val="FF0000"/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rgbClr val="003399"/>
                </a:solidFill>
              </a:rPr>
              <a:t>долгосрочное качественно определенное направление развития предприятия, касающееся сферы, средств и формы ее деятельности, системы </a:t>
            </a:r>
            <a:r>
              <a:rPr lang="ru-RU" dirty="0" smtClean="0">
                <a:solidFill>
                  <a:srgbClr val="003399"/>
                </a:solidFill>
              </a:rPr>
              <a:t>внутрипроизводственных </a:t>
            </a:r>
            <a:r>
              <a:rPr lang="ru-RU" dirty="0">
                <a:solidFill>
                  <a:srgbClr val="003399"/>
                </a:solidFill>
              </a:rPr>
              <a:t>отношений, а также позиций предприятия в окружающей </a:t>
            </a:r>
            <a:r>
              <a:rPr lang="ru-RU" dirty="0" smtClean="0">
                <a:solidFill>
                  <a:srgbClr val="003399"/>
                </a:solidFill>
              </a:rPr>
              <a:t>среде.</a:t>
            </a:r>
          </a:p>
          <a:p>
            <a:r>
              <a:rPr lang="ru-RU" dirty="0" smtClean="0">
                <a:solidFill>
                  <a:srgbClr val="003399"/>
                </a:solidFill>
              </a:rPr>
              <a:t>выбранное </a:t>
            </a:r>
            <a:r>
              <a:rPr lang="ru-RU" dirty="0">
                <a:solidFill>
                  <a:srgbClr val="003399"/>
                </a:solidFill>
              </a:rPr>
              <a:t>направление деятельности, функционирование в</a:t>
            </a:r>
            <a:r>
              <a:rPr lang="ru-RU" dirty="0" smtClean="0">
                <a:solidFill>
                  <a:srgbClr val="003399"/>
                </a:solidFill>
              </a:rPr>
              <a:t> </a:t>
            </a:r>
            <a:r>
              <a:rPr lang="ru-RU" dirty="0">
                <a:solidFill>
                  <a:srgbClr val="003399"/>
                </a:solidFill>
              </a:rPr>
              <a:t>рамках которого должно привести организацию к достижению стоящих перед ней </a:t>
            </a:r>
            <a:r>
              <a:rPr lang="ru-RU" dirty="0" smtClean="0">
                <a:solidFill>
                  <a:srgbClr val="003399"/>
                </a:solidFill>
              </a:rPr>
              <a:t>целей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98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136787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  Стратегия - ответственная способность адекватно ситуации ответить на ключевые вопросы, организующие деятельность: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gray">
          <a:xfrm>
            <a:off x="0" y="2017714"/>
            <a:ext cx="9155430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5810" name="Oval 2"/>
          <p:cNvSpPr>
            <a:spLocks noChangeArrowheads="1"/>
          </p:cNvSpPr>
          <p:nvPr/>
        </p:nvSpPr>
        <p:spPr bwMode="gray">
          <a:xfrm>
            <a:off x="2590800" y="2133600"/>
            <a:ext cx="4038600" cy="3962400"/>
          </a:xfrm>
          <a:prstGeom prst="ellipse">
            <a:avLst/>
          </a:prstGeom>
          <a:gradFill rotWithShape="1">
            <a:gsLst>
              <a:gs pos="0">
                <a:srgbClr val="CCECFF"/>
              </a:gs>
              <a:gs pos="100000">
                <a:srgbClr val="CCECFF">
                  <a:gamma/>
                  <a:tint val="0"/>
                  <a:invGamma/>
                </a:srgbClr>
              </a:gs>
            </a:gsLst>
            <a:lin ang="5400000" scaled="1"/>
          </a:gradFill>
          <a:ln w="9525" algn="ctr">
            <a:solidFill>
              <a:srgbClr val="99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5812" name="Group 4"/>
          <p:cNvGrpSpPr>
            <a:grpSpLocks/>
          </p:cNvGrpSpPr>
          <p:nvPr/>
        </p:nvGrpSpPr>
        <p:grpSpPr bwMode="auto">
          <a:xfrm>
            <a:off x="3581400" y="3124200"/>
            <a:ext cx="2057400" cy="2133600"/>
            <a:chOff x="2016" y="1920"/>
            <a:chExt cx="1680" cy="1680"/>
          </a:xfrm>
        </p:grpSpPr>
        <p:sp>
          <p:nvSpPr>
            <p:cNvPr id="375813" name="Oval 5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FF6600">
                    <a:gamma/>
                    <a:shade val="45490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14" name="Freeform 6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5815" name="Text Box 7"/>
          <p:cNvSpPr txBox="1">
            <a:spLocks noChangeArrowheads="1"/>
          </p:cNvSpPr>
          <p:nvPr/>
        </p:nvSpPr>
        <p:spPr bwMode="gray">
          <a:xfrm>
            <a:off x="3922522" y="3962400"/>
            <a:ext cx="1457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FF00"/>
                </a:solidFill>
              </a:rPr>
              <a:t>стратегия</a:t>
            </a:r>
            <a:endParaRPr lang="ru-RU" sz="2400" dirty="0">
              <a:solidFill>
                <a:srgbClr val="FFFF00"/>
              </a:solidFill>
            </a:endParaRPr>
          </a:p>
        </p:txBody>
      </p:sp>
      <p:grpSp>
        <p:nvGrpSpPr>
          <p:cNvPr id="375817" name="Group 9"/>
          <p:cNvGrpSpPr>
            <a:grpSpLocks/>
          </p:cNvGrpSpPr>
          <p:nvPr/>
        </p:nvGrpSpPr>
        <p:grpSpPr bwMode="auto">
          <a:xfrm>
            <a:off x="4191000" y="1752600"/>
            <a:ext cx="685800" cy="658813"/>
            <a:chOff x="2016" y="1920"/>
            <a:chExt cx="1680" cy="1680"/>
          </a:xfrm>
        </p:grpSpPr>
        <p:sp>
          <p:nvSpPr>
            <p:cNvPr id="375818" name="Oval 10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100000">
                  <a:srgbClr val="FFFF66">
                    <a:gamma/>
                    <a:shade val="42353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19" name="Freeform 11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FF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5821" name="Group 13"/>
          <p:cNvGrpSpPr>
            <a:grpSpLocks/>
          </p:cNvGrpSpPr>
          <p:nvPr/>
        </p:nvGrpSpPr>
        <p:grpSpPr bwMode="auto">
          <a:xfrm>
            <a:off x="3549650" y="5065713"/>
            <a:ext cx="319088" cy="279400"/>
            <a:chOff x="2236" y="3191"/>
            <a:chExt cx="201" cy="176"/>
          </a:xfrm>
        </p:grpSpPr>
        <p:sp>
          <p:nvSpPr>
            <p:cNvPr id="375822" name="Oval 14"/>
            <p:cNvSpPr>
              <a:spLocks noChangeArrowheads="1"/>
            </p:cNvSpPr>
            <p:nvPr/>
          </p:nvSpPr>
          <p:spPr bwMode="gray">
            <a:xfrm rot="18227093">
              <a:off x="2239" y="3282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33CCCC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23" name="Oval 15"/>
            <p:cNvSpPr>
              <a:spLocks noChangeArrowheads="1"/>
            </p:cNvSpPr>
            <p:nvPr/>
          </p:nvSpPr>
          <p:spPr bwMode="gray">
            <a:xfrm rot="18227093">
              <a:off x="2353" y="3188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33CCCC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5825" name="Group 17"/>
          <p:cNvGrpSpPr>
            <a:grpSpLocks/>
          </p:cNvGrpSpPr>
          <p:nvPr/>
        </p:nvGrpSpPr>
        <p:grpSpPr bwMode="auto">
          <a:xfrm>
            <a:off x="2895600" y="5329238"/>
            <a:ext cx="685800" cy="685800"/>
            <a:chOff x="2016" y="1920"/>
            <a:chExt cx="1680" cy="1680"/>
          </a:xfrm>
        </p:grpSpPr>
        <p:sp>
          <p:nvSpPr>
            <p:cNvPr id="375826" name="Oval 18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33CCCC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27" name="Freeform 19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5830" name="Group 22"/>
          <p:cNvGrpSpPr>
            <a:grpSpLocks/>
          </p:cNvGrpSpPr>
          <p:nvPr/>
        </p:nvGrpSpPr>
        <p:grpSpPr bwMode="auto">
          <a:xfrm>
            <a:off x="6251575" y="3124200"/>
            <a:ext cx="682625" cy="693738"/>
            <a:chOff x="2016" y="1920"/>
            <a:chExt cx="1680" cy="1680"/>
          </a:xfrm>
        </p:grpSpPr>
        <p:sp>
          <p:nvSpPr>
            <p:cNvPr id="375831" name="Oval 2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4996E3"/>
                </a:gs>
                <a:gs pos="100000">
                  <a:srgbClr val="4996E3">
                    <a:gamma/>
                    <a:shade val="45490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32" name="Freeform 2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66A7E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5835" name="Group 27"/>
          <p:cNvGrpSpPr>
            <a:grpSpLocks/>
          </p:cNvGrpSpPr>
          <p:nvPr/>
        </p:nvGrpSpPr>
        <p:grpSpPr bwMode="auto">
          <a:xfrm>
            <a:off x="5638800" y="5334000"/>
            <a:ext cx="654050" cy="622300"/>
            <a:chOff x="2016" y="1920"/>
            <a:chExt cx="1680" cy="1680"/>
          </a:xfrm>
        </p:grpSpPr>
        <p:sp>
          <p:nvSpPr>
            <p:cNvPr id="375836" name="Oval 28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3399"/>
                </a:gs>
                <a:gs pos="100000">
                  <a:srgbClr val="FF3399">
                    <a:gamma/>
                    <a:shade val="45490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37" name="Freeform 29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339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5840" name="Group 32"/>
          <p:cNvGrpSpPr>
            <a:grpSpLocks/>
          </p:cNvGrpSpPr>
          <p:nvPr/>
        </p:nvGrpSpPr>
        <p:grpSpPr bwMode="auto">
          <a:xfrm>
            <a:off x="2362200" y="3124200"/>
            <a:ext cx="685800" cy="685800"/>
            <a:chOff x="2016" y="1920"/>
            <a:chExt cx="1680" cy="1680"/>
          </a:xfrm>
        </p:grpSpPr>
        <p:sp>
          <p:nvSpPr>
            <p:cNvPr id="375841" name="Oval 3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5490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42" name="Freeform 3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5844" name="Oval 36"/>
          <p:cNvSpPr>
            <a:spLocks noChangeArrowheads="1"/>
          </p:cNvSpPr>
          <p:nvPr/>
        </p:nvSpPr>
        <p:spPr bwMode="gray">
          <a:xfrm rot="18227093">
            <a:off x="5566569" y="5177631"/>
            <a:ext cx="130175" cy="138113"/>
          </a:xfrm>
          <a:prstGeom prst="ellipse">
            <a:avLst/>
          </a:prstGeom>
          <a:gradFill rotWithShape="1">
            <a:gsLst>
              <a:gs pos="0">
                <a:srgbClr val="FF3399"/>
              </a:gs>
              <a:gs pos="100000">
                <a:srgbClr val="FF339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45" name="Oval 37"/>
          <p:cNvSpPr>
            <a:spLocks noChangeArrowheads="1"/>
          </p:cNvSpPr>
          <p:nvPr/>
        </p:nvSpPr>
        <p:spPr bwMode="gray">
          <a:xfrm rot="18227093">
            <a:off x="5414169" y="5025231"/>
            <a:ext cx="130175" cy="138113"/>
          </a:xfrm>
          <a:prstGeom prst="ellipse">
            <a:avLst/>
          </a:prstGeom>
          <a:gradFill rotWithShape="1">
            <a:gsLst>
              <a:gs pos="0">
                <a:srgbClr val="FF3399"/>
              </a:gs>
              <a:gs pos="100000">
                <a:srgbClr val="FF339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5846" name="Group 38"/>
          <p:cNvGrpSpPr>
            <a:grpSpLocks/>
          </p:cNvGrpSpPr>
          <p:nvPr/>
        </p:nvGrpSpPr>
        <p:grpSpPr bwMode="auto">
          <a:xfrm>
            <a:off x="3124200" y="3581400"/>
            <a:ext cx="366713" cy="206375"/>
            <a:chOff x="2016" y="2304"/>
            <a:chExt cx="231" cy="130"/>
          </a:xfrm>
        </p:grpSpPr>
        <p:sp>
          <p:nvSpPr>
            <p:cNvPr id="375847" name="Oval 39"/>
            <p:cNvSpPr>
              <a:spLocks noChangeArrowheads="1"/>
            </p:cNvSpPr>
            <p:nvPr/>
          </p:nvSpPr>
          <p:spPr bwMode="gray">
            <a:xfrm rot="18227093">
              <a:off x="2019" y="230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48" name="Oval 40"/>
            <p:cNvSpPr>
              <a:spLocks noChangeArrowheads="1"/>
            </p:cNvSpPr>
            <p:nvPr/>
          </p:nvSpPr>
          <p:spPr bwMode="gray">
            <a:xfrm rot="18227093">
              <a:off x="2163" y="2349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5849" name="Group 41"/>
          <p:cNvGrpSpPr>
            <a:grpSpLocks/>
          </p:cNvGrpSpPr>
          <p:nvPr/>
        </p:nvGrpSpPr>
        <p:grpSpPr bwMode="auto">
          <a:xfrm>
            <a:off x="4495800" y="2559050"/>
            <a:ext cx="138113" cy="412750"/>
            <a:chOff x="2832" y="1612"/>
            <a:chExt cx="87" cy="260"/>
          </a:xfrm>
        </p:grpSpPr>
        <p:sp>
          <p:nvSpPr>
            <p:cNvPr id="375850" name="Oval 42"/>
            <p:cNvSpPr>
              <a:spLocks noChangeArrowheads="1"/>
            </p:cNvSpPr>
            <p:nvPr/>
          </p:nvSpPr>
          <p:spPr bwMode="gray">
            <a:xfrm rot="18227093">
              <a:off x="2835" y="1609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100000">
                  <a:srgbClr val="FFFF66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51" name="Oval 43"/>
            <p:cNvSpPr>
              <a:spLocks noChangeArrowheads="1"/>
            </p:cNvSpPr>
            <p:nvPr/>
          </p:nvSpPr>
          <p:spPr bwMode="gray">
            <a:xfrm rot="18227093">
              <a:off x="2835" y="1787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100000">
                  <a:srgbClr val="FFFF66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5852" name="Oval 44"/>
          <p:cNvSpPr>
            <a:spLocks noChangeArrowheads="1"/>
          </p:cNvSpPr>
          <p:nvPr/>
        </p:nvSpPr>
        <p:spPr bwMode="gray">
          <a:xfrm rot="18227093">
            <a:off x="5966619" y="3606006"/>
            <a:ext cx="130175" cy="138113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100000">
                <a:srgbClr val="0099FF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3" name="Oval 45"/>
          <p:cNvSpPr>
            <a:spLocks noChangeArrowheads="1"/>
          </p:cNvSpPr>
          <p:nvPr/>
        </p:nvSpPr>
        <p:spPr bwMode="gray">
          <a:xfrm rot="18227093">
            <a:off x="5718969" y="3729831"/>
            <a:ext cx="130175" cy="138113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100000">
                <a:srgbClr val="0099FF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54" name="Text Box 46"/>
          <p:cNvSpPr txBox="1">
            <a:spLocks noChangeArrowheads="1"/>
          </p:cNvSpPr>
          <p:nvPr/>
        </p:nvSpPr>
        <p:spPr bwMode="auto">
          <a:xfrm>
            <a:off x="1605863" y="3265034"/>
            <a:ext cx="73727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5F5F5F"/>
                </a:solidFill>
              </a:rPr>
              <a:t>Кто?</a:t>
            </a:r>
            <a:endParaRPr lang="en-US" b="1" dirty="0">
              <a:solidFill>
                <a:srgbClr val="5F5F5F"/>
              </a:solidFill>
            </a:endParaRPr>
          </a:p>
        </p:txBody>
      </p:sp>
      <p:sp>
        <p:nvSpPr>
          <p:cNvPr id="375855" name="Text Box 47"/>
          <p:cNvSpPr txBox="1">
            <a:spLocks noChangeArrowheads="1"/>
          </p:cNvSpPr>
          <p:nvPr/>
        </p:nvSpPr>
        <p:spPr bwMode="auto">
          <a:xfrm>
            <a:off x="2864031" y="1671935"/>
            <a:ext cx="1905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5F5F5F"/>
                </a:solidFill>
              </a:rPr>
              <a:t>зачем? </a:t>
            </a:r>
            <a:br>
              <a:rPr lang="ru-RU" b="1" dirty="0">
                <a:solidFill>
                  <a:srgbClr val="5F5F5F"/>
                </a:solidFill>
              </a:rPr>
            </a:br>
            <a:r>
              <a:rPr lang="ru-RU" b="1" dirty="0">
                <a:solidFill>
                  <a:srgbClr val="5F5F5F"/>
                </a:solidFill>
              </a:rPr>
              <a:t>для чего? </a:t>
            </a:r>
            <a:endParaRPr lang="ru-RU" b="1" dirty="0" smtClean="0">
              <a:solidFill>
                <a:srgbClr val="5F5F5F"/>
              </a:solidFill>
            </a:endParaRPr>
          </a:p>
          <a:p>
            <a:r>
              <a:rPr lang="ru-RU" b="1" dirty="0" smtClean="0">
                <a:solidFill>
                  <a:srgbClr val="5F5F5F"/>
                </a:solidFill>
              </a:rPr>
              <a:t>во </a:t>
            </a:r>
            <a:r>
              <a:rPr lang="ru-RU" b="1" dirty="0">
                <a:solidFill>
                  <a:srgbClr val="5F5F5F"/>
                </a:solidFill>
              </a:rPr>
              <a:t>имя чего?</a:t>
            </a:r>
          </a:p>
        </p:txBody>
      </p:sp>
      <p:sp>
        <p:nvSpPr>
          <p:cNvPr id="375856" name="Text Box 48"/>
          <p:cNvSpPr txBox="1">
            <a:spLocks noChangeArrowheads="1"/>
          </p:cNvSpPr>
          <p:nvPr/>
        </p:nvSpPr>
        <p:spPr bwMode="auto">
          <a:xfrm>
            <a:off x="6934200" y="3290888"/>
            <a:ext cx="80615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5F5F5F"/>
                </a:solidFill>
              </a:rPr>
              <a:t>Что?</a:t>
            </a:r>
            <a:endParaRPr lang="en-US" b="1" dirty="0">
              <a:solidFill>
                <a:srgbClr val="5F5F5F"/>
              </a:solidFill>
            </a:endParaRPr>
          </a:p>
        </p:txBody>
      </p:sp>
      <p:sp>
        <p:nvSpPr>
          <p:cNvPr id="375857" name="Text Box 49"/>
          <p:cNvSpPr txBox="1">
            <a:spLocks noChangeArrowheads="1"/>
          </p:cNvSpPr>
          <p:nvPr/>
        </p:nvSpPr>
        <p:spPr bwMode="auto">
          <a:xfrm>
            <a:off x="942676" y="5470072"/>
            <a:ext cx="23558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5F5F5F"/>
                </a:solidFill>
              </a:rPr>
              <a:t>какими силами? </a:t>
            </a:r>
            <a:br>
              <a:rPr lang="ru-RU" b="1" dirty="0">
                <a:solidFill>
                  <a:srgbClr val="5F5F5F"/>
                </a:solidFill>
              </a:rPr>
            </a:br>
            <a:r>
              <a:rPr lang="ru-RU" b="1" dirty="0">
                <a:solidFill>
                  <a:srgbClr val="5F5F5F"/>
                </a:solidFill>
              </a:rPr>
              <a:t>каким ресурсом?</a:t>
            </a:r>
          </a:p>
        </p:txBody>
      </p:sp>
      <p:sp>
        <p:nvSpPr>
          <p:cNvPr id="375858" name="Text Box 50"/>
          <p:cNvSpPr txBox="1">
            <a:spLocks noChangeArrowheads="1"/>
          </p:cNvSpPr>
          <p:nvPr/>
        </p:nvSpPr>
        <p:spPr bwMode="auto">
          <a:xfrm>
            <a:off x="5638800" y="5956300"/>
            <a:ext cx="33460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5F5F5F"/>
                </a:solidFill>
              </a:rPr>
              <a:t>когда? </a:t>
            </a:r>
            <a:br>
              <a:rPr lang="ru-RU" b="1" dirty="0">
                <a:solidFill>
                  <a:srgbClr val="5F5F5F"/>
                </a:solidFill>
              </a:rPr>
            </a:br>
            <a:r>
              <a:rPr lang="ru-RU" b="1" dirty="0">
                <a:solidFill>
                  <a:srgbClr val="5F5F5F"/>
                </a:solidFill>
              </a:rPr>
              <a:t>в какой </a:t>
            </a:r>
            <a:r>
              <a:rPr lang="ru-RU" b="1" dirty="0" smtClean="0">
                <a:solidFill>
                  <a:srgbClr val="5F5F5F"/>
                </a:solidFill>
              </a:rPr>
              <a:t>последовательности</a:t>
            </a:r>
            <a:r>
              <a:rPr lang="ru-RU" b="1" dirty="0">
                <a:solidFill>
                  <a:srgbClr val="5F5F5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3365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61" name="Rectangle 13"/>
          <p:cNvSpPr>
            <a:spLocks noGrp="1" noChangeArrowheads="1"/>
          </p:cNvSpPr>
          <p:nvPr>
            <p:ph type="title"/>
          </p:nvPr>
        </p:nvSpPr>
        <p:spPr>
          <a:xfrm>
            <a:off x="1151620" y="5011433"/>
            <a:ext cx="7344816" cy="762000"/>
          </a:xfrm>
          <a:noFill/>
          <a:ln/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СУБЪЕКТ РАЗВИТИЯ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628800"/>
            <a:ext cx="75608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3399"/>
                </a:solidFill>
              </a:rPr>
              <a:t>Процесс перехода из одного состояния в другое, более совершенное, переход от старого качественного состояния к новому качественному состоянию, от простого к сложному, от низшего к высшему</a:t>
            </a:r>
            <a:r>
              <a:rPr lang="ru-RU" sz="2800" b="1" dirty="0" smtClean="0">
                <a:solidFill>
                  <a:srgbClr val="003399"/>
                </a:solidFill>
              </a:rPr>
              <a:t>.</a:t>
            </a:r>
          </a:p>
          <a:p>
            <a:pPr algn="r"/>
            <a:endParaRPr lang="ru-RU" sz="2800" i="1" dirty="0" smtClean="0">
              <a:solidFill>
                <a:srgbClr val="003399"/>
              </a:solidFill>
            </a:endParaRPr>
          </a:p>
          <a:p>
            <a:pPr algn="r"/>
            <a:r>
              <a:rPr lang="ru-RU" sz="2400" i="1" dirty="0" smtClean="0">
                <a:solidFill>
                  <a:srgbClr val="003399"/>
                </a:solidFill>
              </a:rPr>
              <a:t>"</a:t>
            </a:r>
            <a:r>
              <a:rPr lang="ru-RU" sz="2400" i="1" dirty="0">
                <a:solidFill>
                  <a:srgbClr val="003399"/>
                </a:solidFill>
              </a:rPr>
              <a:t>Законы общественного развития"</a:t>
            </a:r>
          </a:p>
        </p:txBody>
      </p:sp>
      <p:sp>
        <p:nvSpPr>
          <p:cNvPr id="47" name="Rectangle 13"/>
          <p:cNvSpPr txBox="1">
            <a:spLocks noChangeArrowheads="1"/>
          </p:cNvSpPr>
          <p:nvPr/>
        </p:nvSpPr>
        <p:spPr>
          <a:xfrm>
            <a:off x="323528" y="692696"/>
            <a:ext cx="2880320" cy="762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РАЗВИТИЕ: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7380312" y="4828052"/>
            <a:ext cx="1008112" cy="1008112"/>
            <a:chOff x="6688089" y="5589240"/>
            <a:chExt cx="1008112" cy="1008112"/>
          </a:xfrm>
        </p:grpSpPr>
        <p:sp>
          <p:nvSpPr>
            <p:cNvPr id="4" name="Овал 3"/>
            <p:cNvSpPr/>
            <p:nvPr/>
          </p:nvSpPr>
          <p:spPr>
            <a:xfrm>
              <a:off x="6688089" y="5589240"/>
              <a:ext cx="1008112" cy="100811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69167" y="5708575"/>
              <a:ext cx="44595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b="1" dirty="0" smtClean="0">
                  <a:solidFill>
                    <a:schemeClr val="bg1"/>
                  </a:solidFill>
                </a:rPr>
                <a:t>?</a:t>
              </a:r>
              <a:endParaRPr lang="ru-RU" sz="4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95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741368"/>
            <a:ext cx="9144000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43608" y="4916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cs typeface="Times New Roman" pitchFamily="18" charset="0"/>
              </a:rPr>
              <a:t>СЛОВАРЬ  ТЕРМИНОВ  СТРАТЕГИЧЕСКОГО </a:t>
            </a: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ПЛАНИРОВАНИЯ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440802"/>
              </p:ext>
            </p:extLst>
          </p:nvPr>
        </p:nvGraphicFramePr>
        <p:xfrm>
          <a:off x="179512" y="557972"/>
          <a:ext cx="8856984" cy="654264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84176"/>
                <a:gridCol w="7272808"/>
              </a:tblGrid>
              <a:tr h="970559">
                <a:tc>
                  <a:txBody>
                    <a:bodyPr/>
                    <a:lstStyle/>
                    <a:p>
                      <a:pPr marL="0" indent="0" algn="l">
                        <a:tabLst>
                          <a:tab pos="914400" algn="l"/>
                        </a:tabLst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Ценности</a:t>
                      </a:r>
                      <a:endParaRPr lang="ru-RU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638" indent="-182563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кодекс принципов существования и деятельности организации</a:t>
                      </a:r>
                    </a:p>
                    <a:p>
                      <a:pPr marL="274638" indent="-182563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чем мы руководствуемся в своей деятельности</a:t>
                      </a:r>
                    </a:p>
                    <a:p>
                      <a:pPr marL="274638" indent="-182563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что для нас является особенно важным</a:t>
                      </a:r>
                    </a:p>
                    <a:p>
                      <a:pPr marL="274638" indent="-182563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от чего мы не отступим ни при каких обстоятельствах </a:t>
                      </a:r>
                      <a:endParaRPr lang="ru-RU" sz="18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0559"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Миссия </a:t>
                      </a:r>
                      <a:r>
                        <a:rPr lang="ru-RU" sz="14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(предназначение)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0" hangingPunct="0">
                        <a:lnSpc>
                          <a:spcPct val="80000"/>
                        </a:lnSpc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Краткая формулировка, объясняющая для чего существует организация, реальное направление для достижения цели. Включает вопросы:</a:t>
                      </a:r>
                    </a:p>
                    <a:p>
                      <a:pPr marL="371475" indent="-180000" algn="l" defTabSz="914400" rtl="0" eaLnBrk="0" latinLnBrk="0" hangingPunct="0">
                        <a:lnSpc>
                          <a:spcPct val="80000"/>
                        </a:lnSpc>
                        <a:buClr>
                          <a:srgbClr val="C00000"/>
                        </a:buClr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  <a:defRPr/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Смысл существования УЗ</a:t>
                      </a:r>
                    </a:p>
                    <a:p>
                      <a:pPr marL="371475" indent="-1800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  <a:defRPr/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Для кого? (целевая группа обучающихся);</a:t>
                      </a:r>
                    </a:p>
                    <a:p>
                      <a:pPr marL="371475" indent="-1800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Философия и отличие данного учебного заведения  от ему подобных</a:t>
                      </a:r>
                    </a:p>
                    <a:p>
                      <a:pPr marL="371475" indent="-1800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Как? (каким образом реализуются образовательные программы)</a:t>
                      </a:r>
                    </a:p>
                  </a:txBody>
                  <a:tcPr/>
                </a:tc>
              </a:tr>
              <a:tr h="376996"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Философия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Научное обоснование миссии</a:t>
                      </a:r>
                      <a:endParaRPr lang="ru-RU" sz="1800" dirty="0"/>
                    </a:p>
                  </a:txBody>
                  <a:tcPr/>
                </a:tc>
              </a:tr>
              <a:tr h="970559"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Политика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Приоритеты в деятельности региона,  реализация которых делает её эффективной – проявляется в целях, средствах деятельности, её результате. </a:t>
                      </a:r>
                      <a:endParaRPr lang="ru-RU" sz="1800" dirty="0"/>
                    </a:p>
                  </a:txBody>
                  <a:tcPr/>
                </a:tc>
              </a:tr>
              <a:tr h="970559"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Цели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6350" eaLnBrk="0" hangingPunct="0">
                        <a:lnSpc>
                          <a:spcPct val="80000"/>
                        </a:lnSpc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Конкретные, конечные результаты деятельности по достижению миссии. Отвечают на вопросы:</a:t>
                      </a:r>
                    </a:p>
                    <a:p>
                      <a:pPr marL="1271588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  <a:tab pos="116205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какого результата вы ожидаете?</a:t>
                      </a:r>
                    </a:p>
                    <a:p>
                      <a:pPr marL="1271588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  <a:tab pos="116205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 какому сроку?</a:t>
                      </a:r>
                    </a:p>
                    <a:p>
                      <a:pPr marL="1271588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  <a:tab pos="116205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реально ли это? </a:t>
                      </a:r>
                      <a:endParaRPr lang="ru-RU" sz="1800" dirty="0"/>
                    </a:p>
                  </a:txBody>
                  <a:tcPr/>
                </a:tc>
              </a:tr>
              <a:tr h="970559"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6350" eaLnBrk="0" hangingPunct="0">
                        <a:lnSpc>
                          <a:spcPct val="80000"/>
                        </a:lnSpc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этапы достижения цели, отвечающие критериям:</a:t>
                      </a:r>
                    </a:p>
                    <a:p>
                      <a:pPr marL="371475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конкретности;</a:t>
                      </a:r>
                    </a:p>
                    <a:p>
                      <a:pPr marL="371475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территориальности;</a:t>
                      </a:r>
                    </a:p>
                    <a:p>
                      <a:pPr marL="371475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актуальности;</a:t>
                      </a:r>
                    </a:p>
                    <a:p>
                      <a:pPr marL="371475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реалистичности;</a:t>
                      </a:r>
                    </a:p>
                    <a:p>
                      <a:pPr marL="371475" indent="-285750" eaLnBrk="0" hangingPunct="0">
                        <a:lnSpc>
                          <a:spcPct val="80000"/>
                        </a:lnSpc>
                        <a:buFont typeface="Arial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измеримости во времени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851</Words>
  <Application>Microsoft Office PowerPoint</Application>
  <PresentationFormat>Экран (4:3)</PresentationFormat>
  <Paragraphs>166</Paragraphs>
  <Slides>18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Планирование стратегического  развития вуза</vt:lpstr>
      <vt:lpstr>Планирование – это процесс определения целей и выбора способов их достижения</vt:lpstr>
      <vt:lpstr>Алгоритм деятельности</vt:lpstr>
      <vt:lpstr>Планирование обеспечивает следующие преимущества:</vt:lpstr>
      <vt:lpstr>Основные стадии в планировании</vt:lpstr>
      <vt:lpstr>Стратегия:</vt:lpstr>
      <vt:lpstr>Презентация PowerPoint</vt:lpstr>
      <vt:lpstr>СУБЪЕКТ РАЗВИТИЯ</vt:lpstr>
      <vt:lpstr>Презентация PowerPoint</vt:lpstr>
      <vt:lpstr> Основные этапы процесса стратегического планирования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МИССИЯ</vt:lpstr>
      <vt:lpstr>Хорошая Миссия  отвечает следующим требованиям:</vt:lpstr>
      <vt:lpstr>Межрегиональный центр по повышению квалификации педагогических работников системы ТиПО</vt:lpstr>
      <vt:lpstr>Карагандинский государственный технический университет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Стратегическое планирование в учебных заведениях ТиПО</dc:title>
  <dc:creator>User</dc:creator>
  <cp:lastModifiedBy>Alex</cp:lastModifiedBy>
  <cp:revision>45</cp:revision>
  <cp:lastPrinted>2018-05-02T09:30:40Z</cp:lastPrinted>
  <dcterms:created xsi:type="dcterms:W3CDTF">2012-10-01T19:45:27Z</dcterms:created>
  <dcterms:modified xsi:type="dcterms:W3CDTF">2018-05-06T13:47:33Z</dcterms:modified>
</cp:coreProperties>
</file>