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79DE11C-16F9-41F5-8DB5-81F9B88531B4}" type="datetimeFigureOut">
              <a:rPr lang="ru-RU" smtClean="0"/>
              <a:t>31.08.2016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D06A691-A4CF-468D-B022-7F6CE6A91EF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149080"/>
            <a:ext cx="7543800" cy="1524000"/>
          </a:xfrm>
        </p:spPr>
        <p:txBody>
          <a:bodyPr/>
          <a:lstStyle/>
          <a:p>
            <a:pPr algn="ctr"/>
            <a:r>
              <a:rPr lang="ru-RU" dirty="0" smtClean="0"/>
              <a:t>ЭТО ВАЖНО ЗНАТЬ!!!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30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0151" y="1412776"/>
            <a:ext cx="8623707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</a:t>
            </a:r>
          </a:p>
          <a:p>
            <a:pPr algn="ctr"/>
            <a:r>
              <a:rPr lang="ru-RU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ВНИМАНИЕ!</a:t>
            </a:r>
            <a:endParaRPr lang="ru-RU" sz="9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07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342" y="387408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Законодательная база РК в области религий.</a:t>
            </a:r>
            <a:endParaRPr lang="ru-RU" dirty="0"/>
          </a:p>
          <a:p>
            <a:r>
              <a:rPr lang="ru-RU" dirty="0"/>
              <a:t>    Для обеспечения и защиты прав и свобод человека в сфере свободы совести, общественной безопасности, а также для регулирования взаимоотношений институтов государства и религиозных объединений, противодействия распространению экстремистской идеологии, в РК есть все необходимые правовые основания:</a:t>
            </a:r>
          </a:p>
          <a:p>
            <a:pPr marL="285750" lvl="0" indent="-285750">
              <a:buFontTx/>
              <a:buChar char="-"/>
            </a:pPr>
            <a:r>
              <a:rPr lang="ru-RU" dirty="0" smtClean="0"/>
              <a:t>Закон </a:t>
            </a:r>
            <a:r>
              <a:rPr lang="ru-RU" dirty="0"/>
              <a:t>РК «О противодействии терроризму» от 13.07.99г. № 416-I</a:t>
            </a:r>
            <a:r>
              <a:rPr lang="ru-RU" dirty="0" smtClean="0"/>
              <a:t>;</a:t>
            </a:r>
          </a:p>
          <a:p>
            <a:pPr marL="285750" lvl="0" indent="-285750">
              <a:buFontTx/>
              <a:buChar char="-"/>
            </a:pPr>
            <a:endParaRPr lang="ru-RU" dirty="0"/>
          </a:p>
          <a:p>
            <a:pPr marL="285750" lvl="0" indent="-285750">
              <a:buFontTx/>
              <a:buChar char="-"/>
            </a:pP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Республике Казахстан был принят Закон «О противодействии экстремизму» от 18.02.05г. № 31-III ЗРК</a:t>
            </a:r>
            <a:r>
              <a:rPr lang="ru-RU" dirty="0" smtClean="0"/>
              <a:t>;</a:t>
            </a:r>
          </a:p>
          <a:p>
            <a:pPr marL="285750" lvl="0" indent="-285750">
              <a:buFontTx/>
              <a:buChar char="-"/>
            </a:pPr>
            <a:endParaRPr lang="ru-RU" dirty="0"/>
          </a:p>
          <a:p>
            <a:pPr lvl="0"/>
            <a:r>
              <a:rPr lang="ru-RU" dirty="0" smtClean="0"/>
              <a:t>-    Президентом </a:t>
            </a:r>
            <a:r>
              <a:rPr lang="ru-RU" dirty="0"/>
              <a:t>РК был подписан закон «О религиозной деятельности и религиозных объединениях» от 11.10.11г. № 483-IV ЗРК</a:t>
            </a:r>
            <a:r>
              <a:rPr lang="ru-RU" dirty="0" smtClean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 smtClean="0"/>
              <a:t>-    Указом </a:t>
            </a:r>
            <a:r>
              <a:rPr lang="ru-RU" dirty="0"/>
              <a:t>от 24.09.13г. №648</a:t>
            </a:r>
            <a:r>
              <a:rPr lang="ru-RU" b="1" dirty="0"/>
              <a:t> </a:t>
            </a:r>
            <a:r>
              <a:rPr lang="ru-RU" dirty="0"/>
              <a:t>утверждена Государственная Программа по противодействию религиозному экстремизму и терроризму в РК на 2013-2017гг. </a:t>
            </a:r>
          </a:p>
        </p:txBody>
      </p:sp>
      <p:pic>
        <p:nvPicPr>
          <p:cNvPr id="1026" name="Picture 2" descr="http://go3.imgsmail.ru/imgpreview?key=4f23fd256f07f2d0&amp;mb=imgdb_preview_2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11723"/>
            <a:ext cx="3471247" cy="188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51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52536" y="980728"/>
            <a:ext cx="974159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Каждый обязан соблюдать</a:t>
            </a:r>
          </a:p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Конституцию</a:t>
            </a:r>
          </a:p>
          <a:p>
            <a:pPr algn="ctr"/>
            <a:r>
              <a:rPr lang="ru-RU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</a:t>
            </a:r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законодательство РК,</a:t>
            </a:r>
          </a:p>
          <a:p>
            <a:pPr algn="ctr"/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уважать</a:t>
            </a:r>
          </a:p>
          <a:p>
            <a:pPr algn="ctr"/>
            <a:r>
              <a:rPr lang="ru-RU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</a:t>
            </a:r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рава, свободы, честь </a:t>
            </a:r>
          </a:p>
          <a:p>
            <a:pPr algn="ctr"/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 достоинство других лиц.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126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«Религиозный экстремизм», в соответствии с Законом </a:t>
            </a:r>
            <a:r>
              <a:rPr lang="ru-RU" sz="2400" dirty="0"/>
              <a:t>РК «О противодействии экстремизму» от 18.02.05г. № 31-III ЗРК, определено следующим образом</a:t>
            </a:r>
            <a:r>
              <a:rPr lang="ru-RU" sz="2400" b="1" dirty="0" smtClean="0"/>
              <a:t>: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«разжигание религиозной вражды или розни, в том числе связанной с насилием или призывами к насилию, а также применение любой религиозной практики, вызывающей угрозу безопасности, жизни, здоровью, нравственности или правам и свободам граждан».</a:t>
            </a:r>
          </a:p>
        </p:txBody>
      </p:sp>
      <p:pic>
        <p:nvPicPr>
          <p:cNvPr id="2050" name="Picture 2" descr="http://www.info-islam.ru/_pu/235/765672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630266"/>
            <a:ext cx="3492388" cy="2502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0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476672"/>
            <a:ext cx="8585007" cy="5539978"/>
          </a:xfrm>
          <a:prstGeom prst="rect">
            <a:avLst/>
          </a:prstGeom>
          <a:solidFill>
            <a:srgbClr val="F8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PT Sans"/>
                <a:cs typeface="Arial" pitchFamily="34" charset="0"/>
              </a:rPr>
              <a:t>Список террористических и экстремистских организаций, запрещенных по решению суда на территории Республики Казахстан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 I. На основании решения Верховного Суда РК от 15 октября 2004 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1. «Аль-Каида»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2. «Исламское движение Восточного Туркестана»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3. «Исламское движение Узбекистана»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4. «Курдский Народный конгресс»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II. Согласно решению Верховного Суда от 15 марта 2005 года.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5.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Асбат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аль-Ансар»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6. «Братья мусульмане»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7. «Движение Талибан»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8.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Боз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гурд»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9.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Жамаат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моджахедов Центральной Азии»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10.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Лашкар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-е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Тайба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»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11. «Общество социальных реформ»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III. Решением суда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г.Астаны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от 28 марта 2005 года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12. Организация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Хизб-ут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Тахрир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7426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IV. Решением суда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г.Астаны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от 17 ноября 2006 года.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13. «АУМ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Синрекё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» 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14. «Организация освобождения Восточного Туркестана».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V.Решением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Суда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г.Астана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от 5 марта 2008 года.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15. «Исламская партия Туркестана».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VI. Решением суда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г.Атырау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от 25 ноября 2011 года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16.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Джунд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-аль-Халифат»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VII. Решением специализированного межрайонного экономического суда Восточно-Казахстанской области от 7 июня 2012 года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17. РОО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Сенім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Білім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Өмір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VIII. Решением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Сарыаркинского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районного суда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г.Астаны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от 26 февраля 2013 года.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18.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Таблиги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джамагат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IX. Решением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Сарыаркинского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районного суда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г.Астаны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от 18 августа 2014 года.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19.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такфируаль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-хиджра»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XII. Решением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Есильского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районного суда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г.Астаны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от 15 октября 2015 года.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20. «Исламское государство»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21. «Фронт ан-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Нусра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13183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20688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Решением Специализированного межрайонного экономического суда г. Алматы от 22 декабря 2008 года и Специализированного экономического суда г. Астаны от 12 января 2009 года запрещена деятельность по распространению и пропаганде лечения людей по методу </a:t>
            </a:r>
            <a:r>
              <a:rPr lang="ru-RU" sz="2400" b="1" dirty="0">
                <a:solidFill>
                  <a:srgbClr val="C00000"/>
                </a:solidFill>
              </a:rPr>
              <a:t>«</a:t>
            </a:r>
            <a:r>
              <a:rPr lang="ru-RU" sz="2400" b="1" dirty="0" err="1">
                <a:solidFill>
                  <a:srgbClr val="C00000"/>
                </a:solidFill>
              </a:rPr>
              <a:t>Алля-Аят</a:t>
            </a:r>
            <a:r>
              <a:rPr lang="ru-RU" sz="2400" b="1" dirty="0">
                <a:solidFill>
                  <a:srgbClr val="C00000"/>
                </a:solidFill>
              </a:rPr>
              <a:t>» </a:t>
            </a:r>
            <a:r>
              <a:rPr lang="ru-RU" sz="2400" b="1" dirty="0" err="1">
                <a:solidFill>
                  <a:srgbClr val="C00000"/>
                </a:solidFill>
              </a:rPr>
              <a:t>Фархата</a:t>
            </a:r>
            <a:r>
              <a:rPr lang="ru-RU" sz="2400" b="1" dirty="0">
                <a:solidFill>
                  <a:srgbClr val="C00000"/>
                </a:solidFill>
              </a:rPr>
              <a:t> Абдуллаева</a:t>
            </a:r>
            <a:r>
              <a:rPr lang="ru-RU" sz="2400" b="1" dirty="0"/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496" y="3429000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Решением Специализированного межрайонного экономического суда г. Алматы от 05 февраля 2009 года запрещена деятельность, в том числе через средства массовой информации по распространению и пропаганде деятельности, ТОО </a:t>
            </a:r>
            <a:r>
              <a:rPr lang="ru-RU" sz="2400" b="1" dirty="0">
                <a:solidFill>
                  <a:srgbClr val="C00000"/>
                </a:solidFill>
              </a:rPr>
              <a:t>«</a:t>
            </a:r>
            <a:r>
              <a:rPr lang="ru-RU" sz="2400" b="1" dirty="0" err="1">
                <a:solidFill>
                  <a:srgbClr val="C00000"/>
                </a:solidFill>
              </a:rPr>
              <a:t>Ата</a:t>
            </a:r>
            <a:r>
              <a:rPr lang="ru-RU" sz="2400" b="1" dirty="0">
                <a:solidFill>
                  <a:srgbClr val="C00000"/>
                </a:solidFill>
              </a:rPr>
              <a:t>- </a:t>
            </a:r>
            <a:r>
              <a:rPr lang="ru-RU" sz="2400" b="1" dirty="0" err="1">
                <a:solidFill>
                  <a:srgbClr val="C00000"/>
                </a:solidFill>
              </a:rPr>
              <a:t>жолы</a:t>
            </a:r>
            <a:r>
              <a:rPr lang="ru-RU" sz="2400" b="1" dirty="0">
                <a:solidFill>
                  <a:srgbClr val="C00000"/>
                </a:solidFill>
              </a:rPr>
              <a:t>» и движения «</a:t>
            </a:r>
            <a:r>
              <a:rPr lang="ru-RU" sz="2400" b="1" dirty="0" err="1">
                <a:solidFill>
                  <a:srgbClr val="C00000"/>
                </a:solidFill>
              </a:rPr>
              <a:t>Ата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жол</a:t>
            </a:r>
            <a:r>
              <a:rPr lang="ru-RU" sz="2400" b="1" dirty="0">
                <a:solidFill>
                  <a:srgbClr val="C00000"/>
                </a:solidFill>
              </a:rPr>
              <a:t>» (Ак </a:t>
            </a:r>
            <a:r>
              <a:rPr lang="ru-RU" sz="2400" b="1" dirty="0" err="1">
                <a:solidFill>
                  <a:srgbClr val="C00000"/>
                </a:solidFill>
              </a:rPr>
              <a:t>жол</a:t>
            </a:r>
            <a:r>
              <a:rPr lang="ru-RU" sz="2400" b="1" dirty="0">
                <a:solidFill>
                  <a:srgbClr val="C00000"/>
                </a:solidFill>
              </a:rPr>
              <a:t>), </a:t>
            </a:r>
            <a:r>
              <a:rPr lang="ru-RU" sz="2400" b="1" dirty="0"/>
              <a:t>подрывающего безопасность государства посредством нанесения вреда здоровью населения Казахстана.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21219"/>
            <a:ext cx="6408712" cy="5378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101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7574"/>
            <a:ext cx="900519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Звоните по телефону 30-07-44 – «ТЕЛЕФОН ДОВЕРИЯ» если:</a:t>
            </a:r>
            <a:endParaRPr lang="ru-RU" sz="24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Вам </a:t>
            </a:r>
            <a:r>
              <a:rPr lang="ru-RU" sz="2000" dirty="0"/>
              <a:t>навязывают религиозные идеи</a:t>
            </a:r>
            <a:r>
              <a:rPr lang="ru-RU" sz="2000" dirty="0" smtClean="0"/>
              <a:t>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Вам </a:t>
            </a:r>
            <a:r>
              <a:rPr lang="ru-RU" sz="2000" dirty="0"/>
              <a:t>стало известно о распространении сомнительных религиозных книг, журналов, листовок, в том числе на улицах, подъездах, транспорте</a:t>
            </a:r>
            <a:r>
              <a:rPr lang="ru-RU" sz="2000" dirty="0" smtClean="0"/>
              <a:t>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С </a:t>
            </a:r>
            <a:r>
              <a:rPr lang="ru-RU" sz="2000" dirty="0"/>
              <a:t>Вами пытаются вести подозрительную агитацию на религиозные темы</a:t>
            </a:r>
            <a:r>
              <a:rPr lang="ru-RU" sz="2000" dirty="0" smtClean="0"/>
              <a:t>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Вам </a:t>
            </a:r>
            <a:r>
              <a:rPr lang="ru-RU" sz="2000" dirty="0"/>
              <a:t>предлагают учувствовать в религиозных обрядах и мероприятиях</a:t>
            </a:r>
            <a:r>
              <a:rPr lang="ru-RU" sz="2000" dirty="0" smtClean="0"/>
              <a:t>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Вас </a:t>
            </a:r>
            <a:r>
              <a:rPr lang="ru-RU" sz="2000" dirty="0"/>
              <a:t>беспокоят подозрительные собрания религиозного характера</a:t>
            </a:r>
            <a:r>
              <a:rPr lang="ru-RU" sz="2000" dirty="0" smtClean="0"/>
              <a:t>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Вы </a:t>
            </a:r>
            <a:r>
              <a:rPr lang="ru-RU" sz="2000" dirty="0"/>
              <a:t>попали под влияние сомнительных людей либо организаций религиозной направленности</a:t>
            </a:r>
            <a:r>
              <a:rPr lang="ru-RU" sz="2000" dirty="0" smtClean="0"/>
              <a:t>;</a:t>
            </a:r>
          </a:p>
          <a:p>
            <a:pPr marL="342900" indent="-342900">
              <a:buFontTx/>
              <a:buChar char="-"/>
            </a:pPr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Вы </a:t>
            </a:r>
            <a:r>
              <a:rPr lang="ru-RU" sz="2000" dirty="0"/>
              <a:t>оказались в трудной </a:t>
            </a:r>
            <a:r>
              <a:rPr lang="ru-RU" sz="2000" dirty="0" smtClean="0"/>
              <a:t>жизненной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ситуации </a:t>
            </a:r>
            <a:r>
              <a:rPr lang="ru-RU" sz="2000" dirty="0"/>
              <a:t>из за проблем религиозного </a:t>
            </a:r>
            <a:endParaRPr lang="ru-RU" sz="2000" dirty="0" smtClean="0"/>
          </a:p>
          <a:p>
            <a:r>
              <a:rPr lang="ru-RU" sz="2000" dirty="0" smtClean="0"/>
              <a:t>     характера.</a:t>
            </a:r>
            <a:endParaRPr lang="ru-RU" sz="2000" dirty="0"/>
          </a:p>
        </p:txBody>
      </p:sp>
      <p:pic>
        <p:nvPicPr>
          <p:cNvPr id="3074" name="Picture 2" descr="http://uznaykak.ru/img/286/.tmb/thumb_1323931592_1127892139114_adaptiveResize_680_3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006" y="4547018"/>
            <a:ext cx="4163489" cy="229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53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</TotalTime>
  <Words>432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NewsPrint</vt:lpstr>
      <vt:lpstr>ЭТО ВАЖНО ЗНАТЬ!!!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ЭТО ВАЖНО ЗНАТЬ!!!</dc:title>
  <dc:creator>Админ</dc:creator>
  <cp:lastModifiedBy>Admin</cp:lastModifiedBy>
  <cp:revision>3</cp:revision>
  <dcterms:created xsi:type="dcterms:W3CDTF">2016-08-30T13:41:07Z</dcterms:created>
  <dcterms:modified xsi:type="dcterms:W3CDTF">2016-08-31T07:46:09Z</dcterms:modified>
</cp:coreProperties>
</file>