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7" r:id="rId2"/>
  </p:sldMasterIdLst>
  <p:sldIdLst>
    <p:sldId id="256" r:id="rId3"/>
    <p:sldId id="257" r:id="rId4"/>
    <p:sldId id="258" r:id="rId5"/>
    <p:sldId id="269" r:id="rId6"/>
    <p:sldId id="270" r:id="rId7"/>
    <p:sldId id="259" r:id="rId8"/>
    <p:sldId id="261" r:id="rId9"/>
    <p:sldId id="260" r:id="rId10"/>
    <p:sldId id="268" r:id="rId11"/>
    <p:sldId id="263" r:id="rId12"/>
    <p:sldId id="264" r:id="rId13"/>
    <p:sldId id="265" r:id="rId14"/>
    <p:sldId id="266" r:id="rId15"/>
    <p:sldId id="267"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38533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3846450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133979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301625"/>
            <a:ext cx="7313612"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370013" y="1827213"/>
            <a:ext cx="7313612" cy="4114800"/>
          </a:xfrm>
        </p:spPr>
        <p:txBody>
          <a:bodyPr/>
          <a:lstStyle/>
          <a:p>
            <a:pPr lvl="0"/>
            <a:endParaRPr lang="ru-RU"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E8DF1755-05E3-4084-B03E-19E44997B751}" type="slidenum">
              <a:rPr lang="ru-RU"/>
              <a:pPr>
                <a:defRPr/>
              </a:pPr>
              <a:t>‹#›</a:t>
            </a:fld>
            <a:endParaRPr lang="ru-RU"/>
          </a:p>
        </p:txBody>
      </p:sp>
    </p:spTree>
    <p:extLst>
      <p:ext uri="{BB962C8B-B14F-4D97-AF65-F5344CB8AC3E}">
        <p14:creationId xmlns:p14="http://schemas.microsoft.com/office/powerpoint/2010/main" val="204058005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894CEA07-A1ED-4DC4-B5C6-A8DEE5CE853A}" type="datetimeFigureOut">
              <a:rPr lang="ru-RU" smtClean="0"/>
              <a:t>30.05.2016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586287E8-F16F-4654-809D-5649BF329E9C}" type="slidenum">
              <a:rPr lang="ru-RU" smtClean="0"/>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86287E8-F16F-4654-809D-5649BF329E9C}"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86287E8-F16F-4654-809D-5649BF329E9C}"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94CEA07-A1ED-4DC4-B5C6-A8DEE5CE853A}" type="datetimeFigureOut">
              <a:rPr lang="ru-RU" smtClean="0"/>
              <a:t>30.05.2016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86287E8-F16F-4654-809D-5649BF329E9C}"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94CEA07-A1ED-4DC4-B5C6-A8DEE5CE853A}" type="datetimeFigureOut">
              <a:rPr lang="ru-RU" smtClean="0"/>
              <a:t>30.05.2016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86287E8-F16F-4654-809D-5649BF329E9C}"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894CEA07-A1ED-4DC4-B5C6-A8DEE5CE853A}" type="datetimeFigureOut">
              <a:rPr lang="ru-RU" smtClean="0"/>
              <a:t>30.05.2016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86287E8-F16F-4654-809D-5649BF329E9C}"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94CEA07-A1ED-4DC4-B5C6-A8DEE5CE853A}" type="datetimeFigureOut">
              <a:rPr lang="ru-RU" smtClean="0"/>
              <a:t>30.05.2016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86287E8-F16F-4654-809D-5649BF329E9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1872471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894CEA07-A1ED-4DC4-B5C6-A8DEE5CE853A}" type="datetimeFigureOut">
              <a:rPr lang="ru-RU" smtClean="0"/>
              <a:t>30.05.2016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86287E8-F16F-4654-809D-5649BF329E9C}"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894CEA07-A1ED-4DC4-B5C6-A8DEE5CE853A}" type="datetimeFigureOut">
              <a:rPr lang="ru-RU" smtClean="0"/>
              <a:t>30.05.2016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586287E8-F16F-4654-809D-5649BF329E9C}"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86287E8-F16F-4654-809D-5649BF329E9C}" type="slidenum">
              <a:rPr lang="ru-RU" smtClean="0"/>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86287E8-F16F-4654-809D-5649BF329E9C}" type="slidenum">
              <a:rPr lang="ru-RU" smtClean="0"/>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301625"/>
            <a:ext cx="7313612"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370013" y="1827213"/>
            <a:ext cx="7313612" cy="4114800"/>
          </a:xfrm>
        </p:spPr>
        <p:txBody>
          <a:bodyPr/>
          <a:lstStyle/>
          <a:p>
            <a:pPr lvl="0"/>
            <a:endParaRPr lang="ru-RU"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E8DF1755-05E3-4084-B03E-19E44997B751}" type="slidenum">
              <a:rPr lang="ru-RU"/>
              <a:pPr>
                <a:defRPr/>
              </a:pPr>
              <a:t>‹#›</a:t>
            </a:fld>
            <a:endParaRPr lang="ru-RU"/>
          </a:p>
        </p:txBody>
      </p:sp>
    </p:spTree>
    <p:extLst>
      <p:ext uri="{BB962C8B-B14F-4D97-AF65-F5344CB8AC3E}">
        <p14:creationId xmlns:p14="http://schemas.microsoft.com/office/powerpoint/2010/main" val="204058005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982639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94CEA07-A1ED-4DC4-B5C6-A8DEE5CE853A}" type="datetimeFigureOut">
              <a:rPr lang="ru-RU" smtClean="0"/>
              <a:t>30.05.2016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330042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94CEA07-A1ED-4DC4-B5C6-A8DEE5CE853A}" type="datetimeFigureOut">
              <a:rPr lang="ru-RU" smtClean="0"/>
              <a:t>30.05.2016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110463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94CEA07-A1ED-4DC4-B5C6-A8DEE5CE853A}" type="datetimeFigureOut">
              <a:rPr lang="ru-RU" smtClean="0"/>
              <a:t>30.05.2016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72452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4CEA07-A1ED-4DC4-B5C6-A8DEE5CE853A}" type="datetimeFigureOut">
              <a:rPr lang="ru-RU" smtClean="0"/>
              <a:t>30.05.2016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220602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4CEA07-A1ED-4DC4-B5C6-A8DEE5CE853A}" type="datetimeFigureOut">
              <a:rPr lang="ru-RU" smtClean="0"/>
              <a:t>30.05.2016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1152665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4CEA07-A1ED-4DC4-B5C6-A8DEE5CE853A}" type="datetimeFigureOut">
              <a:rPr lang="ru-RU" smtClean="0"/>
              <a:t>30.05.2016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86287E8-F16F-4654-809D-5649BF329E9C}" type="slidenum">
              <a:rPr lang="ru-RU" smtClean="0"/>
              <a:t>‹#›</a:t>
            </a:fld>
            <a:endParaRPr lang="ru-RU"/>
          </a:p>
        </p:txBody>
      </p:sp>
    </p:spTree>
    <p:extLst>
      <p:ext uri="{BB962C8B-B14F-4D97-AF65-F5344CB8AC3E}">
        <p14:creationId xmlns:p14="http://schemas.microsoft.com/office/powerpoint/2010/main" val="76497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CEA07-A1ED-4DC4-B5C6-A8DEE5CE853A}" type="datetimeFigureOut">
              <a:rPr lang="ru-RU" smtClean="0"/>
              <a:t>30.05.2016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287E8-F16F-4654-809D-5649BF329E9C}" type="slidenum">
              <a:rPr lang="ru-RU" smtClean="0"/>
              <a:t>‹#›</a:t>
            </a:fld>
            <a:endParaRPr lang="ru-RU"/>
          </a:p>
        </p:txBody>
      </p:sp>
    </p:spTree>
    <p:extLst>
      <p:ext uri="{BB962C8B-B14F-4D97-AF65-F5344CB8AC3E}">
        <p14:creationId xmlns:p14="http://schemas.microsoft.com/office/powerpoint/2010/main" val="3054612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4CEA07-A1ED-4DC4-B5C6-A8DEE5CE853A}" type="datetimeFigureOut">
              <a:rPr lang="ru-RU" smtClean="0"/>
              <a:t>30.05.2016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6287E8-F16F-4654-809D-5649BF329E9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chemeClr val="accent2">
                    <a:lumMod val="75000"/>
                  </a:schemeClr>
                </a:solidFill>
                <a:latin typeface="Arial" pitchFamily="34" charset="0"/>
                <a:cs typeface="Arial" pitchFamily="34" charset="0"/>
              </a:rPr>
              <a:t>Организационные формы и методы обучения</a:t>
            </a:r>
            <a:endParaRPr lang="ru-RU" b="1" dirty="0">
              <a:solidFill>
                <a:schemeClr val="accent2">
                  <a:lumMod val="75000"/>
                </a:schemeClr>
              </a:solidFill>
              <a:latin typeface="Arial" pitchFamily="34" charset="0"/>
              <a:cs typeface="Arial" pitchFamily="34"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295447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566738" y="2132855"/>
            <a:ext cx="8001000" cy="4391769"/>
          </a:xfrm>
        </p:spPr>
        <p:txBody>
          <a:bodyPr/>
          <a:lstStyle/>
          <a:p>
            <a:pPr eaLnBrk="1" hangingPunct="1">
              <a:lnSpc>
                <a:spcPct val="90000"/>
              </a:lnSpc>
            </a:pPr>
            <a:r>
              <a:rPr lang="ru-RU" sz="2700" dirty="0" smtClean="0">
                <a:solidFill>
                  <a:srgbClr val="002060"/>
                </a:solidFill>
                <a:latin typeface="Arial" pitchFamily="34" charset="0"/>
                <a:cs typeface="Arial" pitchFamily="34" charset="0"/>
              </a:rPr>
              <a:t>разновидность рассказа — рассуждения и доказательства сопровождаются учебной демонстрацией. </a:t>
            </a:r>
            <a:r>
              <a:rPr lang="ru-RU" sz="2700" dirty="0" smtClean="0">
                <a:solidFill>
                  <a:srgbClr val="002060"/>
                </a:solidFill>
                <a:latin typeface="Arial" pitchFamily="34" charset="0"/>
                <a:cs typeface="Arial" pitchFamily="34" charset="0"/>
              </a:rPr>
              <a:t>Объясняется конструкция </a:t>
            </a:r>
            <a:r>
              <a:rPr lang="ru-RU" sz="2700" dirty="0" smtClean="0">
                <a:solidFill>
                  <a:srgbClr val="002060"/>
                </a:solidFill>
                <a:latin typeface="Arial" pitchFamily="34" charset="0"/>
                <a:cs typeface="Arial" pitchFamily="34" charset="0"/>
              </a:rPr>
              <a:t>машин, инструментов, приспособлений или правила построения технологического процесса. Этот метод используется во время вводного и текущего инструктажей, при раскрытии вопросов подготовки работы, приемов ее выполнения и т.п.</a:t>
            </a:r>
          </a:p>
        </p:txBody>
      </p:sp>
      <p:sp>
        <p:nvSpPr>
          <p:cNvPr id="11266" name="Rectangle 2"/>
          <p:cNvSpPr>
            <a:spLocks noGrp="1" noChangeArrowheads="1"/>
          </p:cNvSpPr>
          <p:nvPr>
            <p:ph type="title"/>
          </p:nvPr>
        </p:nvSpPr>
        <p:spPr>
          <a:xfrm>
            <a:off x="1259632" y="764704"/>
            <a:ext cx="7313612" cy="635000"/>
          </a:xfrm>
        </p:spPr>
        <p:txBody>
          <a:bodyPr>
            <a:normAutofit fontScale="90000"/>
          </a:bodyPr>
          <a:lstStyle/>
          <a:p>
            <a:pPr eaLnBrk="1" hangingPunct="1"/>
            <a:r>
              <a:rPr lang="ru-RU" b="1" dirty="0" smtClean="0">
                <a:solidFill>
                  <a:srgbClr val="990000"/>
                </a:solidFill>
                <a:effectLst/>
                <a:latin typeface="Arial" pitchFamily="34" charset="0"/>
                <a:cs typeface="Arial" pitchFamily="34" charset="0"/>
              </a:rPr>
              <a:t>Объяснение</a:t>
            </a:r>
          </a:p>
        </p:txBody>
      </p:sp>
    </p:spTree>
    <p:extLst>
      <p:ext uri="{BB962C8B-B14F-4D97-AF65-F5344CB8AC3E}">
        <p14:creationId xmlns:p14="http://schemas.microsoft.com/office/powerpoint/2010/main" val="21857387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eaLnBrk="1" hangingPunct="1"/>
            <a:r>
              <a:rPr lang="ru-RU" dirty="0" smtClean="0">
                <a:solidFill>
                  <a:srgbClr val="002060"/>
                </a:solidFill>
                <a:latin typeface="Arial" pitchFamily="34" charset="0"/>
                <a:cs typeface="Arial" pitchFamily="34" charset="0"/>
              </a:rPr>
              <a:t>метод обучения, при котором преподаватель использует имеющиеся у </a:t>
            </a:r>
            <a:r>
              <a:rPr lang="ru-RU" dirty="0" smtClean="0">
                <a:solidFill>
                  <a:srgbClr val="002060"/>
                </a:solidFill>
                <a:latin typeface="Arial" pitchFamily="34" charset="0"/>
                <a:cs typeface="Arial" pitchFamily="34" charset="0"/>
              </a:rPr>
              <a:t>обучающихся знания </a:t>
            </a:r>
            <a:r>
              <a:rPr lang="ru-RU" dirty="0" smtClean="0">
                <a:solidFill>
                  <a:srgbClr val="002060"/>
                </a:solidFill>
                <a:latin typeface="Arial" pitchFamily="34" charset="0"/>
                <a:cs typeface="Arial" pitchFamily="34" charset="0"/>
              </a:rPr>
              <a:t>и опыт, и с помощью вопросов и полученных ответов подводит их к пониманию и усвоению нового материала, а также осуществляет повторение и проверку пройденного.</a:t>
            </a:r>
          </a:p>
        </p:txBody>
      </p:sp>
      <p:sp>
        <p:nvSpPr>
          <p:cNvPr id="12290" name="Rectangle 2"/>
          <p:cNvSpPr>
            <a:spLocks noGrp="1" noChangeArrowheads="1"/>
          </p:cNvSpPr>
          <p:nvPr>
            <p:ph type="title"/>
          </p:nvPr>
        </p:nvSpPr>
        <p:spPr>
          <a:xfrm>
            <a:off x="971600" y="274638"/>
            <a:ext cx="7715200" cy="1143000"/>
          </a:xfrm>
        </p:spPr>
        <p:txBody>
          <a:bodyPr/>
          <a:lstStyle/>
          <a:p>
            <a:pPr eaLnBrk="1" hangingPunct="1"/>
            <a:r>
              <a:rPr lang="ru-RU" b="1" dirty="0" smtClean="0">
                <a:solidFill>
                  <a:schemeClr val="accent2">
                    <a:lumMod val="50000"/>
                  </a:schemeClr>
                </a:solidFill>
                <a:effectLst/>
                <a:latin typeface="Arial" pitchFamily="34" charset="0"/>
                <a:cs typeface="Arial" pitchFamily="34" charset="0"/>
              </a:rPr>
              <a:t>Беседа</a:t>
            </a:r>
          </a:p>
        </p:txBody>
      </p:sp>
    </p:spTree>
    <p:extLst>
      <p:ext uri="{BB962C8B-B14F-4D97-AF65-F5344CB8AC3E}">
        <p14:creationId xmlns:p14="http://schemas.microsoft.com/office/powerpoint/2010/main" val="3948150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0" y="1773238"/>
            <a:ext cx="8964613" cy="5084762"/>
          </a:xfrm>
        </p:spPr>
        <p:txBody>
          <a:bodyPr/>
          <a:lstStyle/>
          <a:p>
            <a:pPr eaLnBrk="1" hangingPunct="1">
              <a:lnSpc>
                <a:spcPct val="80000"/>
              </a:lnSpc>
            </a:pPr>
            <a:r>
              <a:rPr lang="ru-RU" sz="2500" dirty="0" smtClean="0">
                <a:solidFill>
                  <a:srgbClr val="002060"/>
                </a:solidFill>
                <a:latin typeface="Arial" pitchFamily="34" charset="0"/>
                <a:cs typeface="Arial" pitchFamily="34" charset="0"/>
              </a:rPr>
              <a:t>представляет собой метод обучения, основанный на слове, и является одним из важнейших средств как познания, так и закрепления знаний. При обучении по программированным текстам работа с книгой является эффективным средством контроля и оценки результатов самообразования.</a:t>
            </a:r>
          </a:p>
          <a:p>
            <a:pPr eaLnBrk="1" hangingPunct="1">
              <a:lnSpc>
                <a:spcPct val="80000"/>
              </a:lnSpc>
            </a:pPr>
            <a:r>
              <a:rPr lang="ru-RU" sz="2500" dirty="0" smtClean="0">
                <a:solidFill>
                  <a:srgbClr val="002060"/>
                </a:solidFill>
                <a:latin typeface="Arial" pitchFamily="34" charset="0"/>
                <a:cs typeface="Arial" pitchFamily="34" charset="0"/>
              </a:rPr>
              <a:t>Самостоятельная работа с книгой позволяет </a:t>
            </a:r>
            <a:r>
              <a:rPr lang="ru-RU" sz="2500" dirty="0" smtClean="0">
                <a:solidFill>
                  <a:srgbClr val="002060"/>
                </a:solidFill>
                <a:latin typeface="Arial" pitchFamily="34" charset="0"/>
                <a:cs typeface="Arial" pitchFamily="34" charset="0"/>
              </a:rPr>
              <a:t>сформировать у обучаемых умения целенаправленно </a:t>
            </a:r>
            <a:r>
              <a:rPr lang="ru-RU" sz="2500" dirty="0" smtClean="0">
                <a:solidFill>
                  <a:srgbClr val="002060"/>
                </a:solidFill>
                <a:latin typeface="Arial" pitchFamily="34" charset="0"/>
                <a:cs typeface="Arial" pitchFamily="34" charset="0"/>
              </a:rPr>
              <a:t>подбирать </a:t>
            </a:r>
            <a:r>
              <a:rPr lang="ru-RU" sz="2500" dirty="0" smtClean="0">
                <a:solidFill>
                  <a:srgbClr val="002060"/>
                </a:solidFill>
                <a:latin typeface="Arial" pitchFamily="34" charset="0"/>
                <a:cs typeface="Arial" pitchFamily="34" charset="0"/>
              </a:rPr>
              <a:t>литературу</a:t>
            </a:r>
            <a:r>
              <a:rPr lang="ru-RU" sz="2500" dirty="0">
                <a:solidFill>
                  <a:srgbClr val="002060"/>
                </a:solidFill>
                <a:latin typeface="Arial" pitchFamily="34" charset="0"/>
                <a:cs typeface="Arial" pitchFamily="34" charset="0"/>
              </a:rPr>
              <a:t>.</a:t>
            </a:r>
            <a:endParaRPr lang="ru-RU" sz="2500" dirty="0" smtClean="0">
              <a:solidFill>
                <a:srgbClr val="002060"/>
              </a:solidFill>
              <a:latin typeface="Arial" pitchFamily="34" charset="0"/>
              <a:cs typeface="Arial" pitchFamily="34" charset="0"/>
            </a:endParaRPr>
          </a:p>
        </p:txBody>
      </p:sp>
      <p:sp>
        <p:nvSpPr>
          <p:cNvPr id="13314" name="Rectangle 2"/>
          <p:cNvSpPr>
            <a:spLocks noGrp="1" noChangeArrowheads="1"/>
          </p:cNvSpPr>
          <p:nvPr>
            <p:ph type="title"/>
          </p:nvPr>
        </p:nvSpPr>
        <p:spPr>
          <a:xfrm>
            <a:off x="574675" y="304800"/>
            <a:ext cx="8001000" cy="1395413"/>
          </a:xfrm>
        </p:spPr>
        <p:txBody>
          <a:bodyPr/>
          <a:lstStyle/>
          <a:p>
            <a:pPr eaLnBrk="1" hangingPunct="1"/>
            <a:r>
              <a:rPr lang="ru-RU" sz="2700" b="1" dirty="0" smtClean="0">
                <a:solidFill>
                  <a:srgbClr val="990000"/>
                </a:solidFill>
                <a:effectLst/>
                <a:latin typeface="Arial" pitchFamily="34" charset="0"/>
                <a:cs typeface="Arial" pitchFamily="34" charset="0"/>
              </a:rPr>
              <a:t>Самостоятельная работа учащихся с технической и учебной литературой</a:t>
            </a:r>
          </a:p>
        </p:txBody>
      </p:sp>
    </p:spTree>
    <p:extLst>
      <p:ext uri="{BB962C8B-B14F-4D97-AF65-F5344CB8AC3E}">
        <p14:creationId xmlns:p14="http://schemas.microsoft.com/office/powerpoint/2010/main" val="42265361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611188" y="981075"/>
            <a:ext cx="8001000" cy="4968875"/>
          </a:xfrm>
        </p:spPr>
        <p:txBody>
          <a:bodyPr/>
          <a:lstStyle/>
          <a:p>
            <a:pPr eaLnBrk="1" hangingPunct="1"/>
            <a:r>
              <a:rPr lang="ru-RU" sz="2500" dirty="0" smtClean="0">
                <a:solidFill>
                  <a:srgbClr val="002060"/>
                </a:solidFill>
                <a:latin typeface="Arial" pitchFamily="34" charset="0"/>
                <a:cs typeface="Arial" pitchFamily="34" charset="0"/>
              </a:rPr>
              <a:t>является разновидностью работы с технической документацией и применяется в первоначальные периоды обучения, когда </a:t>
            </a:r>
            <a:r>
              <a:rPr lang="ru-RU" sz="2500" dirty="0" smtClean="0">
                <a:solidFill>
                  <a:srgbClr val="002060"/>
                </a:solidFill>
                <a:latin typeface="Arial" pitchFamily="34" charset="0"/>
                <a:cs typeface="Arial" pitchFamily="34" charset="0"/>
              </a:rPr>
              <a:t>обучающиеся еще </a:t>
            </a:r>
            <a:r>
              <a:rPr lang="ru-RU" sz="2500" dirty="0" smtClean="0">
                <a:solidFill>
                  <a:srgbClr val="002060"/>
                </a:solidFill>
                <a:latin typeface="Arial" pitchFamily="34" charset="0"/>
                <a:cs typeface="Arial" pitchFamily="34" charset="0"/>
              </a:rPr>
              <a:t>не имеют достаточно знаний, умений и навыков в новой для себя области. Главное отличие письменной инструкции заключается в специально подготовленной графе самоконтроля, когда, выполнив указание о действии, </a:t>
            </a:r>
            <a:r>
              <a:rPr lang="ru-RU" sz="2500" dirty="0" smtClean="0">
                <a:solidFill>
                  <a:srgbClr val="002060"/>
                </a:solidFill>
                <a:latin typeface="Arial" pitchFamily="34" charset="0"/>
                <a:cs typeface="Arial" pitchFamily="34" charset="0"/>
              </a:rPr>
              <a:t>студент может </a:t>
            </a:r>
            <a:r>
              <a:rPr lang="ru-RU" sz="2500" dirty="0" smtClean="0">
                <a:solidFill>
                  <a:srgbClr val="002060"/>
                </a:solidFill>
                <a:latin typeface="Arial" pitchFamily="34" charset="0"/>
                <a:cs typeface="Arial" pitchFamily="34" charset="0"/>
              </a:rPr>
              <a:t>самостоятельно удостовериться в его  правильности. </a:t>
            </a:r>
          </a:p>
        </p:txBody>
      </p:sp>
      <p:sp>
        <p:nvSpPr>
          <p:cNvPr id="14338" name="Rectangle 2"/>
          <p:cNvSpPr>
            <a:spLocks noGrp="1" noChangeArrowheads="1"/>
          </p:cNvSpPr>
          <p:nvPr>
            <p:ph type="title"/>
          </p:nvPr>
        </p:nvSpPr>
        <p:spPr>
          <a:xfrm>
            <a:off x="1370013" y="301625"/>
            <a:ext cx="7313612" cy="500063"/>
          </a:xfrm>
        </p:spPr>
        <p:txBody>
          <a:bodyPr>
            <a:normAutofit fontScale="90000"/>
          </a:bodyPr>
          <a:lstStyle/>
          <a:p>
            <a:pPr eaLnBrk="1" hangingPunct="1"/>
            <a:r>
              <a:rPr lang="ru-RU" sz="3000" b="1" dirty="0" smtClean="0">
                <a:solidFill>
                  <a:srgbClr val="990000"/>
                </a:solidFill>
                <a:effectLst/>
                <a:latin typeface="Arial" pitchFamily="34" charset="0"/>
                <a:cs typeface="Arial" pitchFamily="34" charset="0"/>
              </a:rPr>
              <a:t>Письменное инструктирование</a:t>
            </a:r>
            <a:r>
              <a:rPr lang="ru-RU" sz="3200" dirty="0" smtClean="0">
                <a:effectLst/>
                <a:latin typeface="Arial" pitchFamily="34" charset="0"/>
                <a:cs typeface="Arial" pitchFamily="34" charset="0"/>
              </a:rPr>
              <a:t> </a:t>
            </a:r>
          </a:p>
        </p:txBody>
      </p:sp>
    </p:spTree>
    <p:extLst>
      <p:ext uri="{BB962C8B-B14F-4D97-AF65-F5344CB8AC3E}">
        <p14:creationId xmlns:p14="http://schemas.microsoft.com/office/powerpoint/2010/main" val="295483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57200" y="981075"/>
            <a:ext cx="8229600" cy="5876925"/>
          </a:xfrm>
        </p:spPr>
        <p:txBody>
          <a:bodyPr/>
          <a:lstStyle/>
          <a:p>
            <a:pPr eaLnBrk="1" hangingPunct="1">
              <a:defRPr/>
            </a:pPr>
            <a:r>
              <a:rPr lang="ru-RU" sz="3000" dirty="0" smtClean="0">
                <a:solidFill>
                  <a:srgbClr val="002060"/>
                </a:solidFill>
                <a:latin typeface="Arial" pitchFamily="34" charset="0"/>
                <a:cs typeface="Arial" pitchFamily="34" charset="0"/>
              </a:rPr>
              <a:t>это основная форма передачи </a:t>
            </a:r>
            <a:r>
              <a:rPr lang="ru-RU" sz="3000" dirty="0" smtClean="0">
                <a:solidFill>
                  <a:schemeClr val="accent2">
                    <a:lumMod val="50000"/>
                  </a:schemeClr>
                </a:solidFill>
                <a:latin typeface="Arial" pitchFamily="34" charset="0"/>
                <a:cs typeface="Arial" pitchFamily="34" charset="0"/>
              </a:rPr>
              <a:t>большого объема систематизированной информации </a:t>
            </a:r>
            <a:r>
              <a:rPr lang="ru-RU" sz="3000" dirty="0" smtClean="0">
                <a:solidFill>
                  <a:srgbClr val="002060"/>
                </a:solidFill>
                <a:latin typeface="Arial" pitchFamily="34" charset="0"/>
                <a:cs typeface="Arial" pitchFamily="34" charset="0"/>
              </a:rPr>
              <a:t>как ориентировочной основы для </a:t>
            </a:r>
            <a:r>
              <a:rPr lang="ru-RU" sz="3000" dirty="0" smtClean="0">
                <a:solidFill>
                  <a:schemeClr val="accent2">
                    <a:lumMod val="50000"/>
                  </a:schemeClr>
                </a:solidFill>
                <a:latin typeface="Arial" pitchFamily="34" charset="0"/>
                <a:cs typeface="Arial" pitchFamily="34" charset="0"/>
              </a:rPr>
              <a:t>самостоятельной работы </a:t>
            </a:r>
            <a:r>
              <a:rPr lang="ru-RU" sz="3000" dirty="0" smtClean="0">
                <a:solidFill>
                  <a:srgbClr val="002060"/>
                </a:solidFill>
                <a:latin typeface="Arial" pitchFamily="34" charset="0"/>
                <a:cs typeface="Arial" pitchFamily="34" charset="0"/>
              </a:rPr>
              <a:t>студентов; </a:t>
            </a:r>
          </a:p>
          <a:p>
            <a:pPr eaLnBrk="1" hangingPunct="1">
              <a:defRPr/>
            </a:pPr>
            <a:r>
              <a:rPr lang="ru-RU" sz="3000" dirty="0" smtClean="0">
                <a:solidFill>
                  <a:srgbClr val="002060"/>
                </a:solidFill>
                <a:latin typeface="Arial" pitchFamily="34" charset="0"/>
                <a:cs typeface="Arial" pitchFamily="34" charset="0"/>
              </a:rPr>
              <a:t>преподаватель, излагая материал, помогает студентам: </a:t>
            </a:r>
            <a:r>
              <a:rPr lang="ru-RU" sz="3000" dirty="0" smtClean="0">
                <a:solidFill>
                  <a:schemeClr val="accent2">
                    <a:lumMod val="50000"/>
                  </a:schemeClr>
                </a:solidFill>
                <a:latin typeface="Arial" pitchFamily="34" charset="0"/>
                <a:cs typeface="Arial" pitchFamily="34" charset="0"/>
              </a:rPr>
              <a:t>формировать</a:t>
            </a:r>
            <a:r>
              <a:rPr lang="ru-RU" sz="3000" dirty="0" smtClean="0">
                <a:solidFill>
                  <a:srgbClr val="002060"/>
                </a:solidFill>
                <a:latin typeface="Arial" pitchFamily="34" charset="0"/>
                <a:cs typeface="Arial" pitchFamily="34" charset="0"/>
              </a:rPr>
              <a:t> новые </a:t>
            </a:r>
            <a:r>
              <a:rPr lang="ru-RU" sz="3000" dirty="0" smtClean="0">
                <a:solidFill>
                  <a:schemeClr val="accent2">
                    <a:lumMod val="50000"/>
                  </a:schemeClr>
                </a:solidFill>
                <a:latin typeface="Arial" pitchFamily="34" charset="0"/>
                <a:cs typeface="Arial" pitchFamily="34" charset="0"/>
              </a:rPr>
              <a:t>знания; стимулировать </a:t>
            </a:r>
            <a:r>
              <a:rPr lang="ru-RU" sz="3000" dirty="0" smtClean="0">
                <a:solidFill>
                  <a:srgbClr val="002060"/>
                </a:solidFill>
                <a:latin typeface="Arial" pitchFamily="34" charset="0"/>
                <a:cs typeface="Arial" pitchFamily="34" charset="0"/>
              </a:rPr>
              <a:t>понимание проблемы; делать собственные субъективные</a:t>
            </a:r>
            <a:r>
              <a:rPr lang="ru-RU" sz="3000" dirty="0" smtClean="0">
                <a:latin typeface="Arial" pitchFamily="34" charset="0"/>
                <a:cs typeface="Arial" pitchFamily="34" charset="0"/>
              </a:rPr>
              <a:t> </a:t>
            </a:r>
            <a:r>
              <a:rPr lang="ru-RU" sz="3000" dirty="0" smtClean="0">
                <a:solidFill>
                  <a:schemeClr val="accent2">
                    <a:lumMod val="50000"/>
                  </a:schemeClr>
                </a:solidFill>
                <a:latin typeface="Arial" pitchFamily="34" charset="0"/>
                <a:cs typeface="Arial" pitchFamily="34" charset="0"/>
              </a:rPr>
              <a:t>открытия</a:t>
            </a:r>
            <a:r>
              <a:rPr lang="ru-RU" sz="3000" dirty="0" smtClean="0">
                <a:latin typeface="Arial" pitchFamily="34" charset="0"/>
                <a:cs typeface="Arial" pitchFamily="34" charset="0"/>
              </a:rPr>
              <a:t>.</a:t>
            </a:r>
          </a:p>
        </p:txBody>
      </p:sp>
      <p:sp>
        <p:nvSpPr>
          <p:cNvPr id="4098" name="Rectangle 2"/>
          <p:cNvSpPr>
            <a:spLocks noGrp="1" noChangeArrowheads="1"/>
          </p:cNvSpPr>
          <p:nvPr>
            <p:ph type="title"/>
          </p:nvPr>
        </p:nvSpPr>
        <p:spPr>
          <a:xfrm>
            <a:off x="457200" y="277813"/>
            <a:ext cx="8229600" cy="703262"/>
          </a:xfrm>
        </p:spPr>
        <p:txBody>
          <a:bodyPr>
            <a:normAutofit/>
          </a:bodyPr>
          <a:lstStyle/>
          <a:p>
            <a:pPr eaLnBrk="1" hangingPunct="1"/>
            <a:r>
              <a:rPr lang="ru-RU" sz="3600" b="1" dirty="0" smtClean="0">
                <a:solidFill>
                  <a:schemeClr val="accent2">
                    <a:lumMod val="50000"/>
                  </a:schemeClr>
                </a:solidFill>
                <a:effectLst/>
                <a:latin typeface="Arial" pitchFamily="34" charset="0"/>
                <a:cs typeface="Arial" pitchFamily="34" charset="0"/>
              </a:rPr>
              <a:t>Лекция -</a:t>
            </a:r>
          </a:p>
        </p:txBody>
      </p:sp>
    </p:spTree>
    <p:extLst>
      <p:ext uri="{BB962C8B-B14F-4D97-AF65-F5344CB8AC3E}">
        <p14:creationId xmlns:p14="http://schemas.microsoft.com/office/powerpoint/2010/main" val="2294315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79512" y="1341438"/>
            <a:ext cx="8713663" cy="5327650"/>
          </a:xfrm>
        </p:spPr>
        <p:txBody>
          <a:bodyPr/>
          <a:lstStyle/>
          <a:p>
            <a:pPr eaLnBrk="1" hangingPunct="1">
              <a:lnSpc>
                <a:spcPct val="80000"/>
              </a:lnSpc>
            </a:pPr>
            <a:endParaRPr lang="en-US" sz="2800" dirty="0" smtClean="0">
              <a:latin typeface="Times New Roman" pitchFamily="18" charset="0"/>
            </a:endParaRPr>
          </a:p>
          <a:p>
            <a:pPr eaLnBrk="1" hangingPunct="1">
              <a:lnSpc>
                <a:spcPct val="80000"/>
              </a:lnSpc>
            </a:pPr>
            <a:r>
              <a:rPr lang="ru-RU" sz="2800" dirty="0" smtClean="0">
                <a:solidFill>
                  <a:srgbClr val="002060"/>
                </a:solidFill>
                <a:latin typeface="Arial" pitchFamily="34" charset="0"/>
                <a:cs typeface="Arial" pitchFamily="34" charset="0"/>
              </a:rPr>
              <a:t>дидактическая категория, которая обозначает внешнюю сторону организации образовательного процесса и которая связана с количеством обучающихся, местом и временем обучения, а также порядком его осуществления [Хуторской</a:t>
            </a:r>
            <a:r>
              <a:rPr lang="en-US" sz="2800" dirty="0" smtClean="0">
                <a:solidFill>
                  <a:srgbClr val="002060"/>
                </a:solidFill>
                <a:latin typeface="Arial" pitchFamily="34" charset="0"/>
                <a:cs typeface="Arial" pitchFamily="34" charset="0"/>
              </a:rPr>
              <a:t> </a:t>
            </a:r>
            <a:r>
              <a:rPr lang="ru-RU" sz="2800" dirty="0" smtClean="0">
                <a:solidFill>
                  <a:srgbClr val="002060"/>
                </a:solidFill>
                <a:latin typeface="Arial" pitchFamily="34" charset="0"/>
                <a:cs typeface="Arial" pitchFamily="34" charset="0"/>
              </a:rPr>
              <a:t>А.В.]; </a:t>
            </a:r>
          </a:p>
          <a:p>
            <a:pPr eaLnBrk="1" hangingPunct="1">
              <a:lnSpc>
                <a:spcPct val="80000"/>
              </a:lnSpc>
            </a:pPr>
            <a:r>
              <a:rPr lang="ru-RU" sz="2800" dirty="0" smtClean="0">
                <a:solidFill>
                  <a:srgbClr val="002060"/>
                </a:solidFill>
                <a:latin typeface="Arial" pitchFamily="34" charset="0"/>
                <a:cs typeface="Arial" pitchFamily="34" charset="0"/>
              </a:rPr>
              <a:t>конструкция отрезков, циклов процесса обучения, реализующихся в сочетании  управленческой деятельности педагога и управляемой учебной деятельности обучающихся по усвоению способов деятельности [</a:t>
            </a:r>
            <a:r>
              <a:rPr lang="ru-RU" sz="2800" dirty="0" err="1" smtClean="0">
                <a:solidFill>
                  <a:srgbClr val="002060"/>
                </a:solidFill>
                <a:latin typeface="Arial" pitchFamily="34" charset="0"/>
                <a:cs typeface="Arial" pitchFamily="34" charset="0"/>
              </a:rPr>
              <a:t>Батышев</a:t>
            </a:r>
            <a:r>
              <a:rPr lang="ru-RU" sz="2800" dirty="0" smtClean="0">
                <a:solidFill>
                  <a:srgbClr val="002060"/>
                </a:solidFill>
                <a:latin typeface="Arial" pitchFamily="34" charset="0"/>
                <a:cs typeface="Arial" pitchFamily="34" charset="0"/>
              </a:rPr>
              <a:t> С.Я.]; </a:t>
            </a:r>
          </a:p>
          <a:p>
            <a:pPr eaLnBrk="1" hangingPunct="1">
              <a:lnSpc>
                <a:spcPct val="80000"/>
              </a:lnSpc>
            </a:pPr>
            <a:endParaRPr lang="ru-RU" sz="2800" dirty="0" smtClean="0">
              <a:latin typeface="Times New Roman" pitchFamily="18" charset="0"/>
            </a:endParaRPr>
          </a:p>
        </p:txBody>
      </p:sp>
      <p:sp>
        <p:nvSpPr>
          <p:cNvPr id="3074" name="Rectangle 2"/>
          <p:cNvSpPr>
            <a:spLocks noGrp="1" noChangeArrowheads="1"/>
          </p:cNvSpPr>
          <p:nvPr>
            <p:ph type="title"/>
          </p:nvPr>
        </p:nvSpPr>
        <p:spPr>
          <a:xfrm>
            <a:off x="1370013" y="360363"/>
            <a:ext cx="7313612" cy="719137"/>
          </a:xfrm>
        </p:spPr>
        <p:txBody>
          <a:bodyPr>
            <a:normAutofit fontScale="90000"/>
          </a:bodyPr>
          <a:lstStyle/>
          <a:p>
            <a:pPr eaLnBrk="1" hangingPunct="1"/>
            <a:r>
              <a:rPr lang="ru-RU" sz="2800" b="1" dirty="0" smtClean="0">
                <a:solidFill>
                  <a:schemeClr val="accent2">
                    <a:lumMod val="50000"/>
                  </a:schemeClr>
                </a:solidFill>
                <a:effectLst/>
                <a:latin typeface="Arial" pitchFamily="34" charset="0"/>
                <a:cs typeface="Arial" pitchFamily="34" charset="0"/>
              </a:rPr>
              <a:t>Дефиниция «форма организации обучения»</a:t>
            </a:r>
            <a:r>
              <a:rPr lang="ru-RU" dirty="0" smtClean="0">
                <a:solidFill>
                  <a:schemeClr val="accent2">
                    <a:lumMod val="50000"/>
                  </a:schemeClr>
                </a:solidFill>
                <a:effectLst/>
                <a:latin typeface="Arial" pitchFamily="34" charset="0"/>
                <a:cs typeface="Arial" pitchFamily="34" charset="0"/>
              </a:rPr>
              <a:t> </a:t>
            </a:r>
          </a:p>
        </p:txBody>
      </p:sp>
    </p:spTree>
    <p:extLst>
      <p:ext uri="{BB962C8B-B14F-4D97-AF65-F5344CB8AC3E}">
        <p14:creationId xmlns:p14="http://schemas.microsoft.com/office/powerpoint/2010/main" val="2136385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7" y="981075"/>
            <a:ext cx="8748464" cy="5688013"/>
          </a:xfrm>
        </p:spPr>
        <p:txBody>
          <a:bodyPr/>
          <a:lstStyle/>
          <a:p>
            <a:pPr eaLnBrk="1" hangingPunct="1">
              <a:lnSpc>
                <a:spcPct val="90000"/>
              </a:lnSpc>
            </a:pPr>
            <a:r>
              <a:rPr lang="ru-RU" sz="2800" dirty="0" smtClean="0">
                <a:solidFill>
                  <a:srgbClr val="002060"/>
                </a:solidFill>
                <a:latin typeface="Arial" pitchFamily="34" charset="0"/>
                <a:cs typeface="Arial" pitchFamily="34" charset="0"/>
              </a:rPr>
              <a:t>внутренняя организация содержания,</a:t>
            </a:r>
            <a:r>
              <a:rPr lang="ru-RU" sz="2800" b="1" dirty="0" smtClean="0">
                <a:solidFill>
                  <a:srgbClr val="002060"/>
                </a:solidFill>
                <a:latin typeface="Arial" pitchFamily="34" charset="0"/>
                <a:cs typeface="Arial" pitchFamily="34" charset="0"/>
              </a:rPr>
              <a:t> </a:t>
            </a:r>
            <a:r>
              <a:rPr lang="ru-RU" sz="2800" dirty="0" smtClean="0">
                <a:solidFill>
                  <a:srgbClr val="002060"/>
                </a:solidFill>
                <a:latin typeface="Arial" pitchFamily="34" charset="0"/>
                <a:cs typeface="Arial" pitchFamily="34" charset="0"/>
              </a:rPr>
              <a:t>которым в реальной педагогической действительности выступает процесс взаимодействия, общения учителя с учениками при работе над определенным учебным материалом [Радугин А.А.];</a:t>
            </a:r>
          </a:p>
          <a:p>
            <a:pPr eaLnBrk="1" hangingPunct="1">
              <a:lnSpc>
                <a:spcPct val="90000"/>
              </a:lnSpc>
            </a:pPr>
            <a:r>
              <a:rPr lang="ru-RU" sz="2800" dirty="0" smtClean="0">
                <a:solidFill>
                  <a:srgbClr val="002060"/>
                </a:solidFill>
                <a:latin typeface="Arial" pitchFamily="34" charset="0"/>
                <a:cs typeface="Arial" pitchFamily="34" charset="0"/>
              </a:rPr>
              <a:t>организованное взаимодействие педагога и обучающихся в ходе получения ими знаний; организационная сторона педагогического процесса, предполагающая “упорядочивание, налаживание, приведение в систему“ взаимодействия педагога  с обучающимся при работе над определенным содержанием материала </a:t>
            </a:r>
            <a:r>
              <a:rPr lang="en-US" sz="2800" dirty="0" smtClean="0">
                <a:solidFill>
                  <a:srgbClr val="002060"/>
                </a:solidFill>
                <a:latin typeface="Arial" pitchFamily="34" charset="0"/>
                <a:cs typeface="Arial" pitchFamily="34" charset="0"/>
              </a:rPr>
              <a:t>[</a:t>
            </a:r>
            <a:r>
              <a:rPr lang="ru-RU" sz="2800" dirty="0" smtClean="0">
                <a:solidFill>
                  <a:srgbClr val="002060"/>
                </a:solidFill>
                <a:latin typeface="Arial" pitchFamily="34" charset="0"/>
                <a:cs typeface="Arial" pitchFamily="34" charset="0"/>
              </a:rPr>
              <a:t>Давыдов В.В.</a:t>
            </a:r>
            <a:r>
              <a:rPr lang="en-US" sz="2800" dirty="0" smtClean="0">
                <a:solidFill>
                  <a:srgbClr val="002060"/>
                </a:solidFill>
                <a:latin typeface="Arial" pitchFamily="34" charset="0"/>
                <a:cs typeface="Arial" pitchFamily="34" charset="0"/>
              </a:rPr>
              <a:t>]</a:t>
            </a:r>
            <a:endParaRPr lang="ru-RU" sz="2800" dirty="0" smtClean="0">
              <a:solidFill>
                <a:srgbClr val="002060"/>
              </a:solidFill>
              <a:latin typeface="Arial" pitchFamily="34" charset="0"/>
              <a:cs typeface="Arial" pitchFamily="34" charset="0"/>
            </a:endParaRPr>
          </a:p>
          <a:p>
            <a:pPr eaLnBrk="1" hangingPunct="1">
              <a:lnSpc>
                <a:spcPct val="90000"/>
              </a:lnSpc>
            </a:pPr>
            <a:endParaRPr lang="ru-RU" sz="2800" dirty="0" smtClean="0">
              <a:latin typeface="Times New Roman" pitchFamily="18" charset="0"/>
            </a:endParaRPr>
          </a:p>
        </p:txBody>
      </p:sp>
      <p:sp>
        <p:nvSpPr>
          <p:cNvPr id="4098" name="Rectangle 2"/>
          <p:cNvSpPr>
            <a:spLocks noGrp="1" noChangeArrowheads="1"/>
          </p:cNvSpPr>
          <p:nvPr>
            <p:ph type="title"/>
          </p:nvPr>
        </p:nvSpPr>
        <p:spPr>
          <a:xfrm>
            <a:off x="1370013" y="301625"/>
            <a:ext cx="7313612" cy="606425"/>
          </a:xfrm>
        </p:spPr>
        <p:txBody>
          <a:bodyPr>
            <a:normAutofit fontScale="90000"/>
          </a:bodyPr>
          <a:lstStyle/>
          <a:p>
            <a:pPr eaLnBrk="1" hangingPunct="1"/>
            <a:r>
              <a:rPr lang="ru-RU" sz="2800" b="1" dirty="0" smtClean="0">
                <a:solidFill>
                  <a:schemeClr val="accent2">
                    <a:lumMod val="50000"/>
                  </a:schemeClr>
                </a:solidFill>
                <a:effectLst/>
                <a:latin typeface="Arial" pitchFamily="34" charset="0"/>
                <a:cs typeface="Arial" pitchFamily="34" charset="0"/>
              </a:rPr>
              <a:t>Дефиниция «</a:t>
            </a:r>
            <a:r>
              <a:rPr lang="ru-RU" sz="2800" b="1" i="1" dirty="0" smtClean="0">
                <a:solidFill>
                  <a:schemeClr val="accent2">
                    <a:lumMod val="50000"/>
                  </a:schemeClr>
                </a:solidFill>
                <a:effectLst/>
                <a:latin typeface="Arial" pitchFamily="34" charset="0"/>
                <a:cs typeface="Arial" pitchFamily="34" charset="0"/>
              </a:rPr>
              <a:t>форма организации</a:t>
            </a:r>
            <a:r>
              <a:rPr lang="ru-RU" sz="2800" b="1" dirty="0" smtClean="0">
                <a:solidFill>
                  <a:schemeClr val="accent2">
                    <a:lumMod val="50000"/>
                  </a:schemeClr>
                </a:solidFill>
                <a:effectLst/>
                <a:latin typeface="Arial" pitchFamily="34" charset="0"/>
                <a:cs typeface="Arial" pitchFamily="34" charset="0"/>
              </a:rPr>
              <a:t> </a:t>
            </a:r>
            <a:r>
              <a:rPr lang="ru-RU" sz="2800" b="1" i="1" dirty="0" smtClean="0">
                <a:solidFill>
                  <a:schemeClr val="accent2">
                    <a:lumMod val="50000"/>
                  </a:schemeClr>
                </a:solidFill>
                <a:effectLst/>
                <a:latin typeface="Arial" pitchFamily="34" charset="0"/>
                <a:cs typeface="Arial" pitchFamily="34" charset="0"/>
              </a:rPr>
              <a:t>обучения»</a:t>
            </a:r>
          </a:p>
        </p:txBody>
      </p:sp>
    </p:spTree>
    <p:extLst>
      <p:ext uri="{BB962C8B-B14F-4D97-AF65-F5344CB8AC3E}">
        <p14:creationId xmlns:p14="http://schemas.microsoft.com/office/powerpoint/2010/main" val="28575560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70013" y="301625"/>
            <a:ext cx="7313612" cy="1198563"/>
          </a:xfrm>
        </p:spPr>
        <p:txBody>
          <a:bodyPr>
            <a:normAutofit/>
          </a:bodyPr>
          <a:lstStyle/>
          <a:p>
            <a:pPr eaLnBrk="1" hangingPunct="1">
              <a:defRPr/>
            </a:pPr>
            <a:r>
              <a:rPr lang="ru-RU" sz="3200" b="1" dirty="0" smtClean="0">
                <a:solidFill>
                  <a:schemeClr val="accent2">
                    <a:lumMod val="50000"/>
                  </a:schemeClr>
                </a:solidFill>
                <a:effectLst/>
                <a:latin typeface="Arial" pitchFamily="34" charset="0"/>
                <a:ea typeface="+mn-ea"/>
                <a:cs typeface="Arial" pitchFamily="34" charset="0"/>
              </a:rPr>
              <a:t>Форма организации обучения</a:t>
            </a:r>
            <a:r>
              <a:rPr lang="ru-RU" sz="3200" dirty="0" smtClean="0">
                <a:solidFill>
                  <a:schemeClr val="accent2">
                    <a:lumMod val="50000"/>
                  </a:schemeClr>
                </a:solidFill>
                <a:effectLst/>
                <a:latin typeface="Arial" pitchFamily="34" charset="0"/>
                <a:ea typeface="+mn-ea"/>
                <a:cs typeface="Arial" pitchFamily="34" charset="0"/>
              </a:rPr>
              <a:t> </a:t>
            </a:r>
            <a:endParaRPr lang="ru-RU" sz="3200" dirty="0" smtClean="0">
              <a:solidFill>
                <a:schemeClr val="accent2">
                  <a:lumMod val="50000"/>
                </a:schemeClr>
              </a:solidFill>
              <a:effectLst/>
              <a:latin typeface="Arial" pitchFamily="34" charset="0"/>
              <a:cs typeface="Arial" pitchFamily="34" charset="0"/>
            </a:endParaRPr>
          </a:p>
        </p:txBody>
      </p:sp>
      <p:sp>
        <p:nvSpPr>
          <p:cNvPr id="9219" name="Rectangle 3"/>
          <p:cNvSpPr>
            <a:spLocks noGrp="1" noChangeArrowheads="1"/>
          </p:cNvSpPr>
          <p:nvPr>
            <p:ph type="body" idx="1"/>
          </p:nvPr>
        </p:nvSpPr>
        <p:spPr>
          <a:xfrm>
            <a:off x="857250" y="1827213"/>
            <a:ext cx="7826375" cy="4530725"/>
          </a:xfrm>
        </p:spPr>
        <p:txBody>
          <a:bodyPr/>
          <a:lstStyle/>
          <a:p>
            <a:pPr eaLnBrk="1" hangingPunct="1">
              <a:buFont typeface="Wingdings" pitchFamily="2" charset="2"/>
              <a:buNone/>
              <a:defRPr/>
            </a:pPr>
            <a:r>
              <a:rPr lang="ru-RU" dirty="0" smtClean="0">
                <a:solidFill>
                  <a:srgbClr val="002060"/>
                </a:solidFill>
                <a:latin typeface="Arial" pitchFamily="34" charset="0"/>
                <a:cs typeface="Arial" pitchFamily="34" charset="0"/>
              </a:rPr>
              <a:t>-  способ организационного построения учебно-воспитательного процесса, определяющий характер учебно-производственной деятельности учащихся, руководство этой деятельностью со стороны педагога профессионального обучения, а также структуру занятий.</a:t>
            </a:r>
          </a:p>
        </p:txBody>
      </p:sp>
    </p:spTree>
    <p:extLst>
      <p:ext uri="{BB962C8B-B14F-4D97-AF65-F5344CB8AC3E}">
        <p14:creationId xmlns:p14="http://schemas.microsoft.com/office/powerpoint/2010/main" val="14087914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755576" y="620688"/>
            <a:ext cx="7826375" cy="5929312"/>
          </a:xfrm>
        </p:spPr>
        <p:txBody>
          <a:bodyPr/>
          <a:lstStyle/>
          <a:p>
            <a:pPr eaLnBrk="1" hangingPunct="1">
              <a:buFont typeface="Wingdings" pitchFamily="2" charset="2"/>
              <a:buNone/>
            </a:pPr>
            <a:r>
              <a:rPr lang="ru-RU" b="1" dirty="0" smtClean="0">
                <a:solidFill>
                  <a:schemeClr val="accent2">
                    <a:lumMod val="50000"/>
                  </a:schemeClr>
                </a:solidFill>
                <a:latin typeface="Arial" pitchFamily="34" charset="0"/>
                <a:cs typeface="Arial" pitchFamily="34" charset="0"/>
              </a:rPr>
              <a:t>Урок</a:t>
            </a:r>
            <a:r>
              <a:rPr lang="ru-RU" dirty="0" smtClean="0">
                <a:latin typeface="Arial" pitchFamily="34" charset="0"/>
                <a:cs typeface="Arial" pitchFamily="34" charset="0"/>
              </a:rPr>
              <a:t> </a:t>
            </a:r>
            <a:r>
              <a:rPr lang="ru-RU" dirty="0" smtClean="0">
                <a:solidFill>
                  <a:schemeClr val="accent4">
                    <a:lumMod val="50000"/>
                  </a:schemeClr>
                </a:solidFill>
                <a:latin typeface="Arial" pitchFamily="34" charset="0"/>
                <a:cs typeface="Arial" pitchFamily="34" charset="0"/>
              </a:rPr>
              <a:t>является основной формой организации учебной работы в системе профессионально-технического образования.</a:t>
            </a:r>
          </a:p>
          <a:p>
            <a:pPr eaLnBrk="1" hangingPunct="1">
              <a:buFont typeface="Wingdings" pitchFamily="2" charset="2"/>
              <a:buNone/>
            </a:pPr>
            <a:r>
              <a:rPr lang="ru-RU" dirty="0" smtClean="0">
                <a:solidFill>
                  <a:schemeClr val="accent4">
                    <a:lumMod val="50000"/>
                  </a:schemeClr>
                </a:solidFill>
                <a:latin typeface="Arial" pitchFamily="34" charset="0"/>
                <a:cs typeface="Arial" pitchFamily="34" charset="0"/>
              </a:rPr>
              <a:t>Под</a:t>
            </a:r>
            <a:r>
              <a:rPr lang="ru-RU" dirty="0" smtClean="0">
                <a:latin typeface="Arial" pitchFamily="34" charset="0"/>
                <a:cs typeface="Arial" pitchFamily="34" charset="0"/>
              </a:rPr>
              <a:t> </a:t>
            </a:r>
            <a:r>
              <a:rPr lang="ru-RU" b="1" dirty="0" smtClean="0">
                <a:solidFill>
                  <a:schemeClr val="accent2">
                    <a:lumMod val="50000"/>
                  </a:schemeClr>
                </a:solidFill>
                <a:latin typeface="Arial" pitchFamily="34" charset="0"/>
                <a:cs typeface="Arial" pitchFamily="34" charset="0"/>
              </a:rPr>
              <a:t>уроком</a:t>
            </a:r>
            <a:r>
              <a:rPr lang="ru-RU" dirty="0" smtClean="0">
                <a:solidFill>
                  <a:schemeClr val="accent2">
                    <a:lumMod val="50000"/>
                  </a:schemeClr>
                </a:solidFill>
                <a:latin typeface="Arial" pitchFamily="34" charset="0"/>
                <a:cs typeface="Arial" pitchFamily="34" charset="0"/>
              </a:rPr>
              <a:t> </a:t>
            </a:r>
            <a:r>
              <a:rPr lang="ru-RU" dirty="0" smtClean="0">
                <a:solidFill>
                  <a:schemeClr val="accent4">
                    <a:lumMod val="50000"/>
                  </a:schemeClr>
                </a:solidFill>
                <a:latin typeface="Arial" pitchFamily="34" charset="0"/>
                <a:cs typeface="Arial" pitchFamily="34" charset="0"/>
              </a:rPr>
              <a:t>понимаются занятия, проводимые педагогом профессионального обучения, инженером (мастером) производственного обучения с постоянным составом учащихся, одинакового уровня подготовки, объединенных в подгруппу класса или бригаду.</a:t>
            </a:r>
          </a:p>
        </p:txBody>
      </p:sp>
    </p:spTree>
    <p:extLst>
      <p:ext uri="{BB962C8B-B14F-4D97-AF65-F5344CB8AC3E}">
        <p14:creationId xmlns:p14="http://schemas.microsoft.com/office/powerpoint/2010/main" val="21909991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2060848"/>
            <a:ext cx="8229600" cy="3946443"/>
          </a:xfrm>
        </p:spPr>
        <p:txBody>
          <a:bodyPr/>
          <a:lstStyle/>
          <a:p>
            <a:pPr eaLnBrk="1" hangingPunct="1">
              <a:lnSpc>
                <a:spcPct val="90000"/>
              </a:lnSpc>
              <a:buFontTx/>
              <a:buNone/>
            </a:pPr>
            <a:r>
              <a:rPr lang="ru-RU" sz="2500" b="1" dirty="0" smtClean="0">
                <a:solidFill>
                  <a:schemeClr val="accent2">
                    <a:lumMod val="50000"/>
                  </a:schemeClr>
                </a:solidFill>
                <a:latin typeface="Arial" pitchFamily="34" charset="0"/>
                <a:cs typeface="Arial" pitchFamily="34" charset="0"/>
              </a:rPr>
              <a:t>Метод обучения</a:t>
            </a:r>
            <a:r>
              <a:rPr lang="ru-RU" sz="2500" dirty="0" smtClean="0">
                <a:solidFill>
                  <a:schemeClr val="accent2">
                    <a:lumMod val="50000"/>
                  </a:schemeClr>
                </a:solidFill>
                <a:latin typeface="Arial" pitchFamily="34" charset="0"/>
                <a:cs typeface="Arial" pitchFamily="34" charset="0"/>
              </a:rPr>
              <a:t> </a:t>
            </a:r>
            <a:r>
              <a:rPr lang="ru-RU" sz="2500" b="1" dirty="0" smtClean="0">
                <a:solidFill>
                  <a:srgbClr val="002060"/>
                </a:solidFill>
                <a:latin typeface="Arial" pitchFamily="34" charset="0"/>
                <a:cs typeface="Arial" pitchFamily="34" charset="0"/>
              </a:rPr>
              <a:t>- систематически применяемый способ работы преподавателя (учителя, мастера производственного обучения) с обучающимися (учащимися профессиональных лицеев и колледжей), позволяющий ученикам развивать способности, интересы, склонности, овладевать знаниями и умениями, а также использовать их на практике </a:t>
            </a:r>
          </a:p>
          <a:p>
            <a:pPr eaLnBrk="1" hangingPunct="1">
              <a:lnSpc>
                <a:spcPct val="90000"/>
              </a:lnSpc>
              <a:buFont typeface="Wingdings" pitchFamily="2" charset="2"/>
              <a:buNone/>
            </a:pPr>
            <a:endParaRPr lang="ru-RU" sz="2500" b="1" dirty="0" smtClean="0">
              <a:solidFill>
                <a:schemeClr val="hlink"/>
              </a:solidFill>
            </a:endParaRPr>
          </a:p>
        </p:txBody>
      </p:sp>
      <p:sp>
        <p:nvSpPr>
          <p:cNvPr id="4098" name="Rectangle 2"/>
          <p:cNvSpPr>
            <a:spLocks noGrp="1" noChangeArrowheads="1"/>
          </p:cNvSpPr>
          <p:nvPr>
            <p:ph type="title"/>
          </p:nvPr>
        </p:nvSpPr>
        <p:spPr/>
        <p:txBody>
          <a:bodyPr/>
          <a:lstStyle/>
          <a:p>
            <a:pPr eaLnBrk="1" hangingPunct="1"/>
            <a:r>
              <a:rPr lang="ru-RU" sz="2800" b="1" dirty="0" smtClean="0">
                <a:solidFill>
                  <a:schemeClr val="accent2">
                    <a:lumMod val="50000"/>
                  </a:schemeClr>
                </a:solidFill>
                <a:effectLst/>
                <a:latin typeface="Arial" pitchFamily="34" charset="0"/>
                <a:cs typeface="Arial" pitchFamily="34" charset="0"/>
              </a:rPr>
              <a:t>1. </a:t>
            </a:r>
            <a:r>
              <a:rPr lang="ru-RU" sz="2600" b="1" dirty="0" smtClean="0">
                <a:solidFill>
                  <a:schemeClr val="accent2">
                    <a:lumMod val="50000"/>
                  </a:schemeClr>
                </a:solidFill>
                <a:effectLst/>
                <a:latin typeface="Arial" pitchFamily="34" charset="0"/>
                <a:cs typeface="Arial" pitchFamily="34" charset="0"/>
              </a:rPr>
              <a:t>Понятие и классификация методов обучения в профессиональном обучении</a:t>
            </a:r>
          </a:p>
        </p:txBody>
      </p:sp>
    </p:spTree>
    <p:extLst>
      <p:ext uri="{BB962C8B-B14F-4D97-AF65-F5344CB8AC3E}">
        <p14:creationId xmlns:p14="http://schemas.microsoft.com/office/powerpoint/2010/main" val="21083392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4"/>
          <p:cNvSpPr>
            <a:spLocks noGrp="1" noChangeArrowheads="1"/>
          </p:cNvSpPr>
          <p:nvPr>
            <p:ph type="title"/>
          </p:nvPr>
        </p:nvSpPr>
        <p:spPr>
          <a:xfrm>
            <a:off x="539750" y="301625"/>
            <a:ext cx="8143875" cy="966788"/>
          </a:xfrm>
        </p:spPr>
        <p:txBody>
          <a:bodyPr/>
          <a:lstStyle/>
          <a:p>
            <a:pPr algn="ctr" eaLnBrk="1" hangingPunct="1"/>
            <a:r>
              <a:rPr lang="ru-RU" sz="2800" b="1" dirty="0" smtClean="0">
                <a:solidFill>
                  <a:schemeClr val="accent2">
                    <a:lumMod val="50000"/>
                  </a:schemeClr>
                </a:solidFill>
                <a:effectLst/>
                <a:latin typeface="Arial" pitchFamily="34" charset="0"/>
                <a:cs typeface="Arial" pitchFamily="34" charset="0"/>
              </a:rPr>
              <a:t>Классификация методов обучения по способу передачи и усвоения информации</a:t>
            </a:r>
          </a:p>
        </p:txBody>
      </p:sp>
      <p:graphicFrame>
        <p:nvGraphicFramePr>
          <p:cNvPr id="46152" name="Group 72"/>
          <p:cNvGraphicFramePr>
            <a:graphicFrameLocks noGrp="1"/>
          </p:cNvGraphicFramePr>
          <p:nvPr>
            <p:ph type="tbl" idx="1"/>
            <p:extLst>
              <p:ext uri="{D42A27DB-BD31-4B8C-83A1-F6EECF244321}">
                <p14:modId xmlns:p14="http://schemas.microsoft.com/office/powerpoint/2010/main" val="390553812"/>
              </p:ext>
            </p:extLst>
          </p:nvPr>
        </p:nvGraphicFramePr>
        <p:xfrm>
          <a:off x="358775" y="1268760"/>
          <a:ext cx="8785225" cy="5410200"/>
        </p:xfrm>
        <a:graphic>
          <a:graphicData uri="http://schemas.openxmlformats.org/drawingml/2006/table">
            <a:tbl>
              <a:tblPr/>
              <a:tblGrid>
                <a:gridCol w="3157537"/>
                <a:gridCol w="2708275"/>
                <a:gridCol w="2919413"/>
              </a:tblGrid>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400" b="0" i="0" u="none" strike="noStrike" cap="none" normalizeH="0" baseline="0" dirty="0" smtClean="0">
                          <a:ln>
                            <a:noFill/>
                          </a:ln>
                          <a:solidFill>
                            <a:srgbClr val="002060"/>
                          </a:solidFill>
                          <a:effectLst/>
                          <a:latin typeface="Verdana" pitchFamily="34" charset="0"/>
                        </a:rPr>
                        <a:t>Словесные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400" b="0" i="0" u="none" strike="noStrike" cap="none" normalizeH="0" baseline="0" smtClean="0">
                          <a:ln>
                            <a:noFill/>
                          </a:ln>
                          <a:solidFill>
                            <a:srgbClr val="002060"/>
                          </a:solidFill>
                          <a:effectLst/>
                          <a:latin typeface="Verdana" pitchFamily="34" charset="0"/>
                        </a:rPr>
                        <a:t>Наглядные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400" b="0" i="0" u="none" strike="noStrike" cap="none" normalizeH="0" baseline="0" smtClean="0">
                          <a:ln>
                            <a:noFill/>
                          </a:ln>
                          <a:solidFill>
                            <a:srgbClr val="002060"/>
                          </a:solidFill>
                          <a:effectLst/>
                          <a:latin typeface="Verdana" pitchFamily="34" charset="0"/>
                        </a:rPr>
                        <a:t>Практические</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dirty="0" smtClean="0">
                          <a:ln>
                            <a:noFill/>
                          </a:ln>
                          <a:solidFill>
                            <a:srgbClr val="002060"/>
                          </a:solidFill>
                          <a:effectLst/>
                          <a:latin typeface="Verdana" pitchFamily="34" charset="0"/>
                        </a:rPr>
                        <a:t>Устное изложение (рассказ, объяснение, лекция)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dirty="0" smtClean="0">
                          <a:ln>
                            <a:noFill/>
                          </a:ln>
                          <a:solidFill>
                            <a:srgbClr val="002060"/>
                          </a:solidFill>
                          <a:effectLst/>
                          <a:latin typeface="Verdana" pitchFamily="34" charset="0"/>
                        </a:rPr>
                        <a:t>Демонстрация наглядных пособий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smtClean="0">
                          <a:ln>
                            <a:noFill/>
                          </a:ln>
                          <a:solidFill>
                            <a:srgbClr val="002060"/>
                          </a:solidFill>
                          <a:effectLst/>
                          <a:latin typeface="Verdana" pitchFamily="34" charset="0"/>
                        </a:rPr>
                        <a:t>Упражнения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smtClean="0">
                          <a:ln>
                            <a:noFill/>
                          </a:ln>
                          <a:solidFill>
                            <a:srgbClr val="002060"/>
                          </a:solidFill>
                          <a:effectLst/>
                          <a:latin typeface="Verdana" pitchFamily="34" charset="0"/>
                        </a:rPr>
                        <a:t>Беседа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dirty="0" smtClean="0">
                          <a:ln>
                            <a:noFill/>
                          </a:ln>
                          <a:solidFill>
                            <a:srgbClr val="002060"/>
                          </a:solidFill>
                          <a:effectLst/>
                          <a:latin typeface="Verdana" pitchFamily="34" charset="0"/>
                        </a:rPr>
                        <a:t>Показ трудовых приемов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smtClean="0">
                          <a:ln>
                            <a:noFill/>
                          </a:ln>
                          <a:solidFill>
                            <a:srgbClr val="002060"/>
                          </a:solidFill>
                          <a:effectLst/>
                          <a:latin typeface="Verdana" pitchFamily="34" charset="0"/>
                        </a:rPr>
                        <a:t>Самостоятельные работы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smtClean="0">
                          <a:ln>
                            <a:noFill/>
                          </a:ln>
                          <a:solidFill>
                            <a:srgbClr val="002060"/>
                          </a:solidFill>
                          <a:effectLst/>
                          <a:latin typeface="Verdana" pitchFamily="34" charset="0"/>
                        </a:rPr>
                        <a:t>Самостоятельная работа с литературой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dirty="0" smtClean="0">
                          <a:ln>
                            <a:noFill/>
                          </a:ln>
                          <a:solidFill>
                            <a:srgbClr val="002060"/>
                          </a:solidFill>
                          <a:effectLst/>
                          <a:latin typeface="Verdana" pitchFamily="34" charset="0"/>
                        </a:rPr>
                        <a:t>Самостоятельные наблюдения учащихся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dirty="0" smtClean="0">
                          <a:ln>
                            <a:noFill/>
                          </a:ln>
                          <a:solidFill>
                            <a:srgbClr val="002060"/>
                          </a:solidFill>
                          <a:effectLst/>
                          <a:latin typeface="Verdana" pitchFamily="34" charset="0"/>
                        </a:rPr>
                        <a:t>Тренажеры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smtClean="0">
                          <a:ln>
                            <a:noFill/>
                          </a:ln>
                          <a:solidFill>
                            <a:srgbClr val="002060"/>
                          </a:solidFill>
                          <a:effectLst/>
                          <a:latin typeface="Verdana" pitchFamily="34" charset="0"/>
                        </a:rPr>
                        <a:t>Письменное инструктирование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smtClean="0">
                          <a:ln>
                            <a:noFill/>
                          </a:ln>
                          <a:solidFill>
                            <a:srgbClr val="002060"/>
                          </a:solidFill>
                          <a:effectLst/>
                          <a:latin typeface="Verdana" pitchFamily="34" charset="0"/>
                        </a:rPr>
                        <a:t>Производственные экскурсии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dirty="0" smtClean="0">
                          <a:ln>
                            <a:noFill/>
                          </a:ln>
                          <a:solidFill>
                            <a:srgbClr val="002060"/>
                          </a:solidFill>
                          <a:effectLst/>
                          <a:latin typeface="Verdana" pitchFamily="34" charset="0"/>
                        </a:rPr>
                        <a:t>Лабораторно-практические работы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dirty="0" smtClean="0">
                          <a:ln>
                            <a:noFill/>
                          </a:ln>
                          <a:solidFill>
                            <a:srgbClr val="002060"/>
                          </a:solidFill>
                          <a:effectLst/>
                          <a:latin typeface="Verdana" pitchFamily="34" charset="0"/>
                        </a:rPr>
                        <a:t>Теле-, </a:t>
                      </a:r>
                      <a:r>
                        <a:rPr kumimoji="0" lang="ru-RU" sz="2000" b="0" i="0" u="none" strike="noStrike" cap="none" normalizeH="0" baseline="0" dirty="0" smtClean="0">
                          <a:ln>
                            <a:noFill/>
                          </a:ln>
                          <a:solidFill>
                            <a:srgbClr val="002060"/>
                          </a:solidFill>
                          <a:effectLst/>
                          <a:latin typeface="Verdana" pitchFamily="34" charset="0"/>
                        </a:rPr>
                        <a:t>видео- </a:t>
                      </a:r>
                      <a:r>
                        <a:rPr kumimoji="0" lang="ru-RU" sz="2000" b="0" i="0" u="none" strike="noStrike" cap="none" normalizeH="0" baseline="0" dirty="0" smtClean="0">
                          <a:ln>
                            <a:noFill/>
                          </a:ln>
                          <a:solidFill>
                            <a:srgbClr val="002060"/>
                          </a:solidFill>
                          <a:effectLst/>
                          <a:latin typeface="Verdana" pitchFamily="34" charset="0"/>
                        </a:rPr>
                        <a:t>и т.д.</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ru-RU" sz="2000" b="0" i="0" u="none" strike="noStrike" cap="none" normalizeH="0" baseline="0" smtClean="0">
                        <a:ln>
                          <a:noFill/>
                        </a:ln>
                        <a:solidFill>
                          <a:srgbClr val="00206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000" b="0" i="0" u="none" strike="noStrike" cap="none" normalizeH="0" baseline="0" dirty="0" smtClean="0">
                          <a:ln>
                            <a:noFill/>
                          </a:ln>
                          <a:solidFill>
                            <a:srgbClr val="002060"/>
                          </a:solidFill>
                          <a:effectLst/>
                          <a:latin typeface="Verdana" pitchFamily="34" charset="0"/>
                        </a:rPr>
                        <a:t>Управление технологическими процессами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6151665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ru-RU" sz="3200" dirty="0" smtClean="0">
                <a:solidFill>
                  <a:schemeClr val="accent2">
                    <a:lumMod val="50000"/>
                  </a:schemeClr>
                </a:solidFill>
                <a:effectLst/>
                <a:latin typeface="Arial" pitchFamily="34" charset="0"/>
                <a:cs typeface="Arial" pitchFamily="34" charset="0"/>
              </a:rPr>
              <a:t>Классификация методов обучения по уровням усвоения</a:t>
            </a:r>
          </a:p>
        </p:txBody>
      </p:sp>
      <p:graphicFrame>
        <p:nvGraphicFramePr>
          <p:cNvPr id="44069" name="Group 37"/>
          <p:cNvGraphicFramePr>
            <a:graphicFrameLocks noGrp="1"/>
          </p:cNvGraphicFramePr>
          <p:nvPr>
            <p:ph type="tbl" idx="1"/>
            <p:extLst>
              <p:ext uri="{D42A27DB-BD31-4B8C-83A1-F6EECF244321}">
                <p14:modId xmlns:p14="http://schemas.microsoft.com/office/powerpoint/2010/main" val="2822420947"/>
              </p:ext>
            </p:extLst>
          </p:nvPr>
        </p:nvGraphicFramePr>
        <p:xfrm>
          <a:off x="827584" y="1412776"/>
          <a:ext cx="7927975" cy="4618038"/>
        </p:xfrm>
        <a:graphic>
          <a:graphicData uri="http://schemas.openxmlformats.org/drawingml/2006/table">
            <a:tbl>
              <a:tblPr/>
              <a:tblGrid>
                <a:gridCol w="3965575"/>
                <a:gridCol w="3962400"/>
              </a:tblGrid>
              <a:tr h="685847">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0" i="0" u="none" strike="noStrike" cap="none" normalizeH="0" baseline="0" dirty="0" smtClean="0">
                          <a:ln>
                            <a:noFill/>
                          </a:ln>
                          <a:solidFill>
                            <a:srgbClr val="002060"/>
                          </a:solidFill>
                          <a:effectLst/>
                          <a:latin typeface="Arial" pitchFamily="34" charset="0"/>
                          <a:cs typeface="Arial" pitchFamily="34" charset="0"/>
                        </a:rPr>
                        <a:t>Метод обучения</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0" i="0" u="none" strike="noStrike" cap="none" normalizeH="0" baseline="0" dirty="0" smtClean="0">
                          <a:ln>
                            <a:noFill/>
                          </a:ln>
                          <a:solidFill>
                            <a:srgbClr val="002060"/>
                          </a:solidFill>
                          <a:effectLst/>
                          <a:latin typeface="Arial" pitchFamily="34" charset="0"/>
                          <a:cs typeface="Arial" pitchFamily="34" charset="0"/>
                        </a:rPr>
                        <a:t>Уровень усвоения</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4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1" i="0" u="none" strike="noStrike" cap="none" normalizeH="0" baseline="0" dirty="0" smtClean="0">
                          <a:ln>
                            <a:noFill/>
                          </a:ln>
                          <a:solidFill>
                            <a:srgbClr val="002060"/>
                          </a:solidFill>
                          <a:effectLst/>
                          <a:latin typeface="Arial" pitchFamily="34" charset="0"/>
                          <a:cs typeface="Arial" pitchFamily="34" charset="0"/>
                        </a:rPr>
                        <a:t>Пояснительно-наглядный</a:t>
                      </a:r>
                      <a:r>
                        <a:rPr kumimoji="0" lang="ru-RU" sz="2500" b="0" i="0" u="none" strike="noStrike" cap="none" normalizeH="0" baseline="0" dirty="0" smtClean="0">
                          <a:ln>
                            <a:noFill/>
                          </a:ln>
                          <a:solidFill>
                            <a:srgbClr val="002060"/>
                          </a:solidFill>
                          <a:effectLst/>
                          <a:latin typeface="Arial" pitchFamily="34" charset="0"/>
                          <a:cs typeface="Arial" pitchFamily="34"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0" i="0" u="sng" strike="noStrike" cap="none" normalizeH="0" baseline="0" dirty="0" smtClean="0">
                          <a:ln>
                            <a:noFill/>
                          </a:ln>
                          <a:solidFill>
                            <a:schemeClr val="accent2">
                              <a:lumMod val="50000"/>
                            </a:schemeClr>
                          </a:solidFill>
                          <a:effectLst/>
                          <a:latin typeface="Arial" pitchFamily="34" charset="0"/>
                          <a:cs typeface="Arial" pitchFamily="34" charset="0"/>
                        </a:rPr>
                        <a:t>(знания – знакомства</a:t>
                      </a:r>
                      <a:r>
                        <a:rPr kumimoji="0" lang="ru-RU" sz="2500" b="0" i="0" u="none" strike="noStrike" cap="none" normalizeH="0" baseline="0" dirty="0" smtClean="0">
                          <a:ln>
                            <a:noFill/>
                          </a:ln>
                          <a:solidFill>
                            <a:schemeClr val="accent2">
                              <a:lumMod val="50000"/>
                            </a:schemeClr>
                          </a:solidFill>
                          <a:effectLst/>
                          <a:latin typeface="Arial" pitchFamily="34" charset="0"/>
                          <a:cs typeface="Arial" pitchFamily="34" charset="0"/>
                        </a:rPr>
                        <a: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4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1" i="0" u="none" strike="noStrike" cap="none" normalizeH="0" baseline="0" dirty="0" smtClean="0">
                          <a:ln>
                            <a:noFill/>
                          </a:ln>
                          <a:solidFill>
                            <a:srgbClr val="002060"/>
                          </a:solidFill>
                          <a:effectLst/>
                          <a:latin typeface="Arial" pitchFamily="34" charset="0"/>
                          <a:cs typeface="Arial" pitchFamily="34" charset="0"/>
                        </a:rPr>
                        <a:t>Репродуктивный</a:t>
                      </a:r>
                      <a:r>
                        <a:rPr kumimoji="0" lang="ru-RU" sz="2500" b="0" i="0" u="none" strike="noStrike" cap="none" normalizeH="0" baseline="0" dirty="0" smtClean="0">
                          <a:ln>
                            <a:noFill/>
                          </a:ln>
                          <a:solidFill>
                            <a:srgbClr val="002060"/>
                          </a:solidFill>
                          <a:effectLst/>
                          <a:latin typeface="Arial" pitchFamily="34" charset="0"/>
                          <a:cs typeface="Arial" pitchFamily="34"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0" i="0" u="none" strike="noStrike" cap="none" normalizeH="0" baseline="0" dirty="0" smtClean="0">
                          <a:ln>
                            <a:noFill/>
                          </a:ln>
                          <a:solidFill>
                            <a:schemeClr val="accent2">
                              <a:lumMod val="50000"/>
                            </a:schemeClr>
                          </a:solidFill>
                          <a:effectLst/>
                          <a:latin typeface="Arial" pitchFamily="34" charset="0"/>
                          <a:cs typeface="Arial" pitchFamily="34" charset="0"/>
                        </a:rPr>
                        <a:t>«знания-копии»</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4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1" i="0" u="none" strike="noStrike" cap="none" normalizeH="0" baseline="0" dirty="0" smtClean="0">
                          <a:ln>
                            <a:noFill/>
                          </a:ln>
                          <a:solidFill>
                            <a:srgbClr val="002060"/>
                          </a:solidFill>
                          <a:effectLst/>
                          <a:latin typeface="Arial" pitchFamily="34" charset="0"/>
                          <a:cs typeface="Arial" pitchFamily="34" charset="0"/>
                        </a:rPr>
                        <a:t>Проблемного изложения</a:t>
                      </a:r>
                      <a:r>
                        <a:rPr kumimoji="0" lang="ru-RU" sz="2500" b="0" i="0" u="none" strike="noStrike" cap="none" normalizeH="0" baseline="0" dirty="0" smtClean="0">
                          <a:ln>
                            <a:noFill/>
                          </a:ln>
                          <a:solidFill>
                            <a:srgbClr val="002060"/>
                          </a:solidFill>
                          <a:effectLst/>
                          <a:latin typeface="Arial" pitchFamily="34" charset="0"/>
                          <a:cs typeface="Arial" pitchFamily="34"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0" i="0" u="none" strike="noStrike" cap="none" normalizeH="0" baseline="0" dirty="0" smtClean="0">
                          <a:ln>
                            <a:noFill/>
                          </a:ln>
                          <a:solidFill>
                            <a:schemeClr val="accent2">
                              <a:lumMod val="50000"/>
                            </a:schemeClr>
                          </a:solidFill>
                          <a:effectLst/>
                          <a:latin typeface="Arial" pitchFamily="34" charset="0"/>
                          <a:cs typeface="Arial" pitchFamily="34" charset="0"/>
                        </a:rPr>
                        <a:t>(</a:t>
                      </a:r>
                      <a:r>
                        <a:rPr kumimoji="0" lang="ru-RU" sz="2500" b="0" i="0" u="sng" strike="noStrike" cap="none" normalizeH="0" baseline="0" dirty="0" smtClean="0">
                          <a:ln>
                            <a:noFill/>
                          </a:ln>
                          <a:solidFill>
                            <a:schemeClr val="accent2">
                              <a:lumMod val="50000"/>
                            </a:schemeClr>
                          </a:solidFill>
                          <a:effectLst/>
                          <a:latin typeface="Arial" pitchFamily="34" charset="0"/>
                          <a:cs typeface="Arial" pitchFamily="34" charset="0"/>
                        </a:rPr>
                        <a:t>знание − умение</a:t>
                      </a:r>
                      <a:r>
                        <a:rPr kumimoji="0" lang="ru-RU" sz="2500" b="0" i="0" u="none" strike="noStrike" cap="none" normalizeH="0" baseline="0" dirty="0" smtClean="0">
                          <a:ln>
                            <a:noFill/>
                          </a:ln>
                          <a:solidFill>
                            <a:schemeClr val="accent2">
                              <a:lumMod val="50000"/>
                            </a:schemeClr>
                          </a:solidFill>
                          <a:effectLst/>
                          <a:latin typeface="Arial" pitchFamily="34" charset="0"/>
                          <a:cs typeface="Arial" pitchFamily="34" charset="0"/>
                        </a:rPr>
                        <a: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49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1" i="0" u="none" strike="noStrike" cap="none" normalizeH="0" baseline="0" dirty="0" smtClean="0">
                          <a:ln>
                            <a:noFill/>
                          </a:ln>
                          <a:solidFill>
                            <a:srgbClr val="002060"/>
                          </a:solidFill>
                          <a:effectLst/>
                          <a:latin typeface="Arial" pitchFamily="34" charset="0"/>
                          <a:cs typeface="Arial" pitchFamily="34" charset="0"/>
                        </a:rPr>
                        <a:t>Частично-поисковый</a:t>
                      </a:r>
                      <a:r>
                        <a:rPr kumimoji="0" lang="ru-RU" sz="2500" b="0" i="0" u="none" strike="noStrike" cap="none" normalizeH="0" baseline="0" dirty="0" smtClean="0">
                          <a:ln>
                            <a:noFill/>
                          </a:ln>
                          <a:solidFill>
                            <a:srgbClr val="002060"/>
                          </a:solidFill>
                          <a:effectLst/>
                          <a:latin typeface="Arial" pitchFamily="34" charset="0"/>
                          <a:cs typeface="Arial" pitchFamily="34"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0" i="0" u="none" strike="noStrike" cap="none" normalizeH="0" baseline="0" dirty="0" smtClean="0">
                          <a:ln>
                            <a:noFill/>
                          </a:ln>
                          <a:solidFill>
                            <a:schemeClr val="accent2">
                              <a:lumMod val="50000"/>
                            </a:schemeClr>
                          </a:solidFill>
                          <a:effectLst/>
                          <a:latin typeface="Arial" pitchFamily="34" charset="0"/>
                          <a:cs typeface="Arial" pitchFamily="34" charset="0"/>
                        </a:rPr>
                        <a:t>(</a:t>
                      </a:r>
                      <a:r>
                        <a:rPr kumimoji="0" lang="ru-RU" sz="2500" b="0" i="0" u="sng" strike="noStrike" cap="none" normalizeH="0" baseline="0" dirty="0" smtClean="0">
                          <a:ln>
                            <a:noFill/>
                          </a:ln>
                          <a:solidFill>
                            <a:schemeClr val="accent2">
                              <a:lumMod val="50000"/>
                            </a:schemeClr>
                          </a:solidFill>
                          <a:effectLst/>
                          <a:latin typeface="Arial" pitchFamily="34" charset="0"/>
                          <a:cs typeface="Arial" pitchFamily="34" charset="0"/>
                        </a:rPr>
                        <a:t>знания − умения и знания − трансформация</a:t>
                      </a:r>
                      <a:r>
                        <a:rPr kumimoji="0" lang="ru-RU" sz="2500" b="0" i="0" u="none" strike="noStrike" cap="none" normalizeH="0" baseline="0" dirty="0" smtClean="0">
                          <a:ln>
                            <a:noFill/>
                          </a:ln>
                          <a:solidFill>
                            <a:schemeClr val="accent2">
                              <a:lumMod val="50000"/>
                            </a:schemeClr>
                          </a:solidFill>
                          <a:effectLst/>
                          <a:latin typeface="Arial" pitchFamily="34" charset="0"/>
                          <a:cs typeface="Arial" pitchFamily="34" charset="0"/>
                        </a:rPr>
                        <a: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8584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ru-RU" sz="2500" b="1" i="0" u="none" strike="noStrike" cap="none" normalizeH="0" baseline="0" dirty="0" smtClean="0">
                          <a:ln>
                            <a:noFill/>
                          </a:ln>
                          <a:solidFill>
                            <a:srgbClr val="002060"/>
                          </a:solidFill>
                          <a:effectLst/>
                          <a:latin typeface="Arial" pitchFamily="34" charset="0"/>
                          <a:cs typeface="Arial" pitchFamily="34" charset="0"/>
                        </a:rPr>
                        <a:t>Исследовательский</a:t>
                      </a:r>
                      <a:r>
                        <a:rPr kumimoji="0" lang="ru-RU" sz="2500" b="0" i="0" u="none" strike="noStrike" cap="none" normalizeH="0" baseline="0" dirty="0" smtClean="0">
                          <a:ln>
                            <a:noFill/>
                          </a:ln>
                          <a:solidFill>
                            <a:srgbClr val="002060"/>
                          </a:solidFill>
                          <a:effectLst/>
                          <a:latin typeface="Arial" pitchFamily="34" charset="0"/>
                          <a:cs typeface="Arial" pitchFamily="34"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ru-RU"/>
                    </a:p>
                  </a:txBody>
                  <a:tcPr/>
                </a:tc>
              </a:tr>
            </a:tbl>
          </a:graphicData>
        </a:graphic>
      </p:graphicFrame>
    </p:spTree>
    <p:extLst>
      <p:ext uri="{BB962C8B-B14F-4D97-AF65-F5344CB8AC3E}">
        <p14:creationId xmlns:p14="http://schemas.microsoft.com/office/powerpoint/2010/main" val="198936863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990000"/>
                </a:solidFill>
              </a:rPr>
              <a:t>Рассказ</a:t>
            </a:r>
            <a:endParaRPr lang="ru-RU" dirty="0"/>
          </a:p>
        </p:txBody>
      </p:sp>
      <p:sp>
        <p:nvSpPr>
          <p:cNvPr id="3" name="Таблица 2"/>
          <p:cNvSpPr>
            <a:spLocks noGrp="1"/>
          </p:cNvSpPr>
          <p:nvPr>
            <p:ph type="tbl" idx="1"/>
          </p:nvPr>
        </p:nvSpPr>
        <p:spPr/>
      </p:sp>
      <p:sp>
        <p:nvSpPr>
          <p:cNvPr id="6" name="Прямоугольник 5"/>
          <p:cNvSpPr/>
          <p:nvPr/>
        </p:nvSpPr>
        <p:spPr>
          <a:xfrm>
            <a:off x="1341353" y="2110049"/>
            <a:ext cx="7488832" cy="3539430"/>
          </a:xfrm>
          <a:prstGeom prst="rect">
            <a:avLst/>
          </a:prstGeom>
        </p:spPr>
        <p:txBody>
          <a:bodyPr wrap="square">
            <a:spAutoFit/>
          </a:bodyPr>
          <a:lstStyle/>
          <a:p>
            <a:r>
              <a:rPr lang="ru-RU" sz="2800" dirty="0" smtClean="0">
                <a:solidFill>
                  <a:srgbClr val="002060"/>
                </a:solidFill>
                <a:latin typeface="Arial" pitchFamily="34" charset="0"/>
                <a:cs typeface="Arial" pitchFamily="34" charset="0"/>
              </a:rPr>
              <a:t>обучаемые знакомятся с определенными предметами, явлениями или процессами по их словесному описанию. Этот метод более пригоден для младшего школьного возраста. Эффективность применения рассказа зависит главным образом от того, насколько слова, используемые учителем, понятны для учащихся </a:t>
            </a:r>
            <a:endParaRPr lang="ru-RU" sz="2800" dirty="0" smtClean="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671646923"/>
      </p:ext>
    </p:extLst>
  </p:cSld>
  <p:clrMapOvr>
    <a:masterClrMapping/>
  </p:clrMapOvr>
  <p:transition>
    <p:fad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647</Words>
  <Application>Microsoft Office PowerPoint</Application>
  <PresentationFormat>Экран (4:3)</PresentationFormat>
  <Paragraphs>58</Paragraphs>
  <Slides>14</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14</vt:i4>
      </vt:variant>
    </vt:vector>
  </HeadingPairs>
  <TitlesOfParts>
    <vt:vector size="16" baseType="lpstr">
      <vt:lpstr>Тема Office</vt:lpstr>
      <vt:lpstr>Открытая</vt:lpstr>
      <vt:lpstr>Организационные формы и методы обучения</vt:lpstr>
      <vt:lpstr>Дефиниция «форма организации обучения» </vt:lpstr>
      <vt:lpstr>Дефиниция «форма организации обучения»</vt:lpstr>
      <vt:lpstr>Форма организации обучения </vt:lpstr>
      <vt:lpstr>Презентация PowerPoint</vt:lpstr>
      <vt:lpstr>1. Понятие и классификация методов обучения в профессиональном обучении</vt:lpstr>
      <vt:lpstr>Классификация методов обучения по способу передачи и усвоения информации</vt:lpstr>
      <vt:lpstr>Классификация методов обучения по уровням усвоения</vt:lpstr>
      <vt:lpstr>Рассказ</vt:lpstr>
      <vt:lpstr>Объяснение</vt:lpstr>
      <vt:lpstr>Беседа</vt:lpstr>
      <vt:lpstr>Самостоятельная работа учащихся с технической и учебной литературой</vt:lpstr>
      <vt:lpstr>Письменное инструктирование </vt:lpstr>
      <vt:lpstr>Лекция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5</cp:revision>
  <dcterms:created xsi:type="dcterms:W3CDTF">2016-05-30T07:37:47Z</dcterms:created>
  <dcterms:modified xsi:type="dcterms:W3CDTF">2016-05-30T08:29:03Z</dcterms:modified>
</cp:coreProperties>
</file>