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79" r:id="rId6"/>
    <p:sldId id="280" r:id="rId7"/>
    <p:sldId id="281" r:id="rId8"/>
    <p:sldId id="282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8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0"/>
    <a:srgbClr val="FFFFFF"/>
    <a:srgbClr val="004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9" autoAdjust="0"/>
    <p:restoredTop sz="94958" autoAdjust="0"/>
  </p:normalViewPr>
  <p:slideViewPr>
    <p:cSldViewPr>
      <p:cViewPr>
        <p:scale>
          <a:sx n="70" d="100"/>
          <a:sy n="70" d="100"/>
        </p:scale>
        <p:origin x="-11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thenews.kz/" TargetMode="External"/><Relationship Id="rId2" Type="http://schemas.openxmlformats.org/officeDocument/2006/relationships/hyperlink" Target="http://www.akorda.kz/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1931987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143125" y="285750"/>
            <a:ext cx="6821488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КАРАГАНДИНСКИЙ ГОСУДАРСТВЕННЫЙ ТЕХНИЧЕСКИЙ УНИВЕРСИТЕТ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uLnTx/>
              <a:uFillTx/>
              <a:latin typeface="Candara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09873" y="2304408"/>
            <a:ext cx="60722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Факультатив: Казахстанское право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0074" y="2924944"/>
            <a:ext cx="60722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Национальная политика в Республике Казахстан. Основные принципы языковой политики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4984922"/>
            <a:ext cx="414032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к.ф.н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., ст. преподаватель кафедры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КЯиК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Ныгметова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Н.Т.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41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1340768"/>
            <a:ext cx="7408333" cy="44644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/>
              <a:t>	</a:t>
            </a:r>
            <a:r>
              <a:rPr lang="ru-RU" sz="2800" dirty="0" smtClean="0"/>
              <a:t>Испокон </a:t>
            </a:r>
            <a:r>
              <a:rPr lang="ru-RU" sz="2800" dirty="0"/>
              <a:t>веков</a:t>
            </a:r>
            <a:r>
              <a:rPr lang="kk-KZ" sz="2800" dirty="0"/>
              <a:t> ценностями,</a:t>
            </a:r>
            <a:r>
              <a:rPr lang="ru-RU" sz="2800" dirty="0"/>
              <a:t> </a:t>
            </a:r>
            <a:r>
              <a:rPr lang="ru-RU" sz="2800" dirty="0" err="1"/>
              <a:t>объединяющи</a:t>
            </a:r>
            <a:r>
              <a:rPr lang="kk-KZ" sz="2800" dirty="0"/>
              <a:t>ими</a:t>
            </a:r>
            <a:r>
              <a:rPr lang="ru-RU" sz="2800" dirty="0"/>
              <a:t> этнос</a:t>
            </a:r>
            <a:r>
              <a:rPr lang="kk-KZ" sz="2800" dirty="0"/>
              <a:t>, являются </a:t>
            </a:r>
            <a:r>
              <a:rPr lang="ru-RU" sz="2800" dirty="0"/>
              <a:t> язык, религия, традиции, менталитет, культура, история. Любой язык – это культурный код, который формирует философию жизни человека, его систему ценностей, стиль поведения, образ мышления. Главной политической ценностью является  государство, а главной культурной – язык. </a:t>
            </a:r>
          </a:p>
        </p:txBody>
      </p:sp>
    </p:spTree>
    <p:extLst>
      <p:ext uri="{BB962C8B-B14F-4D97-AF65-F5344CB8AC3E}">
        <p14:creationId xmlns:p14="http://schemas.microsoft.com/office/powerpoint/2010/main" val="1189519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268760"/>
            <a:ext cx="7804389" cy="4857403"/>
          </a:xfrm>
        </p:spPr>
        <p:txBody>
          <a:bodyPr>
            <a:noAutofit/>
          </a:bodyPr>
          <a:lstStyle/>
          <a:p>
            <a:pPr marL="0" lvl="2" indent="279400" algn="just"/>
            <a:r>
              <a:rPr lang="ru-RU" sz="2800" dirty="0">
                <a:solidFill>
                  <a:schemeClr val="tx1"/>
                </a:solidFill>
              </a:rPr>
              <a:t>В Законе </a:t>
            </a:r>
            <a:r>
              <a:rPr lang="kk-KZ" sz="2800" dirty="0">
                <a:solidFill>
                  <a:schemeClr val="tx1"/>
                </a:solidFill>
              </a:rPr>
              <a:t>«</a:t>
            </a:r>
            <a:r>
              <a:rPr lang="ru-RU" sz="2800" dirty="0">
                <a:solidFill>
                  <a:schemeClr val="tx1"/>
                </a:solidFill>
              </a:rPr>
              <a:t>О языках в РК</a:t>
            </a:r>
            <a:r>
              <a:rPr lang="kk-KZ" sz="2800" dirty="0">
                <a:solidFill>
                  <a:schemeClr val="tx1"/>
                </a:solidFill>
              </a:rPr>
              <a:t>»</a:t>
            </a:r>
            <a:r>
              <a:rPr lang="ru-RU" sz="2800" dirty="0">
                <a:solidFill>
                  <a:schemeClr val="tx1"/>
                </a:solidFill>
              </a:rPr>
              <a:t> казахский язык определен в качестве государственного языка Республики Казахстан. </a:t>
            </a:r>
            <a:r>
              <a:rPr lang="kk-KZ" sz="2800" dirty="0">
                <a:solidFill>
                  <a:schemeClr val="tx1"/>
                </a:solidFill>
              </a:rPr>
              <a:t>И наш государственный язык совершенствуется вместе со страной и расширяет сферу её применения. </a:t>
            </a:r>
            <a:endParaRPr lang="ru-RU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kk-KZ" sz="2800" dirty="0" smtClean="0">
                <a:solidFill>
                  <a:schemeClr val="tx1"/>
                </a:solidFill>
              </a:rPr>
              <a:t>Во </a:t>
            </a:r>
            <a:r>
              <a:rPr lang="kk-KZ" sz="2800" dirty="0">
                <a:solidFill>
                  <a:schemeClr val="tx1"/>
                </a:solidFill>
              </a:rPr>
              <a:t>многих выступлениях</a:t>
            </a:r>
            <a:r>
              <a:rPr lang="ru-RU" sz="2800" dirty="0">
                <a:solidFill>
                  <a:schemeClr val="tx1"/>
                </a:solidFill>
              </a:rPr>
              <a:t> Президент </a:t>
            </a:r>
            <a:r>
              <a:rPr lang="kk-KZ" sz="2800" dirty="0">
                <a:solidFill>
                  <a:schemeClr val="tx1"/>
                </a:solidFill>
              </a:rPr>
              <a:t>РК Н.А. Назарбаев </a:t>
            </a:r>
            <a:r>
              <a:rPr lang="ru-RU" sz="2800" dirty="0">
                <a:solidFill>
                  <a:schemeClr val="tx1"/>
                </a:solidFill>
              </a:rPr>
              <a:t>связывает патриотизм </a:t>
            </a:r>
            <a:r>
              <a:rPr lang="kk-KZ" sz="2800" dirty="0">
                <a:solidFill>
                  <a:schemeClr val="tx1"/>
                </a:solidFill>
              </a:rPr>
              <a:t>с </a:t>
            </a:r>
            <a:r>
              <a:rPr lang="ru-RU" sz="2800" dirty="0" err="1">
                <a:solidFill>
                  <a:schemeClr val="tx1"/>
                </a:solidFill>
              </a:rPr>
              <a:t>государственны</a:t>
            </a:r>
            <a:r>
              <a:rPr lang="kk-KZ" sz="2800" dirty="0">
                <a:solidFill>
                  <a:schemeClr val="tx1"/>
                </a:solidFill>
              </a:rPr>
              <a:t>м</a:t>
            </a:r>
            <a:r>
              <a:rPr lang="ru-RU" sz="2800" dirty="0">
                <a:solidFill>
                  <a:schemeClr val="tx1"/>
                </a:solidFill>
              </a:rPr>
              <a:t> язык</a:t>
            </a:r>
            <a:r>
              <a:rPr lang="kk-KZ" sz="2800" dirty="0">
                <a:solidFill>
                  <a:schemeClr val="tx1"/>
                </a:solidFill>
              </a:rPr>
              <a:t>ом</a:t>
            </a:r>
            <a:r>
              <a:rPr lang="ru-RU" sz="2800" dirty="0">
                <a:solidFill>
                  <a:schemeClr val="tx1"/>
                </a:solidFill>
              </a:rPr>
              <a:t>. На </a:t>
            </a:r>
            <a:r>
              <a:rPr lang="kk-KZ" sz="2800" dirty="0">
                <a:solidFill>
                  <a:schemeClr val="tx1"/>
                </a:solidFill>
              </a:rPr>
              <a:t>ХІІ</a:t>
            </a:r>
            <a:r>
              <a:rPr lang="ru-RU" sz="2800" dirty="0">
                <a:solidFill>
                  <a:schemeClr val="tx1"/>
                </a:solidFill>
              </a:rPr>
              <a:t> сессии Ассамблеи </a:t>
            </a:r>
            <a:r>
              <a:rPr lang="kk-KZ" sz="2800" dirty="0">
                <a:solidFill>
                  <a:schemeClr val="tx1"/>
                </a:solidFill>
              </a:rPr>
              <a:t>н</a:t>
            </a:r>
            <a:r>
              <a:rPr lang="ru-RU" sz="2800" dirty="0" err="1">
                <a:solidFill>
                  <a:schemeClr val="tx1"/>
                </a:solidFill>
              </a:rPr>
              <a:t>арод</a:t>
            </a:r>
            <a:r>
              <a:rPr lang="kk-KZ" sz="2800" dirty="0">
                <a:solidFill>
                  <a:schemeClr val="tx1"/>
                </a:solidFill>
              </a:rPr>
              <a:t>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Казахста</a:t>
            </a:r>
            <a:r>
              <a:rPr lang="kk-KZ" sz="2800" dirty="0">
                <a:solidFill>
                  <a:schemeClr val="tx1"/>
                </a:solidFill>
              </a:rPr>
              <a:t>на Н.А. Назарбаев </a:t>
            </a:r>
            <a:r>
              <a:rPr lang="ru-RU" sz="2800" dirty="0">
                <a:solidFill>
                  <a:schemeClr val="tx1"/>
                </a:solidFill>
              </a:rPr>
              <a:t>отметил</a:t>
            </a:r>
            <a:r>
              <a:rPr lang="kk-KZ" sz="2800" dirty="0">
                <a:solidFill>
                  <a:schemeClr val="tx1"/>
                </a:solidFill>
              </a:rPr>
              <a:t>, что г</a:t>
            </a:r>
            <a:r>
              <a:rPr lang="ru-RU" sz="2800" dirty="0" err="1">
                <a:solidFill>
                  <a:schemeClr val="tx1"/>
                </a:solidFill>
              </a:rPr>
              <a:t>осударственный</a:t>
            </a:r>
            <a:r>
              <a:rPr lang="ru-RU" sz="2800" dirty="0">
                <a:solidFill>
                  <a:schemeClr val="tx1"/>
                </a:solidFill>
              </a:rPr>
              <a:t> язык, также как и герб, флаг, гимн является символом нашей родины. </a:t>
            </a:r>
          </a:p>
        </p:txBody>
      </p:sp>
    </p:spTree>
    <p:extLst>
      <p:ext uri="{BB962C8B-B14F-4D97-AF65-F5344CB8AC3E}">
        <p14:creationId xmlns:p14="http://schemas.microsoft.com/office/powerpoint/2010/main" val="303278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891" y="1700809"/>
            <a:ext cx="8166573" cy="48965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kk-KZ" sz="2800" dirty="0"/>
              <a:t>Закон «О языках РК» устанавливает правовые основы функционирования языков в Республике Казахстан, обязанности государства в создании условий для их изучения и развития, обеспечивает одинаково уважительное отношение ко всем языкам, без исключения, употребляемым в Республике Казахстан. </a:t>
            </a:r>
            <a:endParaRPr lang="ru-RU" sz="28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0600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83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804389" cy="4569371"/>
          </a:xfrm>
        </p:spPr>
        <p:txBody>
          <a:bodyPr/>
          <a:lstStyle/>
          <a:p>
            <a:pPr marL="1588" lvl="1" indent="0" algn="just">
              <a:buNone/>
            </a:pPr>
            <a:r>
              <a:rPr lang="en-US" sz="2600" dirty="0" smtClean="0"/>
              <a:t>	</a:t>
            </a:r>
            <a:r>
              <a:rPr lang="ru-RU" sz="2800" dirty="0" smtClean="0"/>
              <a:t>Реализация </a:t>
            </a:r>
            <a:r>
              <a:rPr lang="ru-RU" sz="2800" dirty="0"/>
              <a:t>языковой политики должна основываться на чувстве патриотизма</a:t>
            </a:r>
            <a:r>
              <a:rPr lang="kk-KZ" sz="2800" dirty="0"/>
              <a:t>. </a:t>
            </a:r>
            <a:r>
              <a:rPr lang="ru-RU" sz="2800" dirty="0"/>
              <a:t>Восстановление, развитие национальных ценностей, повышение статуса государственного языка – все еще остается самым важным направлением языковой политики. </a:t>
            </a:r>
          </a:p>
          <a:p>
            <a:pPr marL="1588" indent="0"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84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112568"/>
          </a:xfrm>
        </p:spPr>
        <p:txBody>
          <a:bodyPr>
            <a:normAutofit/>
          </a:bodyPr>
          <a:lstStyle/>
          <a:p>
            <a:pPr marL="0" lvl="1" indent="303213" algn="just"/>
            <a:endParaRPr lang="en-US" sz="2800" dirty="0" smtClean="0"/>
          </a:p>
          <a:p>
            <a:pPr marL="0" lvl="1" indent="303213" algn="just"/>
            <a:r>
              <a:rPr lang="kk-KZ" sz="2800" dirty="0" smtClean="0"/>
              <a:t>Большинство </a:t>
            </a:r>
            <a:r>
              <a:rPr lang="kk-KZ" sz="2800" dirty="0"/>
              <a:t>граждан понимают: быть патриотом своей страны – значит в первую очередь в совершенстве владеть государственным языком. Более 100 национальностей живут в нашей республике в мире и согласии. Государственный язык стал в нашей стране поистине объединяющим фактором. Растет число учеников в школах и вузах с казахским языком обучения.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7257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3691" y="1556792"/>
            <a:ext cx="8208912" cy="469437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kk-KZ" sz="2800" dirty="0"/>
              <a:t>В «Концепции языковой политики Республики Казахстан» акцентируется внимание на развитии языков народов, населяющих республику и подчеркивается, что владение родным языком – необходимые условия его сохранения, поэтому государство закрепляет за собой обязанность способствовать созданию условий для изучения и функционирования языков народов Казахстана.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61482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8208912" cy="3450696"/>
          </a:xfrm>
        </p:spPr>
        <p:txBody>
          <a:bodyPr>
            <a:noAutofit/>
          </a:bodyPr>
          <a:lstStyle/>
          <a:p>
            <a:pPr marL="0" indent="0" algn="just">
              <a:buClr>
                <a:schemeClr val="bg1">
                  <a:lumMod val="10000"/>
                </a:schemeClr>
              </a:buClr>
              <a:buNone/>
            </a:pPr>
            <a:r>
              <a:rPr lang="en-US" sz="2800" dirty="0" smtClean="0"/>
              <a:t>	</a:t>
            </a:r>
            <a:r>
              <a:rPr lang="kk-KZ" sz="2800" dirty="0" smtClean="0"/>
              <a:t>На </a:t>
            </a:r>
            <a:r>
              <a:rPr lang="kk-KZ" sz="2800" dirty="0"/>
              <a:t>2011-2020 гг. была утверждена Государственная программа по развитию и функционированию языков. Главная цель программы –  обеспечение применения государственного языка в широком масштабе, как важный фактор в укреплении единства нации и в сохранении языков всех этносов населяющих Казахстан. </a:t>
            </a:r>
            <a:endParaRPr lang="kk-KZ" sz="26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10352"/>
          </a:xfrm>
        </p:spPr>
        <p:txBody>
          <a:bodyPr>
            <a:normAutofit fontScale="90000"/>
          </a:bodyPr>
          <a:lstStyle/>
          <a:p>
            <a:r>
              <a:rPr lang="kk-KZ" sz="4000" b="1" dirty="0"/>
              <a:t> 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998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412776"/>
            <a:ext cx="8280920" cy="4713387"/>
          </a:xfrm>
        </p:spPr>
        <p:txBody>
          <a:bodyPr>
            <a:noAutofit/>
          </a:bodyPr>
          <a:lstStyle/>
          <a:p>
            <a:pPr marL="457200" lvl="0" indent="-457200" algn="just">
              <a:buClrTx/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Выступление </a:t>
            </a:r>
            <a:r>
              <a:rPr lang="ru-RU" sz="2000" dirty="0">
                <a:solidFill>
                  <a:schemeClr val="tx1"/>
                </a:solidFill>
              </a:rPr>
              <a:t>Президента Р</a:t>
            </a:r>
            <a:r>
              <a:rPr lang="kk-KZ" sz="2000" dirty="0">
                <a:solidFill>
                  <a:schemeClr val="tx1"/>
                </a:solidFill>
              </a:rPr>
              <a:t>еспублики Казахстан</a:t>
            </a:r>
            <a:r>
              <a:rPr lang="ru-RU" sz="2000" dirty="0">
                <a:solidFill>
                  <a:schemeClr val="tx1"/>
                </a:solidFill>
              </a:rPr>
              <a:t> Н.А. Назарбаева на X</a:t>
            </a:r>
            <a:r>
              <a:rPr lang="en-US" sz="2000" dirty="0">
                <a:solidFill>
                  <a:schemeClr val="tx1"/>
                </a:solidFill>
              </a:rPr>
              <a:t>X</a:t>
            </a:r>
            <a:r>
              <a:rPr lang="ru-RU" sz="2000" dirty="0">
                <a:solidFill>
                  <a:schemeClr val="tx1"/>
                </a:solidFill>
              </a:rPr>
              <a:t> сессии Ассамблеи народа Казахстана </a:t>
            </a:r>
            <a:r>
              <a:rPr lang="kk-KZ" sz="2000" dirty="0">
                <a:solidFill>
                  <a:schemeClr val="tx1"/>
                </a:solidFill>
              </a:rPr>
              <a:t>«Стратегия «Казахстан-2050»: один народ – одна страна – одна судьба»</a:t>
            </a:r>
            <a:r>
              <a:rPr lang="ru-RU" sz="2000" dirty="0">
                <a:solidFill>
                  <a:schemeClr val="tx1"/>
                </a:solidFill>
              </a:rPr>
              <a:t>. 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</a:t>
            </a:r>
            <a:r>
              <a:rPr lang="ru-RU" sz="2000" dirty="0">
                <a:solidFill>
                  <a:schemeClr val="tx1"/>
                </a:solidFill>
                <a:hlinkClick r:id="rId2"/>
              </a:rPr>
              <a:t>://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www</a:t>
            </a:r>
            <a:r>
              <a:rPr lang="ru-RU" sz="2000" dirty="0">
                <a:solidFill>
                  <a:schemeClr val="tx1"/>
                </a:solidFill>
                <a:hlinkClick r:id="rId2"/>
              </a:rPr>
              <a:t>.</a:t>
            </a:r>
            <a:r>
              <a:rPr lang="en-US" sz="2000" dirty="0" err="1">
                <a:solidFill>
                  <a:schemeClr val="tx1"/>
                </a:solidFill>
                <a:hlinkClick r:id="rId2"/>
              </a:rPr>
              <a:t>akorda</a:t>
            </a:r>
            <a:r>
              <a:rPr lang="ru-RU" sz="2000" dirty="0">
                <a:solidFill>
                  <a:schemeClr val="tx1"/>
                </a:solidFill>
                <a:hlinkClick r:id="rId2"/>
              </a:rPr>
              <a:t>.</a:t>
            </a:r>
            <a:r>
              <a:rPr lang="en-US" sz="2000" dirty="0" err="1">
                <a:solidFill>
                  <a:schemeClr val="tx1"/>
                </a:solidFill>
                <a:hlinkClick r:id="rId2"/>
              </a:rPr>
              <a:t>kz</a:t>
            </a:r>
            <a:r>
              <a:rPr lang="ru-RU" sz="2000" dirty="0">
                <a:solidFill>
                  <a:schemeClr val="tx1"/>
                </a:solidFill>
                <a:hlinkClick r:id="rId2"/>
              </a:rPr>
              <a:t>/</a:t>
            </a:r>
            <a:r>
              <a:rPr lang="en-US" sz="2000" dirty="0" err="1">
                <a:solidFill>
                  <a:schemeClr val="tx1"/>
                </a:solidFill>
                <a:hlinkClick r:id="rId2"/>
              </a:rPr>
              <a:t>ru</a:t>
            </a:r>
            <a:endParaRPr lang="ru-RU" sz="2000" dirty="0">
              <a:solidFill>
                <a:schemeClr val="tx1"/>
              </a:solidFill>
            </a:endParaRPr>
          </a:p>
          <a:p>
            <a:pPr marL="457200" lvl="0" indent="-457200" algn="just">
              <a:buClrTx/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Выступление Президента Р</a:t>
            </a:r>
            <a:r>
              <a:rPr lang="kk-KZ" sz="2000" dirty="0">
                <a:solidFill>
                  <a:schemeClr val="tx1"/>
                </a:solidFill>
              </a:rPr>
              <a:t>еспублики Казахстан</a:t>
            </a:r>
            <a:r>
              <a:rPr lang="ru-RU" sz="2000" dirty="0">
                <a:solidFill>
                  <a:schemeClr val="tx1"/>
                </a:solidFill>
              </a:rPr>
              <a:t> Н.А. Назарбаева на XII сессии Ассамблеи народа Казахстана. </a:t>
            </a:r>
            <a:r>
              <a:rPr lang="kk-KZ" sz="2000" dirty="0">
                <a:solidFill>
                  <a:schemeClr val="tx1"/>
                </a:solidFill>
              </a:rPr>
              <a:t>http://www.zakon.kz.</a:t>
            </a:r>
            <a:endParaRPr lang="ru-RU" sz="2000" dirty="0">
              <a:solidFill>
                <a:schemeClr val="tx1"/>
              </a:solidFill>
            </a:endParaRPr>
          </a:p>
          <a:p>
            <a:pPr marL="457200" lvl="0" indent="-457200" algn="just">
              <a:buClrTx/>
              <a:buFont typeface="+mj-lt"/>
              <a:buAutoNum type="arabicPeriod"/>
            </a:pPr>
            <a:r>
              <a:rPr lang="kk-KZ" sz="2000" dirty="0">
                <a:solidFill>
                  <a:schemeClr val="tx1"/>
                </a:solidFill>
              </a:rPr>
              <a:t>Послание Главы государства Н.Назарбаева народу Казахстана. «Построим будущее вместе!». //Индустриальная Караганда. 29.01.2011г. </a:t>
            </a:r>
            <a:endParaRPr lang="ru-RU" sz="2000" dirty="0">
              <a:solidFill>
                <a:schemeClr val="tx1"/>
              </a:solidFill>
            </a:endParaRPr>
          </a:p>
          <a:p>
            <a:pPr marL="457200" lvl="0" indent="-457200" algn="just">
              <a:buClrTx/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Выступление Президента Р</a:t>
            </a:r>
            <a:r>
              <a:rPr lang="kk-KZ" sz="2000" dirty="0">
                <a:solidFill>
                  <a:schemeClr val="tx1"/>
                </a:solidFill>
              </a:rPr>
              <a:t>еспублики Казахстан </a:t>
            </a:r>
            <a:r>
              <a:rPr lang="ru-RU" sz="2000" dirty="0">
                <a:solidFill>
                  <a:schemeClr val="tx1"/>
                </a:solidFill>
              </a:rPr>
              <a:t>Н.А. Назарбаева на XVII сессии Ассамблеи народа Казахстана</a:t>
            </a:r>
            <a:r>
              <a:rPr lang="kk-KZ" sz="2000" dirty="0">
                <a:solidFill>
                  <a:schemeClr val="tx1"/>
                </a:solidFill>
              </a:rPr>
              <a:t> «Независимый Казахстан:        20 лет мира, согласия и созидания»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  <a:r>
              <a:rPr lang="ru-RU" sz="2000" u="sng" dirty="0">
                <a:solidFill>
                  <a:schemeClr val="tx1"/>
                </a:solidFill>
                <a:hlinkClick r:id="rId2"/>
              </a:rPr>
              <a:t>http://www.akorda.kz/ru</a:t>
            </a:r>
            <a:endParaRPr lang="ru-RU" sz="2000" dirty="0">
              <a:solidFill>
                <a:schemeClr val="tx1"/>
              </a:solidFill>
            </a:endParaRPr>
          </a:p>
          <a:p>
            <a:pPr marL="457200" lvl="0" indent="-457200" algn="just">
              <a:buClrTx/>
              <a:buFont typeface="+mj-lt"/>
              <a:buAutoNum type="arabicPeriod"/>
            </a:pPr>
            <a:r>
              <a:rPr lang="kk-KZ" sz="2000" dirty="0">
                <a:solidFill>
                  <a:schemeClr val="tx1"/>
                </a:solidFill>
              </a:rPr>
              <a:t>Выступление Члена </a:t>
            </a:r>
            <a:r>
              <a:rPr lang="ru-RU" sz="2000" dirty="0">
                <a:solidFill>
                  <a:schemeClr val="tx1"/>
                </a:solidFill>
              </a:rPr>
              <a:t>Ассамблеи народа Казахстана</a:t>
            </a:r>
            <a:r>
              <a:rPr lang="kk-KZ" sz="2000" dirty="0">
                <a:solidFill>
                  <a:schemeClr val="tx1"/>
                </a:solidFill>
              </a:rPr>
              <a:t> А. Идигова на ХІІІ съезде НДП «Нұр Отан» </a:t>
            </a:r>
            <a:r>
              <a:rPr lang="kk-KZ" sz="2000" u="sng" dirty="0">
                <a:solidFill>
                  <a:schemeClr val="tx1"/>
                </a:solidFill>
                <a:hlinkClick r:id="rId3"/>
              </a:rPr>
              <a:t>http://thenews.kz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kk-KZ" dirty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Список литературы:</a:t>
            </a:r>
          </a:p>
        </p:txBody>
      </p:sp>
    </p:spTree>
    <p:extLst>
      <p:ext uri="{BB962C8B-B14F-4D97-AF65-F5344CB8AC3E}">
        <p14:creationId xmlns:p14="http://schemas.microsoft.com/office/powerpoint/2010/main" val="419715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44617"/>
          </a:xfrm>
        </p:spPr>
        <p:txBody>
          <a:bodyPr>
            <a:noAutofit/>
          </a:bodyPr>
          <a:lstStyle/>
          <a:p>
            <a:pPr marL="0" indent="0" algn="just">
              <a:buClr>
                <a:schemeClr val="bg1">
                  <a:lumMod val="10000"/>
                </a:schemeClr>
              </a:buClr>
              <a:buNone/>
            </a:pPr>
            <a:r>
              <a:rPr lang="en-US" sz="3200" dirty="0" smtClean="0"/>
              <a:t>	</a:t>
            </a:r>
            <a:r>
              <a:rPr lang="en-US" sz="3200" dirty="0"/>
              <a:t>	</a:t>
            </a:r>
            <a:r>
              <a:rPr lang="kk-KZ" sz="3200" dirty="0"/>
              <a:t>Н</a:t>
            </a:r>
            <a:r>
              <a:rPr lang="ru-RU" sz="3200" dirty="0" err="1"/>
              <a:t>ациональная</a:t>
            </a:r>
            <a:r>
              <a:rPr lang="ru-RU" sz="3200" dirty="0"/>
              <a:t> политика </a:t>
            </a:r>
            <a:r>
              <a:rPr lang="kk-KZ" sz="3200" dirty="0"/>
              <a:t>Республики Казахстан </a:t>
            </a:r>
            <a:r>
              <a:rPr lang="ru-RU" sz="3200" dirty="0"/>
              <a:t>направлена на налаживание отношений между различными этническими сообществами, путем учета их особенностей. Она определяет средства и методы, при помощи которых достигается межэтническое и межрелигиозное согласие на основе экономических, политических и социальных рычагов, культуры и языка</a:t>
            </a:r>
            <a:r>
              <a:rPr lang="ru-RU" sz="3200" dirty="0" smtClean="0"/>
              <a:t>.</a:t>
            </a:r>
            <a:r>
              <a:rPr lang="en-US" sz="3200" dirty="0" smtClean="0"/>
              <a:t> </a:t>
            </a:r>
            <a:endParaRPr lang="kk-KZ" sz="3000" dirty="0" smtClean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20224" y="620688"/>
            <a:ext cx="8229600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uLnTx/>
              <a:uFillTx/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27370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2"/>
            <a:ext cx="7920880" cy="492941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  <a:endParaRPr lang="en-US" dirty="0" smtClean="0">
              <a:solidFill>
                <a:schemeClr val="bg1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3200" dirty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ru-RU" sz="3200" dirty="0" smtClean="0"/>
              <a:t>Основная </a:t>
            </a:r>
            <a:r>
              <a:rPr lang="ru-RU" sz="3200" dirty="0"/>
              <a:t>цель национальной политики Республики Казахстан – сохранение и укрепление созданного национального государства на исконной казахской земле. В этом отношении, важным является объединение всех граждан вокруг </a:t>
            </a:r>
            <a:r>
              <a:rPr lang="ru-RU" sz="3200" dirty="0" err="1"/>
              <a:t>государствообразующей</a:t>
            </a:r>
            <a:r>
              <a:rPr lang="ru-RU" sz="3200" dirty="0"/>
              <a:t> нации, непреклонность в обеспечении независимости и суверенитета.</a:t>
            </a:r>
            <a:endParaRPr lang="ru-RU" sz="32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9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3" y="764704"/>
            <a:ext cx="8064896" cy="521744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ru-RU" sz="3600" dirty="0"/>
              <a:t>Межэтническое согласие – важный фактор сохранения общественной и политической стабильности в таком </a:t>
            </a:r>
            <a:r>
              <a:rPr lang="kk-KZ" sz="3600" dirty="0"/>
              <a:t>многонациональном</a:t>
            </a:r>
            <a:r>
              <a:rPr lang="ru-RU" sz="3600" dirty="0"/>
              <a:t> государстве</a:t>
            </a:r>
            <a:r>
              <a:rPr lang="kk-KZ" sz="3600" dirty="0"/>
              <a:t>, </a:t>
            </a:r>
            <a:r>
              <a:rPr lang="ru-RU" sz="3600" dirty="0"/>
              <a:t>как Казахстан</a:t>
            </a:r>
            <a:r>
              <a:rPr lang="kk-KZ" sz="3600" dirty="0"/>
              <a:t>. </a:t>
            </a:r>
            <a:r>
              <a:rPr lang="ru-RU" sz="3600" dirty="0"/>
              <a:t>Государственная политика </a:t>
            </a:r>
            <a:r>
              <a:rPr lang="ru-RU" sz="3600" dirty="0" err="1"/>
              <a:t>опира</a:t>
            </a:r>
            <a:r>
              <a:rPr lang="kk-KZ" sz="3600" dirty="0"/>
              <a:t>ется</a:t>
            </a:r>
            <a:r>
              <a:rPr lang="ru-RU" sz="3600" dirty="0"/>
              <a:t> на гуманистические традиции ненасилия, толерантности, многовековой опыт совместного проживания народов. </a:t>
            </a:r>
            <a:endParaRPr lang="ru-RU" sz="36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92609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>
                    <a:lumMod val="1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bg1">
                    <a:lumMod val="10000"/>
                  </a:schemeClr>
                </a:solidFill>
              </a:rPr>
            </a:b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93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16" presetClass="entr" presetSubtype="37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08721"/>
            <a:ext cx="8208912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</a:p>
          <a:p>
            <a:pPr marL="72000" algn="just">
              <a:spcBef>
                <a:spcPts val="0"/>
              </a:spcBef>
            </a:pPr>
            <a:r>
              <a:rPr lang="ru-RU" sz="2800" dirty="0">
                <a:solidFill>
                  <a:schemeClr val="bg1">
                    <a:lumMod val="10000"/>
                  </a:schemeClr>
                </a:solidFill>
              </a:rPr>
              <a:t>	</a:t>
            </a:r>
            <a:endParaRPr lang="en-US" sz="2800" dirty="0" smtClean="0">
              <a:solidFill>
                <a:schemeClr val="bg1">
                  <a:lumMod val="10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ru-RU" sz="2800" dirty="0" smtClean="0"/>
              <a:t>Реализация </a:t>
            </a:r>
            <a:r>
              <a:rPr lang="ru-RU" sz="2800" dirty="0"/>
              <a:t>государственной национальной политики осуществляется на основе Конституции и законов РК, поддержки предложений политических партий и неправительственных организаций. </a:t>
            </a:r>
            <a:endParaRPr lang="en-US" sz="2800" dirty="0" smtClean="0"/>
          </a:p>
          <a:p>
            <a:pPr marL="0" lvl="1" indent="0" algn="just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kk-KZ" sz="2800" dirty="0" smtClean="0"/>
              <a:t>В </a:t>
            </a:r>
            <a:r>
              <a:rPr lang="kk-KZ" sz="2800" dirty="0"/>
              <a:t>Кон</a:t>
            </a:r>
            <a:r>
              <a:rPr lang="ru-RU" sz="2800" dirty="0" err="1"/>
              <a:t>ституции</a:t>
            </a:r>
            <a:r>
              <a:rPr lang="ru-RU" sz="2800" dirty="0"/>
              <a:t> Республики Казахстан гарантированы национальные и равные гражданские права представителей всех наций и народностей, проживающих в Казахстане, создан</a:t>
            </a:r>
            <a:r>
              <a:rPr lang="kk-KZ" sz="2800" dirty="0"/>
              <a:t>ы</a:t>
            </a:r>
            <a:r>
              <a:rPr lang="ru-RU" sz="2800" dirty="0"/>
              <a:t> </a:t>
            </a:r>
            <a:r>
              <a:rPr lang="ru-RU" sz="2800" dirty="0" err="1"/>
              <a:t>услови</a:t>
            </a:r>
            <a:r>
              <a:rPr lang="kk-KZ" sz="2800" dirty="0"/>
              <a:t>я</a:t>
            </a:r>
            <a:r>
              <a:rPr lang="ru-RU" sz="2800" dirty="0"/>
              <a:t> для развития их языка и культуры. </a:t>
            </a:r>
          </a:p>
          <a:p>
            <a:pPr marL="0" indent="0" algn="just">
              <a:buNone/>
            </a:pPr>
            <a:endParaRPr lang="ru-RU" sz="28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80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7" cy="41764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800" i="1" dirty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kk-KZ" sz="3000" dirty="0" smtClean="0"/>
              <a:t>Богатство </a:t>
            </a:r>
            <a:r>
              <a:rPr lang="kk-KZ" sz="3000" dirty="0"/>
              <a:t>Казахстана заключается в культурном многообразии. Отрадно, что многие этносы не забывают свою культуру, язык, обычаи, сохраняют самобытность. </a:t>
            </a:r>
            <a:r>
              <a:rPr lang="ru-RU" sz="3000" dirty="0"/>
              <a:t>Язык, являясь одной из главных характеристик общества, выполняет коммуникативную функцию</a:t>
            </a:r>
            <a:r>
              <a:rPr lang="ru-RU" sz="3000" dirty="0" smtClean="0"/>
              <a:t>.</a:t>
            </a:r>
            <a:r>
              <a:rPr lang="ru-RU" sz="3000" dirty="0"/>
              <a:t> </a:t>
            </a:r>
            <a:endParaRPr lang="en-US" sz="3000" dirty="0" smtClean="0"/>
          </a:p>
          <a:p>
            <a:pPr marL="0" indent="0" algn="just">
              <a:buNone/>
            </a:pPr>
            <a:r>
              <a:rPr lang="en-US" sz="3000" dirty="0"/>
              <a:t>	</a:t>
            </a:r>
            <a:r>
              <a:rPr lang="ru-RU" sz="3000" dirty="0" smtClean="0"/>
              <a:t>Важнейшим </a:t>
            </a:r>
            <a:r>
              <a:rPr lang="ru-RU" sz="3000" dirty="0"/>
              <a:t>направлением деятельности государства в сфере межэтнических отношений стало проведение сбалансированной языковой политики. </a:t>
            </a:r>
          </a:p>
          <a:p>
            <a:pPr marL="0" indent="0" algn="just">
              <a:buNone/>
            </a:pPr>
            <a:endParaRPr lang="ru-RU" sz="30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16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16832"/>
            <a:ext cx="8136904" cy="37444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ru-RU" sz="2800" dirty="0"/>
              <a:t>Языковой политикой называют государственную политику по развитию языков народов, населяющих территорию данного государства. Языковая политика в Казахстане – путь интеграции Казахстана в мировое сообщество. Казахстан – одна из немногих стран, которая разрешила проблемы языковой политики без острых коллизий и конфликтов. </a:t>
            </a:r>
            <a:endParaRPr lang="ru-RU" sz="28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5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764704"/>
            <a:ext cx="8280920" cy="540060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ru-RU" dirty="0">
                <a:solidFill>
                  <a:schemeClr val="tx1"/>
                </a:solidFill>
              </a:rPr>
              <a:t>Законодательно-правовое, нормативно-правовое регулирование и формирование языковой политики Республики </a:t>
            </a:r>
            <a:r>
              <a:rPr lang="ru-RU" dirty="0" smtClean="0">
                <a:solidFill>
                  <a:schemeClr val="tx1"/>
                </a:solidFill>
              </a:rPr>
              <a:t>Казахстан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осуществляется </a:t>
            </a:r>
            <a:r>
              <a:rPr lang="ru-RU" dirty="0">
                <a:solidFill>
                  <a:schemeClr val="tx1"/>
                </a:solidFill>
              </a:rPr>
              <a:t>рядом документов, принятых Парламентом РК, Президентом РК и Правительством РК. Это </a:t>
            </a:r>
            <a:r>
              <a:rPr lang="kk-KZ" dirty="0">
                <a:solidFill>
                  <a:schemeClr val="tx1"/>
                </a:solidFill>
              </a:rPr>
              <a:t>«</a:t>
            </a:r>
            <a:r>
              <a:rPr lang="ru-RU" dirty="0">
                <a:solidFill>
                  <a:schemeClr val="tx1"/>
                </a:solidFill>
              </a:rPr>
              <a:t>Концепция языковой политики Республики Казахстан</a:t>
            </a:r>
            <a:r>
              <a:rPr lang="kk-KZ" dirty="0">
                <a:solidFill>
                  <a:schemeClr val="tx1"/>
                </a:solidFill>
              </a:rPr>
              <a:t>»</a:t>
            </a:r>
            <a:r>
              <a:rPr lang="ru-RU" dirty="0">
                <a:solidFill>
                  <a:schemeClr val="tx1"/>
                </a:solidFill>
              </a:rPr>
              <a:t> (принята распоряжением Президента Республики Казахстан от 4 ноября 1996 года 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ru-RU" dirty="0" smtClean="0">
                <a:solidFill>
                  <a:schemeClr val="tx1"/>
                </a:solidFill>
              </a:rPr>
              <a:t>№ </a:t>
            </a:r>
            <a:r>
              <a:rPr lang="ru-RU" dirty="0">
                <a:solidFill>
                  <a:schemeClr val="tx1"/>
                </a:solidFill>
              </a:rPr>
              <a:t>3186</a:t>
            </a:r>
            <a:r>
              <a:rPr lang="kk-KZ" dirty="0">
                <a:solidFill>
                  <a:schemeClr val="tx1"/>
                </a:solidFill>
              </a:rPr>
              <a:t>), </a:t>
            </a:r>
            <a:r>
              <a:rPr lang="ru-RU" dirty="0">
                <a:solidFill>
                  <a:schemeClr val="tx1"/>
                </a:solidFill>
              </a:rPr>
              <a:t>Закон </a:t>
            </a:r>
            <a:r>
              <a:rPr lang="kk-KZ" dirty="0">
                <a:solidFill>
                  <a:schemeClr val="tx1"/>
                </a:solidFill>
              </a:rPr>
              <a:t> «</a:t>
            </a:r>
            <a:r>
              <a:rPr lang="ru-RU" dirty="0">
                <a:solidFill>
                  <a:schemeClr val="tx1"/>
                </a:solidFill>
              </a:rPr>
              <a:t>О языках в Республике Казахстан</a:t>
            </a:r>
            <a:r>
              <a:rPr lang="kk-KZ" dirty="0">
                <a:solidFill>
                  <a:schemeClr val="tx1"/>
                </a:solidFill>
              </a:rPr>
              <a:t>»</a:t>
            </a:r>
            <a:r>
              <a:rPr lang="ru-RU" dirty="0">
                <a:solidFill>
                  <a:schemeClr val="tx1"/>
                </a:solidFill>
              </a:rPr>
              <a:t> (от 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ru-RU" dirty="0" smtClean="0">
                <a:solidFill>
                  <a:schemeClr val="tx1"/>
                </a:solidFill>
              </a:rPr>
              <a:t>11 </a:t>
            </a:r>
            <a:r>
              <a:rPr lang="ru-RU" dirty="0">
                <a:solidFill>
                  <a:schemeClr val="tx1"/>
                </a:solidFill>
              </a:rPr>
              <a:t>июля 1997 г. №151-1), Указ Президента Республики Казахстан </a:t>
            </a:r>
            <a:r>
              <a:rPr lang="kk-KZ" dirty="0">
                <a:solidFill>
                  <a:schemeClr val="tx1"/>
                </a:solidFill>
              </a:rPr>
              <a:t>«</a:t>
            </a:r>
            <a:r>
              <a:rPr lang="ru-RU" dirty="0">
                <a:solidFill>
                  <a:schemeClr val="tx1"/>
                </a:solidFill>
              </a:rPr>
              <a:t>О Государственной программе функционирования и развития языков на 20</a:t>
            </a:r>
            <a:r>
              <a:rPr lang="kk-KZ" dirty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1-20</a:t>
            </a:r>
            <a:r>
              <a:rPr lang="kk-KZ" dirty="0">
                <a:solidFill>
                  <a:schemeClr val="tx1"/>
                </a:solidFill>
              </a:rPr>
              <a:t>20</a:t>
            </a:r>
            <a:r>
              <a:rPr lang="ru-RU" dirty="0">
                <a:solidFill>
                  <a:schemeClr val="tx1"/>
                </a:solidFill>
              </a:rPr>
              <a:t> годы</a:t>
            </a:r>
            <a:r>
              <a:rPr lang="kk-KZ" dirty="0">
                <a:solidFill>
                  <a:schemeClr val="tx1"/>
                </a:solidFill>
              </a:rPr>
              <a:t>»</a:t>
            </a:r>
            <a:r>
              <a:rPr lang="ru-RU" dirty="0">
                <a:solidFill>
                  <a:schemeClr val="tx1"/>
                </a:solidFill>
              </a:rPr>
              <a:t> (утверждена Указом Президента РК Назарбаевым Н.А. от </a:t>
            </a:r>
            <a:r>
              <a:rPr lang="kk-KZ" dirty="0">
                <a:solidFill>
                  <a:schemeClr val="tx1"/>
                </a:solidFill>
              </a:rPr>
              <a:t>29 июня</a:t>
            </a:r>
            <a:r>
              <a:rPr lang="ru-RU" dirty="0">
                <a:solidFill>
                  <a:schemeClr val="tx1"/>
                </a:solidFill>
              </a:rPr>
              <a:t> 20</a:t>
            </a:r>
            <a:r>
              <a:rPr lang="kk-KZ" dirty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1 г. № </a:t>
            </a:r>
            <a:r>
              <a:rPr lang="kk-KZ" dirty="0">
                <a:solidFill>
                  <a:schemeClr val="tx1"/>
                </a:solidFill>
              </a:rPr>
              <a:t>110</a:t>
            </a:r>
            <a:r>
              <a:rPr lang="ru-RU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1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136904" cy="55446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000" dirty="0" smtClean="0">
                <a:solidFill>
                  <a:schemeClr val="bg1">
                    <a:lumMod val="10000"/>
                  </a:schemeClr>
                </a:solidFill>
              </a:rPr>
              <a:t>	</a:t>
            </a:r>
            <a:r>
              <a:rPr lang="kk-KZ" sz="3200" dirty="0"/>
              <a:t>В 1997-2000 годы начинается формирование правовых основ языковой структуры в основных сферах общественной жизни. В 1997 году была утверждена Государственная программа о развитии и функционировании языков на 1998-2000 годы. В целях выполнения Государственной программы о функционировании и развитии языков в 2001-2010 гг. были определены следующие три направления: расширение и укрепление социально-коммуникативной деятельности; сохранение культурной деятельности русского языка; развитие и других языков нашей страны.</a:t>
            </a:r>
            <a:endParaRPr lang="ru-RU" sz="30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06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Другая 1">
      <a:dk1>
        <a:sysClr val="windowText" lastClr="000000"/>
      </a:dk1>
      <a:lt1>
        <a:srgbClr val="F6FCE8"/>
      </a:lt1>
      <a:dk2>
        <a:srgbClr val="3E3D2D"/>
      </a:dk2>
      <a:lt2>
        <a:srgbClr val="B3F100"/>
      </a:lt2>
      <a:accent1>
        <a:srgbClr val="CFFF43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456</TotalTime>
  <Words>245</Words>
  <Application>Microsoft Office PowerPoint</Application>
  <PresentationFormat>Экран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 </vt:lpstr>
      <vt:lpstr>Список литературы: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Баглан Асубаев</dc:creator>
  <cp:lastModifiedBy>ADMIN</cp:lastModifiedBy>
  <cp:revision>83</cp:revision>
  <dcterms:created xsi:type="dcterms:W3CDTF">2014-02-21T13:48:41Z</dcterms:created>
  <dcterms:modified xsi:type="dcterms:W3CDTF">2015-10-09T05:46:24Z</dcterms:modified>
</cp:coreProperties>
</file>