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8" r:id="rId2"/>
    <p:sldId id="259" r:id="rId3"/>
    <p:sldId id="256" r:id="rId4"/>
    <p:sldId id="257" r:id="rId5"/>
    <p:sldId id="271" r:id="rId6"/>
    <p:sldId id="272" r:id="rId7"/>
    <p:sldId id="273" r:id="rId8"/>
    <p:sldId id="274" r:id="rId9"/>
    <p:sldId id="283" r:id="rId10"/>
    <p:sldId id="284" r:id="rId11"/>
    <p:sldId id="285" r:id="rId12"/>
    <p:sldId id="286" r:id="rId13"/>
    <p:sldId id="287" r:id="rId14"/>
    <p:sldId id="288" r:id="rId15"/>
    <p:sldId id="289" r:id="rId16"/>
    <p:sldId id="282"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67" autoAdjust="0"/>
  </p:normalViewPr>
  <p:slideViewPr>
    <p:cSldViewPr>
      <p:cViewPr varScale="1">
        <p:scale>
          <a:sx n="64" d="100"/>
          <a:sy n="64" d="100"/>
        </p:scale>
        <p:origin x="-1332" y="-102"/>
      </p:cViewPr>
      <p:guideLst>
        <p:guide orient="horz" pos="2160"/>
        <p:guide pos="2880"/>
      </p:guideLst>
    </p:cSldViewPr>
  </p:slideViewPr>
  <p:outlineViewPr>
    <p:cViewPr>
      <p:scale>
        <a:sx n="33" d="100"/>
        <a:sy n="33" d="100"/>
      </p:scale>
      <p:origin x="0" y="24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0EDE8AC-0D0F-4F27-A106-CB36A47944C7}"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71128E-AF35-4E12-85DE-0E42F267EF9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0EDE8AC-0D0F-4F27-A106-CB36A47944C7}" type="datetimeFigureOut">
              <a:rPr lang="ru-RU" smtClean="0"/>
              <a:t>09.10.2015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171128E-AF35-4E12-85DE-0E42F267EF95}"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0EDE8AC-0D0F-4F27-A106-CB36A47944C7}" type="datetimeFigureOut">
              <a:rPr lang="ru-RU" smtClean="0"/>
              <a:t>09.10.2015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DE8AC-0D0F-4F27-A106-CB36A47944C7}" type="datetimeFigureOut">
              <a:rPr lang="ru-RU" smtClean="0"/>
              <a:t>09.10.2015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0EDE8AC-0D0F-4F27-A106-CB36A47944C7}"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0EDE8AC-0D0F-4F27-A106-CB36A47944C7}"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71128E-AF35-4E12-85DE-0E42F267EF95}"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0EDE8AC-0D0F-4F27-A106-CB36A47944C7}" type="datetimeFigureOut">
              <a:rPr lang="ru-RU" smtClean="0"/>
              <a:t>09.10.2015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171128E-AF35-4E12-85DE-0E42F267EF9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bwMode="auto">
          <a:xfrm>
            <a:off x="755576" y="285750"/>
            <a:ext cx="8209037"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lnSpcReduction="20000"/>
          </a:bodyPr>
          <a:lst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eaLnBrk="1" fontAlgn="auto" hangingPunct="1">
              <a:lnSpc>
                <a:spcPct val="90000"/>
              </a:lnSpc>
              <a:spcBef>
                <a:spcPct val="20000"/>
              </a:spcBef>
              <a:spcAft>
                <a:spcPts val="0"/>
              </a:spcAft>
              <a:buClr>
                <a:srgbClr val="31B6FD"/>
              </a:buClr>
              <a:defRPr/>
            </a:pPr>
            <a:endParaRPr lang="en-US" sz="2400" dirty="0" smtClean="0">
              <a:solidFill>
                <a:schemeClr val="tx1"/>
              </a:solidFill>
              <a:latin typeface="Times New Roman" pitchFamily="18" charset="0"/>
              <a:cs typeface="Times New Roman" pitchFamily="18" charset="0"/>
            </a:endParaRPr>
          </a:p>
          <a:p>
            <a:pPr eaLnBrk="1" fontAlgn="auto" hangingPunct="1">
              <a:lnSpc>
                <a:spcPct val="90000"/>
              </a:lnSpc>
              <a:spcBef>
                <a:spcPct val="20000"/>
              </a:spcBef>
              <a:spcAft>
                <a:spcPts val="0"/>
              </a:spcAft>
              <a:buClr>
                <a:srgbClr val="31B6FD"/>
              </a:buClr>
              <a:defRPr/>
            </a:pPr>
            <a:r>
              <a:rPr lang="ru-RU" sz="2400" b="1" dirty="0" smtClean="0">
                <a:solidFill>
                  <a:schemeClr val="tx1"/>
                </a:solidFill>
                <a:latin typeface="Times New Roman" pitchFamily="18" charset="0"/>
                <a:cs typeface="Times New Roman" pitchFamily="18" charset="0"/>
              </a:rPr>
              <a:t>КАРАГАНДИНСКИЙ ГОСУДАРСТВЕННЫЙ ТЕХНИЧЕСКИЙ УНИВЕРСИТЕТ</a:t>
            </a:r>
          </a:p>
          <a:p>
            <a:pPr marL="0" marR="0" lvl="0" indent="0" algn="ctr" defTabSz="914400" rtl="0" eaLnBrk="1" fontAlgn="auto" latinLnBrk="0" hangingPunct="1">
              <a:lnSpc>
                <a:spcPct val="90000"/>
              </a:lnSpc>
              <a:spcBef>
                <a:spcPct val="20000"/>
              </a:spcBef>
              <a:spcAft>
                <a:spcPts val="0"/>
              </a:spcAft>
              <a:buClr>
                <a:srgbClr val="31B6FD"/>
              </a:buClr>
              <a:buSzTx/>
              <a:buFont typeface="Wingdings" pitchFamily="2" charset="2"/>
              <a:buNone/>
              <a:tabLst/>
              <a:defRPr/>
            </a:pPr>
            <a:r>
              <a:rPr kumimoji="0" lang="en-US" sz="2400" b="1" i="0" u="none" strike="noStrike" kern="1200" cap="none" spc="0" normalizeH="0" baseline="0" noProof="0" dirty="0" smtClean="0">
                <a:ln>
                  <a:noFill/>
                </a:ln>
                <a:solidFill>
                  <a:schemeClr val="bg1">
                    <a:lumMod val="10000"/>
                  </a:schemeClr>
                </a:solidFill>
                <a:effectLst/>
                <a:uLnTx/>
                <a:uFillTx/>
                <a:latin typeface="Times New Roman" pitchFamily="18" charset="0"/>
                <a:cs typeface="Times New Roman" pitchFamily="18" charset="0"/>
              </a:rPr>
              <a:t>    </a:t>
            </a:r>
            <a:endParaRPr kumimoji="0" lang="ru-RU" sz="2400" b="1" i="0" u="none" strike="noStrike" kern="1200" cap="none" spc="0" normalizeH="0" baseline="0" noProof="0" dirty="0" smtClean="0">
              <a:ln>
                <a:noFill/>
              </a:ln>
              <a:solidFill>
                <a:schemeClr val="bg1">
                  <a:lumMod val="10000"/>
                </a:schemeClr>
              </a:solidFill>
              <a:effectLst/>
              <a:uLnTx/>
              <a:uFillTx/>
              <a:latin typeface="Times New Roman" pitchFamily="18" charset="0"/>
              <a:cs typeface="Times New Roman" pitchFamily="18" charset="0"/>
            </a:endParaRPr>
          </a:p>
        </p:txBody>
      </p:sp>
      <p:sp>
        <p:nvSpPr>
          <p:cNvPr id="5" name="Прямоугольник 4"/>
          <p:cNvSpPr/>
          <p:nvPr/>
        </p:nvSpPr>
        <p:spPr>
          <a:xfrm>
            <a:off x="2051720" y="2100276"/>
            <a:ext cx="6072214" cy="400110"/>
          </a:xfrm>
          <a:prstGeom prst="rect">
            <a:avLst/>
          </a:prstGeom>
        </p:spPr>
        <p:txBody>
          <a:bodyPr wrap="square">
            <a:spAutoFit/>
          </a:bodyPr>
          <a:lstStyle/>
          <a:p>
            <a:pPr algn="ctr"/>
            <a:r>
              <a:rPr lang="ru-RU" sz="2000" b="1" dirty="0" smtClean="0">
                <a:latin typeface="Times New Roman" pitchFamily="18" charset="0"/>
                <a:cs typeface="Times New Roman" pitchFamily="18" charset="0"/>
              </a:rPr>
              <a:t>Факультатив: Казахстанское право</a:t>
            </a:r>
            <a:endParaRPr lang="ru-RU" sz="2200" b="1" dirty="0">
              <a:latin typeface="Times New Roman" pitchFamily="18" charset="0"/>
              <a:cs typeface="Times New Roman" pitchFamily="18" charset="0"/>
            </a:endParaRPr>
          </a:p>
        </p:txBody>
      </p:sp>
      <p:sp>
        <p:nvSpPr>
          <p:cNvPr id="6" name="Прямоугольник 5"/>
          <p:cNvSpPr/>
          <p:nvPr/>
        </p:nvSpPr>
        <p:spPr>
          <a:xfrm>
            <a:off x="1475656" y="2924944"/>
            <a:ext cx="6876632" cy="707886"/>
          </a:xfrm>
          <a:prstGeom prst="rect">
            <a:avLst/>
          </a:prstGeom>
        </p:spPr>
        <p:txBody>
          <a:bodyPr wrap="square">
            <a:spAutoFit/>
          </a:bodyPr>
          <a:lstStyle/>
          <a:p>
            <a:pPr algn="ctr"/>
            <a:r>
              <a:rPr lang="ru-RU" sz="2000" b="1" dirty="0" smtClean="0">
                <a:latin typeface="Times New Roman" pitchFamily="18" charset="0"/>
                <a:cs typeface="Times New Roman" pitchFamily="18" charset="0"/>
              </a:rPr>
              <a:t>Тема </a:t>
            </a:r>
            <a:r>
              <a:rPr lang="en-US" sz="2000" b="1" dirty="0" smtClean="0">
                <a:latin typeface="Times New Roman" pitchFamily="18" charset="0"/>
                <a:cs typeface="Times New Roman" pitchFamily="18" charset="0"/>
              </a:rPr>
              <a:t>10</a:t>
            </a:r>
            <a:r>
              <a:rPr lang="ru-RU"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Трудовое законодательство РК и молодой специалист</a:t>
            </a:r>
            <a:endParaRPr lang="ru-RU" sz="2200" b="1" dirty="0">
              <a:latin typeface="Times New Roman" pitchFamily="18" charset="0"/>
              <a:cs typeface="Times New Roman" pitchFamily="18" charset="0"/>
            </a:endParaRPr>
          </a:p>
        </p:txBody>
      </p:sp>
      <p:sp>
        <p:nvSpPr>
          <p:cNvPr id="7" name="Прямоугольник 6"/>
          <p:cNvSpPr/>
          <p:nvPr/>
        </p:nvSpPr>
        <p:spPr>
          <a:xfrm>
            <a:off x="4644008" y="4941168"/>
            <a:ext cx="4140328" cy="769441"/>
          </a:xfrm>
          <a:prstGeom prst="rect">
            <a:avLst/>
          </a:prstGeom>
        </p:spPr>
        <p:txBody>
          <a:bodyPr wrap="square">
            <a:spAutoFit/>
          </a:bodyPr>
          <a:lstStyle/>
          <a:p>
            <a:pPr algn="ctr"/>
            <a:r>
              <a:rPr lang="ru-RU" sz="2200" b="1" smtClean="0">
                <a:latin typeface="Times New Roman" pitchFamily="18" charset="0"/>
                <a:cs typeface="Times New Roman" pitchFamily="18" charset="0"/>
              </a:rPr>
              <a:t>к.ф.н</a:t>
            </a:r>
            <a:r>
              <a:rPr lang="ru-RU" sz="2200" b="1" dirty="0" smtClean="0">
                <a:latin typeface="Times New Roman" pitchFamily="18" charset="0"/>
                <a:cs typeface="Times New Roman" pitchFamily="18" charset="0"/>
              </a:rPr>
              <a:t>., зав. кафедрой СГД</a:t>
            </a:r>
          </a:p>
          <a:p>
            <a:pPr algn="ctr"/>
            <a:r>
              <a:rPr lang="ru-RU" sz="2200" b="1" dirty="0" err="1" smtClean="0">
                <a:latin typeface="Times New Roman" pitchFamily="18" charset="0"/>
                <a:cs typeface="Times New Roman" pitchFamily="18" charset="0"/>
              </a:rPr>
              <a:t>Балшикеев</a:t>
            </a:r>
            <a:r>
              <a:rPr lang="ru-RU" sz="2200" b="1" dirty="0" smtClean="0">
                <a:latin typeface="Times New Roman" pitchFamily="18" charset="0"/>
                <a:cs typeface="Times New Roman" pitchFamily="18" charset="0"/>
              </a:rPr>
              <a:t> С.Б.</a:t>
            </a:r>
            <a:endParaRPr lang="ru-RU" sz="2200" b="1" dirty="0">
              <a:latin typeface="Times New Roman" pitchFamily="18" charset="0"/>
              <a:cs typeface="Times New Roman" pitchFamily="18" charset="0"/>
            </a:endParaRPr>
          </a:p>
        </p:txBody>
      </p:sp>
    </p:spTree>
    <p:extLst>
      <p:ext uri="{BB962C8B-B14F-4D97-AF65-F5344CB8AC3E}">
        <p14:creationId xmlns:p14="http://schemas.microsoft.com/office/powerpoint/2010/main" val="3421291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335846"/>
            <a:ext cx="7992888" cy="6001643"/>
          </a:xfrm>
          <a:prstGeom prst="rect">
            <a:avLst/>
          </a:prstGeom>
        </p:spPr>
        <p:txBody>
          <a:bodyPr wrap="square">
            <a:spAutoFit/>
          </a:bodyPr>
          <a:lstStyle/>
          <a:p>
            <a:pPr algn="just"/>
            <a:r>
              <a:rPr lang="ru-RU" sz="2400" dirty="0" smtClean="0">
                <a:latin typeface="Times New Roman" pitchFamily="18" charset="0"/>
                <a:cs typeface="Times New Roman" pitchFamily="18" charset="0"/>
              </a:rPr>
              <a:t>	Трудовая </a:t>
            </a:r>
            <a:r>
              <a:rPr lang="ru-RU" sz="2400" dirty="0">
                <a:latin typeface="Times New Roman" pitchFamily="18" charset="0"/>
                <a:cs typeface="Times New Roman" pitchFamily="18" charset="0"/>
              </a:rPr>
              <a:t>функция определяется путем установления сторонами соглашения профессии, специальности, квалификации для рабочего или должности для служащего, по которой будет работать данный трудящийся.</a:t>
            </a:r>
          </a:p>
          <a:p>
            <a:pPr algn="just"/>
            <a:r>
              <a:rPr lang="ru-RU" sz="2400" dirty="0" smtClean="0">
                <a:latin typeface="Times New Roman" pitchFamily="18" charset="0"/>
                <a:cs typeface="Times New Roman" pitchFamily="18" charset="0"/>
              </a:rPr>
              <a:t>	Профессия </a:t>
            </a:r>
            <a:r>
              <a:rPr lang="ru-RU" sz="2400" dirty="0">
                <a:latin typeface="Times New Roman" pitchFamily="18" charset="0"/>
                <a:cs typeface="Times New Roman" pitchFamily="18" charset="0"/>
              </a:rPr>
              <a:t>– это вид трудовой деятельности, определяемый характером и целью трудовых функций, например металлург, строитель, текстильщик, пищевик, железнодорожник, врач, преподаватель, юрист и т.д.</a:t>
            </a:r>
          </a:p>
          <a:p>
            <a:pPr algn="just"/>
            <a:r>
              <a:rPr lang="ru-RU" sz="2400" dirty="0" smtClean="0">
                <a:latin typeface="Times New Roman" pitchFamily="18" charset="0"/>
                <a:cs typeface="Times New Roman" pitchFamily="18" charset="0"/>
              </a:rPr>
              <a:t>	Определенность </a:t>
            </a:r>
            <a:r>
              <a:rPr lang="ru-RU" sz="2400" dirty="0">
                <a:latin typeface="Times New Roman" pitchFamily="18" charset="0"/>
                <a:cs typeface="Times New Roman" pitchFamily="18" charset="0"/>
              </a:rPr>
              <a:t>трудовой функции для молодого специалиста устанавливает и функциональное место принимаемого работника в общем трудовом процессе, и режим его труда в этом процессе. Принцип определенности трудовой функции выражен и в ст. 26 КЗоТ РК, запрещающей администрации требовать от работника выполнения не обусловленной трудовым законодательством работы.</a:t>
            </a:r>
          </a:p>
        </p:txBody>
      </p:sp>
    </p:spTree>
    <p:extLst>
      <p:ext uri="{BB962C8B-B14F-4D97-AF65-F5344CB8AC3E}">
        <p14:creationId xmlns:p14="http://schemas.microsoft.com/office/powerpoint/2010/main" val="3201894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612845"/>
            <a:ext cx="7920880" cy="5632311"/>
          </a:xfrm>
          <a:prstGeom prst="rect">
            <a:avLst/>
          </a:prstGeom>
        </p:spPr>
        <p:txBody>
          <a:bodyPr wrap="square">
            <a:spAutoFit/>
          </a:bodyPr>
          <a:lstStyle/>
          <a:p>
            <a:pPr algn="just" defTabSz="450000"/>
            <a:r>
              <a:rPr lang="ru-RU" sz="2400" dirty="0" smtClean="0">
                <a:latin typeface="Times New Roman" pitchFamily="18" charset="0"/>
                <a:cs typeface="Times New Roman" pitchFamily="18" charset="0"/>
              </a:rPr>
              <a:t>	При </a:t>
            </a:r>
            <a:r>
              <a:rPr lang="ru-RU" sz="2400" dirty="0">
                <a:latin typeface="Times New Roman" pitchFamily="18" charset="0"/>
                <a:cs typeface="Times New Roman" pitchFamily="18" charset="0"/>
              </a:rPr>
              <a:t>заключении трудового договора соглашением сторон может быть установлено испытание молодого специалиста в целях проверки соответствия принимаемого работника поручаемой ему работе. При неудовлетворительном результате испытания работник может быть уволен без согласования с профкомом и без выплаты выходного пособия (ст. 24 КЗоТ РК).</a:t>
            </a:r>
          </a:p>
          <a:p>
            <a:pPr algn="just" defTabSz="450000"/>
            <a:r>
              <a:rPr lang="ru-RU" sz="2400" dirty="0" smtClean="0">
                <a:latin typeface="Times New Roman" pitchFamily="18" charset="0"/>
                <a:cs typeface="Times New Roman" pitchFamily="18" charset="0"/>
              </a:rPr>
              <a:t>	Испытательный </a:t>
            </a:r>
            <a:r>
              <a:rPr lang="ru-RU" sz="2400" dirty="0">
                <a:latin typeface="Times New Roman" pitchFamily="18" charset="0"/>
                <a:cs typeface="Times New Roman" pitchFamily="18" charset="0"/>
              </a:rPr>
              <a:t>срок может быть установлен до трех месяцев, а в отдельных случаях по согласованию с профсоюзным комитетом — до шести месяцев (ст. 22 КЗоТ РК).</a:t>
            </a:r>
          </a:p>
          <a:p>
            <a:pPr algn="just" defTabSz="450000"/>
            <a:r>
              <a:rPr lang="ru-RU" sz="2400" dirty="0" smtClean="0">
                <a:latin typeface="Times New Roman" pitchFamily="18" charset="0"/>
                <a:cs typeface="Times New Roman" pitchFamily="18" charset="0"/>
              </a:rPr>
              <a:t>	Когда </a:t>
            </a:r>
            <a:r>
              <a:rPr lang="ru-RU" sz="2400" dirty="0">
                <a:latin typeface="Times New Roman" pitchFamily="18" charset="0"/>
                <a:cs typeface="Times New Roman" pitchFamily="18" charset="0"/>
              </a:rPr>
              <a:t>срок испытания истек, а работник продолжает работать, он считается выдержавшим испытание, и его увольнение возможно лишь на общих основаниях (ч. 1 ст. 24 КЗоТ РК).</a:t>
            </a:r>
          </a:p>
        </p:txBody>
      </p:sp>
    </p:spTree>
    <p:extLst>
      <p:ext uri="{BB962C8B-B14F-4D97-AF65-F5344CB8AC3E}">
        <p14:creationId xmlns:p14="http://schemas.microsoft.com/office/powerpoint/2010/main" val="4242472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332656"/>
            <a:ext cx="7704856" cy="6124754"/>
          </a:xfrm>
          <a:prstGeom prst="rect">
            <a:avLst/>
          </a:prstGeom>
        </p:spPr>
        <p:txBody>
          <a:bodyPr wrap="square">
            <a:spAutoFit/>
          </a:bodyPr>
          <a:lstStyle/>
          <a:p>
            <a:pPr algn="just"/>
            <a:r>
              <a:rPr lang="ru-RU" sz="2800" dirty="0" smtClean="0">
                <a:latin typeface="Times New Roman" pitchFamily="18" charset="0"/>
                <a:cs typeface="Times New Roman" pitchFamily="18" charset="0"/>
              </a:rPr>
              <a:t>	Трудовое </a:t>
            </a:r>
            <a:r>
              <a:rPr lang="ru-RU" sz="2800" dirty="0">
                <a:latin typeface="Times New Roman" pitchFamily="18" charset="0"/>
                <a:cs typeface="Times New Roman" pitchFamily="18" charset="0"/>
              </a:rPr>
              <a:t>законодательство установило некоторые ограничения при заключении отдельных трудовых договоров. Прием на работу с неполным рабочим днем или неполной рабочей неделей производится на общих основаниях, но в трудовую книжку не вносится запись о неполном рабочем времени.</a:t>
            </a:r>
          </a:p>
          <a:p>
            <a:pPr algn="just"/>
            <a:r>
              <a:rPr lang="ru-RU" sz="2800" dirty="0" smtClean="0">
                <a:latin typeface="Times New Roman" pitchFamily="18" charset="0"/>
                <a:cs typeface="Times New Roman" pitchFamily="18" charset="0"/>
              </a:rPr>
              <a:t>	Неполное </a:t>
            </a:r>
            <a:r>
              <a:rPr lang="ru-RU" sz="2800" dirty="0">
                <a:latin typeface="Times New Roman" pitchFamily="18" charset="0"/>
                <a:cs typeface="Times New Roman" pitchFamily="18" charset="0"/>
              </a:rPr>
              <a:t>рабочее время может быть установлено по соглашению сторон как без ограничения срока, так и на любой удобный для молодого специалиста период, на время учебного года и т.д. Работа с неполным рабочим временем засчитывается во все виды трудового стажа, включая стаж для отпуска.</a:t>
            </a:r>
          </a:p>
        </p:txBody>
      </p:sp>
    </p:spTree>
    <p:extLst>
      <p:ext uri="{BB962C8B-B14F-4D97-AF65-F5344CB8AC3E}">
        <p14:creationId xmlns:p14="http://schemas.microsoft.com/office/powerpoint/2010/main" val="4260229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612845"/>
            <a:ext cx="7776864" cy="5632311"/>
          </a:xfrm>
          <a:prstGeom prst="rect">
            <a:avLst/>
          </a:prstGeom>
        </p:spPr>
        <p:txBody>
          <a:bodyPr wrap="square">
            <a:spAutoFit/>
          </a:bodyPr>
          <a:lstStyle/>
          <a:p>
            <a:pPr algn="just"/>
            <a:r>
              <a:rPr lang="ru-RU" sz="2400" dirty="0" smtClean="0">
                <a:latin typeface="Times New Roman" pitchFamily="18" charset="0"/>
                <a:cs typeface="Times New Roman" pitchFamily="18" charset="0"/>
              </a:rPr>
              <a:t>	Каждая </a:t>
            </a:r>
            <a:r>
              <a:rPr lang="ru-RU" sz="2400" dirty="0">
                <a:latin typeface="Times New Roman" pitchFamily="18" charset="0"/>
                <a:cs typeface="Times New Roman" pitchFamily="18" charset="0"/>
              </a:rPr>
              <a:t>организация заинтересована в устойчивости трудовых правоотношений, в закреплении на производстве кадров. Особенно важно, чтобы соблюдались обязанности и права молодых специалистов, студенческой молодежи. Трудовой контракт может быть прекращен лишь по основаниям, указанным в законе, и в определенном порядке, установленном законодательством по каждому из оснований.</a:t>
            </a:r>
          </a:p>
          <a:p>
            <a:pPr algn="just"/>
            <a:r>
              <a:rPr lang="ru-RU" sz="2400" dirty="0" smtClean="0">
                <a:latin typeface="Times New Roman" pitchFamily="18" charset="0"/>
                <a:cs typeface="Times New Roman" pitchFamily="18" charset="0"/>
              </a:rPr>
              <a:t>	Прекращение </a:t>
            </a:r>
            <a:r>
              <a:rPr lang="ru-RU" sz="2400" dirty="0">
                <a:latin typeface="Times New Roman" pitchFamily="18" charset="0"/>
                <a:cs typeface="Times New Roman" pitchFamily="18" charset="0"/>
              </a:rPr>
              <a:t>трудового контракта может наступить лишь тогда, когда есть для этого законные основания. Основаниями прекращения трудовых отношений, а, следовательно, увольнения работника, являются такие жизненные обстоятельства, которые закреплены законом как юридические факты для прекращения соглашения.</a:t>
            </a:r>
          </a:p>
        </p:txBody>
      </p:sp>
    </p:spTree>
    <p:extLst>
      <p:ext uri="{BB962C8B-B14F-4D97-AF65-F5344CB8AC3E}">
        <p14:creationId xmlns:p14="http://schemas.microsoft.com/office/powerpoint/2010/main" val="3973823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04664"/>
            <a:ext cx="7920880" cy="5324535"/>
          </a:xfrm>
          <a:prstGeom prst="rect">
            <a:avLst/>
          </a:prstGeom>
        </p:spPr>
        <p:txBody>
          <a:bodyPr wrap="square">
            <a:spAutoFit/>
          </a:bodyPr>
          <a:lstStyle/>
          <a:p>
            <a:pPr algn="just"/>
            <a:r>
              <a:rPr lang="ru-RU" sz="2000" dirty="0" smtClean="0">
                <a:latin typeface="Times New Roman" pitchFamily="18" charset="0"/>
                <a:cs typeface="Times New Roman" pitchFamily="18" charset="0"/>
              </a:rPr>
              <a:t>	Эти </a:t>
            </a:r>
            <a:r>
              <a:rPr lang="ru-RU" sz="2000" dirty="0">
                <a:latin typeface="Times New Roman" pitchFamily="18" charset="0"/>
                <a:cs typeface="Times New Roman" pitchFamily="18" charset="0"/>
              </a:rPr>
              <a:t>юридические факты могут быть двух видов: </a:t>
            </a:r>
            <a:endParaRPr lang="ru-RU" sz="2000" dirty="0" smtClean="0">
              <a:latin typeface="Times New Roman" pitchFamily="18" charset="0"/>
              <a:cs typeface="Times New Roman" pitchFamily="18" charset="0"/>
            </a:endParaRPr>
          </a:p>
          <a:p>
            <a:pPr marL="457200" indent="-457200" algn="just">
              <a:buAutoNum type="arabicParenR"/>
            </a:pPr>
            <a:r>
              <a:rPr lang="ru-RU" sz="2000" dirty="0">
                <a:latin typeface="Times New Roman" pitchFamily="18" charset="0"/>
                <a:cs typeface="Times New Roman" pitchFamily="18" charset="0"/>
              </a:rPr>
              <a:t>односторонние </a:t>
            </a:r>
            <a:r>
              <a:rPr lang="ru-RU" sz="2000" dirty="0" smtClean="0">
                <a:latin typeface="Times New Roman" pitchFamily="18" charset="0"/>
                <a:cs typeface="Times New Roman" pitchFamily="18" charset="0"/>
              </a:rPr>
              <a:t>действия – волевые </a:t>
            </a:r>
            <a:r>
              <a:rPr lang="ru-RU" sz="2000" dirty="0">
                <a:latin typeface="Times New Roman" pitchFamily="18" charset="0"/>
                <a:cs typeface="Times New Roman" pitchFamily="18" charset="0"/>
              </a:rPr>
              <a:t>действия, когда одна из сторон или обе его стороны или третье лицо, не являющееся стороной законодательства, но имеющее по закону право требовать его прекращения, проявляют инициативу прекратить законодательство. При одностороннем волеизъявлении в законодательстве говорится о расторжении законодательства.</a:t>
            </a:r>
            <a:endParaRPr lang="ru-RU" sz="2000" dirty="0" smtClean="0">
              <a:latin typeface="Times New Roman" pitchFamily="18" charset="0"/>
              <a:cs typeface="Times New Roman" pitchFamily="18" charset="0"/>
            </a:endParaRPr>
          </a:p>
          <a:p>
            <a:pPr marL="457200" indent="-457200" algn="just">
              <a:buAutoNum type="arabicParenR"/>
            </a:pP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события. </a:t>
            </a:r>
            <a:r>
              <a:rPr lang="ru-RU" sz="2000" dirty="0" smtClean="0">
                <a:latin typeface="Times New Roman" pitchFamily="18" charset="0"/>
                <a:cs typeface="Times New Roman" pitchFamily="18" charset="0"/>
              </a:rPr>
              <a:t>Так</a:t>
            </a:r>
            <a:r>
              <a:rPr lang="ru-RU" sz="2000" dirty="0">
                <a:latin typeface="Times New Roman" pitchFamily="18" charset="0"/>
                <a:cs typeface="Times New Roman" pitchFamily="18" charset="0"/>
              </a:rPr>
              <a:t>, событием будет смерть работника [3]. </a:t>
            </a:r>
            <a:endParaRPr lang="ru-RU" sz="2000" dirty="0" smtClean="0">
              <a:latin typeface="Times New Roman" pitchFamily="18" charset="0"/>
              <a:cs typeface="Times New Roman" pitchFamily="18" charset="0"/>
            </a:endParaRPr>
          </a:p>
          <a:p>
            <a:pPr algn="just"/>
            <a:r>
              <a:rPr lang="ru-RU" sz="2000" dirty="0" smtClean="0">
                <a:latin typeface="Times New Roman" pitchFamily="18" charset="0"/>
                <a:cs typeface="Times New Roman" pitchFamily="18" charset="0"/>
              </a:rPr>
              <a:t>	Прекращение </a:t>
            </a:r>
            <a:r>
              <a:rPr lang="ru-RU" sz="2000" dirty="0">
                <a:latin typeface="Times New Roman" pitchFamily="18" charset="0"/>
                <a:cs typeface="Times New Roman" pitchFamily="18" charset="0"/>
              </a:rPr>
              <a:t>трудового контракта молодого специалиста охватывает как волевые односторонние и двусторонние действия, так и события, а расторжение — лишь односторонние волевые действия.</a:t>
            </a:r>
          </a:p>
          <a:p>
            <a:pPr algn="just"/>
            <a:r>
              <a:rPr lang="ru-RU" sz="2000" dirty="0" smtClean="0">
                <a:latin typeface="Times New Roman" pitchFamily="18" charset="0"/>
                <a:cs typeface="Times New Roman" pitchFamily="18" charset="0"/>
              </a:rPr>
              <a:t>	При </a:t>
            </a:r>
            <a:r>
              <a:rPr lang="ru-RU" sz="2000" dirty="0">
                <a:latin typeface="Times New Roman" pitchFamily="18" charset="0"/>
                <a:cs typeface="Times New Roman" pitchFamily="18" charset="0"/>
              </a:rPr>
              <a:t>увольнении молодому специалисту выдается трудовая книжка с внесением в нее записей о работе, о поощрениях, о причине увольнения в соответствии с законом. Окончательный расчет должен быть произведен и трудовая книжка должна быть выдана работнику в день увольнения, а если работник в этот день отсутствовал или не обратился за ней, то она выдается по первому его требованию. </a:t>
            </a:r>
          </a:p>
        </p:txBody>
      </p:sp>
    </p:spTree>
    <p:extLst>
      <p:ext uri="{BB962C8B-B14F-4D97-AF65-F5344CB8AC3E}">
        <p14:creationId xmlns:p14="http://schemas.microsoft.com/office/powerpoint/2010/main" val="747454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116632"/>
            <a:ext cx="7776864" cy="3539430"/>
          </a:xfrm>
          <a:prstGeom prst="rect">
            <a:avLst/>
          </a:prstGeom>
        </p:spPr>
        <p:txBody>
          <a:bodyPr wrap="square">
            <a:spAutoFit/>
          </a:bodyPr>
          <a:lstStyle/>
          <a:p>
            <a:pPr algn="just"/>
            <a:r>
              <a:rPr lang="ru-RU" sz="3200" dirty="0" smtClean="0">
                <a:latin typeface="Times New Roman" pitchFamily="18" charset="0"/>
                <a:cs typeface="Times New Roman" pitchFamily="18" charset="0"/>
              </a:rPr>
              <a:t>	</a:t>
            </a:r>
          </a:p>
          <a:p>
            <a:pPr algn="just"/>
            <a:endParaRPr lang="ru-RU" sz="3200" dirty="0">
              <a:latin typeface="Times New Roman" pitchFamily="18" charset="0"/>
              <a:cs typeface="Times New Roman" pitchFamily="18" charset="0"/>
            </a:endParaRPr>
          </a:p>
          <a:p>
            <a:pPr algn="just"/>
            <a:r>
              <a:rPr lang="ru-RU" sz="3200" dirty="0" smtClean="0">
                <a:latin typeface="Times New Roman" pitchFamily="18" charset="0"/>
                <a:cs typeface="Times New Roman" pitchFamily="18" charset="0"/>
              </a:rPr>
              <a:t>	Таким </a:t>
            </a:r>
            <a:r>
              <a:rPr lang="ru-RU" sz="3200" dirty="0">
                <a:latin typeface="Times New Roman" pitchFamily="18" charset="0"/>
                <a:cs typeface="Times New Roman" pitchFamily="18" charset="0"/>
              </a:rPr>
              <a:t>образом, законодательство Республики Казахстан предоставляет молодому специалисту охрану его прав и свобод, а также поддержку в его начальной трудовой деятельности.</a:t>
            </a:r>
          </a:p>
        </p:txBody>
      </p:sp>
    </p:spTree>
    <p:extLst>
      <p:ext uri="{BB962C8B-B14F-4D97-AF65-F5344CB8AC3E}">
        <p14:creationId xmlns:p14="http://schemas.microsoft.com/office/powerpoint/2010/main" val="3949325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116632"/>
            <a:ext cx="7776864" cy="6494085"/>
          </a:xfrm>
          <a:prstGeom prst="rect">
            <a:avLst/>
          </a:prstGeom>
        </p:spPr>
        <p:txBody>
          <a:bodyPr wrap="square">
            <a:spAutoFit/>
          </a:bodyPr>
          <a:lstStyle/>
          <a:p>
            <a:pPr algn="just"/>
            <a:r>
              <a:rPr lang="ru-RU" sz="3200" dirty="0" smtClean="0">
                <a:latin typeface="Times New Roman" pitchFamily="18" charset="0"/>
                <a:cs typeface="Times New Roman" pitchFamily="18" charset="0"/>
              </a:rPr>
              <a:t>	</a:t>
            </a:r>
          </a:p>
          <a:p>
            <a:pPr algn="ctr">
              <a:spcAft>
                <a:spcPts val="0"/>
              </a:spcAft>
            </a:pPr>
            <a:r>
              <a:rPr lang="ru-RU" sz="3200" dirty="0" smtClean="0">
                <a:latin typeface="Times New Roman" pitchFamily="18" charset="0"/>
                <a:cs typeface="Times New Roman" pitchFamily="18" charset="0"/>
              </a:rPr>
              <a:t>	</a:t>
            </a:r>
            <a:r>
              <a:rPr lang="ru-RU" sz="3200" dirty="0">
                <a:solidFill>
                  <a:srgbClr val="000000"/>
                </a:solidFill>
                <a:latin typeface="Times New Roman"/>
                <a:ea typeface="Times New Roman"/>
              </a:rPr>
              <a:t>Список литературы</a:t>
            </a:r>
            <a:endParaRPr lang="ru-RU" sz="2800" dirty="0">
              <a:latin typeface="Times New Roman"/>
              <a:ea typeface="Times New Roman"/>
            </a:endParaRPr>
          </a:p>
          <a:p>
            <a:pPr algn="just">
              <a:spcAft>
                <a:spcPts val="0"/>
              </a:spcAft>
            </a:pPr>
            <a:r>
              <a:rPr lang="ru-RU" sz="3200" b="1">
                <a:solidFill>
                  <a:srgbClr val="000000"/>
                </a:solidFill>
                <a:latin typeface="Times New Roman"/>
                <a:ea typeface="Times New Roman"/>
              </a:rPr>
              <a:t> </a:t>
            </a:r>
            <a:r>
              <a:rPr lang="ru-RU" sz="3200" b="1" smtClean="0">
                <a:solidFill>
                  <a:srgbClr val="000000"/>
                </a:solidFill>
                <a:latin typeface="Times New Roman"/>
                <a:ea typeface="Times New Roman"/>
              </a:rPr>
              <a:t>  </a:t>
            </a:r>
            <a:r>
              <a:rPr lang="ru-RU" sz="3200" smtClean="0">
                <a:solidFill>
                  <a:srgbClr val="000000"/>
                </a:solidFill>
                <a:latin typeface="Times New Roman"/>
                <a:ea typeface="Times New Roman"/>
              </a:rPr>
              <a:t>1</a:t>
            </a:r>
            <a:r>
              <a:rPr lang="ru-RU" sz="3200" dirty="0">
                <a:solidFill>
                  <a:srgbClr val="000000"/>
                </a:solidFill>
                <a:latin typeface="Times New Roman"/>
                <a:ea typeface="Times New Roman"/>
              </a:rPr>
              <a:t>. </a:t>
            </a:r>
            <a:r>
              <a:rPr lang="kk-KZ" sz="3200" dirty="0">
                <a:solidFill>
                  <a:srgbClr val="000000"/>
                </a:solidFill>
                <a:latin typeface="Times New Roman"/>
                <a:ea typeface="Times New Roman"/>
              </a:rPr>
              <a:t>Конституция </a:t>
            </a:r>
            <a:r>
              <a:rPr lang="ru-RU" sz="3200" dirty="0">
                <a:solidFill>
                  <a:srgbClr val="000000"/>
                </a:solidFill>
                <a:latin typeface="Times New Roman"/>
                <a:ea typeface="Times New Roman"/>
              </a:rPr>
              <a:t>Республики Казахстан от 30 августа 1995 г. с изменениями и дополнениями от 21 мая 2007 г. Алматы, 2007 г.</a:t>
            </a:r>
            <a:endParaRPr lang="ru-RU" sz="2800" dirty="0">
              <a:latin typeface="Times New Roman"/>
              <a:ea typeface="Times New Roman"/>
            </a:endParaRPr>
          </a:p>
          <a:p>
            <a:pPr indent="450215" algn="just">
              <a:spcAft>
                <a:spcPts val="0"/>
              </a:spcAft>
            </a:pPr>
            <a:r>
              <a:rPr lang="ru-RU" sz="3200" dirty="0">
                <a:solidFill>
                  <a:srgbClr val="000000"/>
                </a:solidFill>
                <a:latin typeface="Times New Roman"/>
                <a:ea typeface="Times New Roman"/>
              </a:rPr>
              <a:t>2. Трудовой кодекс с изменениями и дополнениями по состоянию на 17.01.2014 г. // </a:t>
            </a:r>
            <a:r>
              <a:rPr lang="en-US" sz="3200" dirty="0">
                <a:solidFill>
                  <a:srgbClr val="000000"/>
                </a:solidFill>
                <a:latin typeface="Times New Roman"/>
                <a:ea typeface="Times New Roman"/>
              </a:rPr>
              <a:t>http</a:t>
            </a:r>
            <a:r>
              <a:rPr lang="ru-RU" sz="3200" dirty="0">
                <a:solidFill>
                  <a:srgbClr val="000000"/>
                </a:solidFill>
                <a:latin typeface="Times New Roman"/>
                <a:ea typeface="Times New Roman"/>
              </a:rPr>
              <a:t>://</a:t>
            </a:r>
            <a:r>
              <a:rPr lang="en-US" sz="3200" dirty="0">
                <a:solidFill>
                  <a:srgbClr val="000000"/>
                </a:solidFill>
                <a:latin typeface="Times New Roman"/>
                <a:ea typeface="Times New Roman"/>
              </a:rPr>
              <a:t>online</a:t>
            </a:r>
            <a:r>
              <a:rPr lang="ru-RU" sz="3200" dirty="0">
                <a:solidFill>
                  <a:srgbClr val="000000"/>
                </a:solidFill>
                <a:latin typeface="Times New Roman"/>
                <a:ea typeface="Times New Roman"/>
              </a:rPr>
              <a:t>.</a:t>
            </a:r>
            <a:r>
              <a:rPr lang="en-US" sz="3200" dirty="0" err="1">
                <a:solidFill>
                  <a:srgbClr val="000000"/>
                </a:solidFill>
                <a:latin typeface="Times New Roman"/>
                <a:ea typeface="Times New Roman"/>
              </a:rPr>
              <a:t>kz</a:t>
            </a:r>
            <a:r>
              <a:rPr lang="ru-RU" sz="3200" dirty="0">
                <a:solidFill>
                  <a:srgbClr val="000000"/>
                </a:solidFill>
                <a:latin typeface="Times New Roman"/>
                <a:ea typeface="Times New Roman"/>
              </a:rPr>
              <a:t>.</a:t>
            </a:r>
            <a:endParaRPr lang="ru-RU" sz="2800" dirty="0">
              <a:latin typeface="Times New Roman"/>
              <a:ea typeface="Times New Roman"/>
            </a:endParaRPr>
          </a:p>
          <a:p>
            <a:pPr indent="450215" algn="just">
              <a:spcAft>
                <a:spcPts val="0"/>
              </a:spcAft>
            </a:pPr>
            <a:r>
              <a:rPr lang="ru-RU" sz="3200" dirty="0">
                <a:solidFill>
                  <a:srgbClr val="000000"/>
                </a:solidFill>
                <a:latin typeface="Times New Roman"/>
                <a:ea typeface="Times New Roman"/>
              </a:rPr>
              <a:t>3. Закон РК «О государственной молодежной политике в Республике Казахстан» // http://www.edu.gov.kz.</a:t>
            </a:r>
            <a:endParaRPr lang="ru-RU" sz="2800" dirty="0">
              <a:latin typeface="Times New Roman"/>
              <a:ea typeface="Times New Roman"/>
            </a:endParaRPr>
          </a:p>
          <a:p>
            <a:pPr indent="450215" algn="just">
              <a:spcAft>
                <a:spcPts val="0"/>
              </a:spcAft>
            </a:pPr>
            <a:r>
              <a:rPr lang="ru-RU" sz="3200" dirty="0">
                <a:solidFill>
                  <a:srgbClr val="000000"/>
                </a:solidFill>
                <a:latin typeface="Times New Roman"/>
                <a:ea typeface="Times New Roman"/>
              </a:rPr>
              <a:t> </a:t>
            </a:r>
            <a:endParaRPr lang="ru-RU" sz="2800" dirty="0">
              <a:latin typeface="Times New Roman"/>
              <a:ea typeface="Times New Roman"/>
            </a:endParaRPr>
          </a:p>
        </p:txBody>
      </p:sp>
    </p:spTree>
    <p:extLst>
      <p:ext uri="{BB962C8B-B14F-4D97-AF65-F5344CB8AC3E}">
        <p14:creationId xmlns:p14="http://schemas.microsoft.com/office/powerpoint/2010/main" val="1973759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15616" y="404664"/>
            <a:ext cx="7704856" cy="5509200"/>
          </a:xfrm>
          <a:prstGeom prst="rect">
            <a:avLst/>
          </a:prstGeom>
        </p:spPr>
        <p:txBody>
          <a:bodyPr wrap="square">
            <a:spAutoFit/>
          </a:bodyPr>
          <a:lstStyle/>
          <a:p>
            <a:pPr algn="just"/>
            <a:r>
              <a:rPr lang="ru-RU" sz="24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Все </a:t>
            </a:r>
            <a:r>
              <a:rPr lang="ru-RU" sz="3200" dirty="0">
                <a:latin typeface="Times New Roman" pitchFamily="18" charset="0"/>
                <a:cs typeface="Times New Roman" pitchFamily="18" charset="0"/>
              </a:rPr>
              <a:t>работники в Республике Казахстан, работающие в организациях, реализуют принцип свободы труда </a:t>
            </a:r>
            <a:r>
              <a:rPr lang="kk-KZ" sz="3200" dirty="0">
                <a:latin typeface="Times New Roman" pitchFamily="18" charset="0"/>
                <a:cs typeface="Times New Roman" pitchFamily="18" charset="0"/>
              </a:rPr>
              <a:t>через</a:t>
            </a:r>
            <a:r>
              <a:rPr lang="ru-RU" sz="3200" dirty="0">
                <a:latin typeface="Times New Roman" pitchFamily="18" charset="0"/>
                <a:cs typeface="Times New Roman" pitchFamily="18" charset="0"/>
              </a:rPr>
              <a:t> трудовое законодательство путем добровольного заключения. </a:t>
            </a:r>
            <a:endParaRPr lang="ru-RU" sz="3200" dirty="0" smtClean="0">
              <a:latin typeface="Times New Roman" pitchFamily="18" charset="0"/>
              <a:cs typeface="Times New Roman" pitchFamily="18" charset="0"/>
            </a:endParaRPr>
          </a:p>
          <a:p>
            <a:pPr algn="just"/>
            <a:r>
              <a:rPr lang="ru-RU" sz="3200" dirty="0">
                <a:latin typeface="Times New Roman" pitchFamily="18" charset="0"/>
                <a:cs typeface="Times New Roman" pitchFamily="18" charset="0"/>
              </a:rPr>
              <a:t>	</a:t>
            </a:r>
            <a:r>
              <a:rPr lang="ru-RU" sz="3200" dirty="0" smtClean="0">
                <a:latin typeface="Times New Roman" pitchFamily="18" charset="0"/>
                <a:cs typeface="Times New Roman" pitchFamily="18" charset="0"/>
              </a:rPr>
              <a:t>Трудовое </a:t>
            </a:r>
            <a:r>
              <a:rPr lang="ru-RU" sz="3200" dirty="0">
                <a:latin typeface="Times New Roman" pitchFamily="18" charset="0"/>
                <a:cs typeface="Times New Roman" pitchFamily="18" charset="0"/>
              </a:rPr>
              <a:t>законодательство в то же время является и юридическим фактом реализации работниками других трудовых прав и обязанностей добросовестно трудиться в избранной сфере деятельности. </a:t>
            </a:r>
          </a:p>
        </p:txBody>
      </p:sp>
    </p:spTree>
    <p:extLst>
      <p:ext uri="{BB962C8B-B14F-4D97-AF65-F5344CB8AC3E}">
        <p14:creationId xmlns:p14="http://schemas.microsoft.com/office/powerpoint/2010/main" val="3421291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03648" y="1196752"/>
            <a:ext cx="7560840" cy="4680520"/>
          </a:xfrm>
        </p:spPr>
        <p:txBody>
          <a:bodyPr>
            <a:normAutofit/>
          </a:bodyPr>
          <a:lstStyle/>
          <a:p>
            <a:pPr algn="just">
              <a:lnSpc>
                <a:spcPct val="120000"/>
              </a:lnSpc>
            </a:pPr>
            <a:r>
              <a:rPr lang="ru-RU" dirty="0">
                <a:latin typeface="Times New Roman" pitchFamily="18" charset="0"/>
                <a:cs typeface="Times New Roman" pitchFamily="18" charset="0"/>
              </a:rPr>
              <a:t>Трудовое законодательство надо различать в трех аспектах: </a:t>
            </a:r>
            <a:endParaRPr lang="ru-RU" dirty="0" smtClean="0">
              <a:latin typeface="Times New Roman" pitchFamily="18" charset="0"/>
              <a:cs typeface="Times New Roman" pitchFamily="18" charset="0"/>
            </a:endParaRPr>
          </a:p>
          <a:p>
            <a:pPr marL="541782" indent="-514350" algn="just">
              <a:lnSpc>
                <a:spcPct val="120000"/>
              </a:lnSpc>
              <a:buFont typeface="+mj-lt"/>
              <a:buAutoNum type="arabicPeriod"/>
            </a:pPr>
            <a:r>
              <a:rPr lang="ru-RU" dirty="0" smtClean="0">
                <a:latin typeface="Times New Roman" pitchFamily="18" charset="0"/>
                <a:cs typeface="Times New Roman" pitchFamily="18" charset="0"/>
              </a:rPr>
              <a:t>как </a:t>
            </a:r>
            <a:r>
              <a:rPr lang="ru-RU" dirty="0">
                <a:latin typeface="Times New Roman" pitchFamily="18" charset="0"/>
                <a:cs typeface="Times New Roman" pitchFamily="18" charset="0"/>
              </a:rPr>
              <a:t>соглашение о труде в качестве работника; </a:t>
            </a:r>
            <a:endParaRPr lang="ru-RU" dirty="0" smtClean="0">
              <a:latin typeface="Times New Roman" pitchFamily="18" charset="0"/>
              <a:cs typeface="Times New Roman" pitchFamily="18" charset="0"/>
            </a:endParaRPr>
          </a:p>
          <a:p>
            <a:pPr marL="541782" indent="-514350" algn="just">
              <a:lnSpc>
                <a:spcPct val="120000"/>
              </a:lnSpc>
              <a:buFont typeface="+mj-lt"/>
              <a:buAutoNum type="arabicPeriod"/>
            </a:pPr>
            <a:r>
              <a:rPr lang="ru-RU" dirty="0" smtClean="0">
                <a:latin typeface="Times New Roman" pitchFamily="18" charset="0"/>
                <a:cs typeface="Times New Roman" pitchFamily="18" charset="0"/>
              </a:rPr>
              <a:t>как </a:t>
            </a:r>
            <a:r>
              <a:rPr lang="ru-RU" dirty="0">
                <a:latin typeface="Times New Roman" pitchFamily="18" charset="0"/>
                <a:cs typeface="Times New Roman" pitchFamily="18" charset="0"/>
              </a:rPr>
              <a:t>юридический факт, являющийся основанием возникновения и формой существования трудового правоотношения во времени и служащий предпосылкой для возникновения и существования других правоотношений, тесно связанных с трудовыми; </a:t>
            </a:r>
            <a:endParaRPr lang="ru-RU" dirty="0" smtClean="0">
              <a:latin typeface="Times New Roman" pitchFamily="18" charset="0"/>
              <a:cs typeface="Times New Roman" pitchFamily="18" charset="0"/>
            </a:endParaRPr>
          </a:p>
          <a:p>
            <a:pPr marL="541782" indent="-514350" algn="just">
              <a:lnSpc>
                <a:spcPct val="120000"/>
              </a:lnSpc>
              <a:buFont typeface="+mj-lt"/>
              <a:buAutoNum type="arabicPeriod"/>
            </a:pPr>
            <a:r>
              <a:rPr lang="ru-RU" dirty="0" smtClean="0">
                <a:latin typeface="Times New Roman" pitchFamily="18" charset="0"/>
                <a:cs typeface="Times New Roman" pitchFamily="18" charset="0"/>
              </a:rPr>
              <a:t>как </a:t>
            </a:r>
            <a:r>
              <a:rPr lang="ru-RU" dirty="0">
                <a:latin typeface="Times New Roman" pitchFamily="18" charset="0"/>
                <a:cs typeface="Times New Roman" pitchFamily="18" charset="0"/>
              </a:rPr>
              <a:t>институт трудового права, то есть система правовых норм о приеме на работу, переводе на другую работу и увольнении.</a:t>
            </a:r>
          </a:p>
          <a:p>
            <a:pPr algn="ctr">
              <a:lnSpc>
                <a:spcPct val="120000"/>
              </a:lnSpc>
            </a:pPr>
            <a:endParaRPr lang="ru-RU" dirty="0"/>
          </a:p>
        </p:txBody>
      </p:sp>
    </p:spTree>
    <p:extLst>
      <p:ext uri="{BB962C8B-B14F-4D97-AF65-F5344CB8AC3E}">
        <p14:creationId xmlns:p14="http://schemas.microsoft.com/office/powerpoint/2010/main" val="358718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332656"/>
            <a:ext cx="7632848" cy="6001643"/>
          </a:xfrm>
          <a:prstGeom prst="rect">
            <a:avLst/>
          </a:prstGeom>
        </p:spPr>
        <p:txBody>
          <a:bodyPr wrap="square">
            <a:spAutoFit/>
          </a:bodyPr>
          <a:lstStyle/>
          <a:p>
            <a:pPr algn="just"/>
            <a:r>
              <a:rPr lang="ru-RU" sz="3200" dirty="0" smtClean="0"/>
              <a:t>	</a:t>
            </a:r>
            <a:r>
              <a:rPr lang="ru-RU" sz="3200" dirty="0" smtClean="0">
                <a:latin typeface="Times New Roman" pitchFamily="18" charset="0"/>
                <a:cs typeface="Times New Roman" pitchFamily="18" charset="0"/>
              </a:rPr>
              <a:t>Трудовое </a:t>
            </a:r>
            <a:r>
              <a:rPr lang="ru-RU" sz="3200" dirty="0">
                <a:latin typeface="Times New Roman" pitchFamily="18" charset="0"/>
                <a:cs typeface="Times New Roman" pitchFamily="18" charset="0"/>
              </a:rPr>
              <a:t>законодательство определяет правовое положение молодого специалиста как участника определенной кооперации труда в качестве работника данного трудового коллектива. Только с решением </a:t>
            </a:r>
            <a:r>
              <a:rPr lang="ru-RU" sz="3200" dirty="0" smtClean="0">
                <a:latin typeface="Times New Roman" pitchFamily="18" charset="0"/>
                <a:cs typeface="Times New Roman" pitchFamily="18" charset="0"/>
              </a:rPr>
              <a:t>трудового</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законодательства </a:t>
            </a:r>
            <a:r>
              <a:rPr lang="ru-RU" sz="3200" dirty="0">
                <a:latin typeface="Times New Roman" pitchFamily="18" charset="0"/>
                <a:cs typeface="Times New Roman" pitchFamily="18" charset="0"/>
              </a:rPr>
              <a:t>трудящийся становится членом трудового коллектива данной организации и подчиняется внутреннему трудовому распорядку, режиму труда. Этим трудовое законодательство отличается от смежных гражданских прав, связанных с трудом.</a:t>
            </a:r>
          </a:p>
        </p:txBody>
      </p:sp>
    </p:spTree>
    <p:extLst>
      <p:ext uri="{BB962C8B-B14F-4D97-AF65-F5344CB8AC3E}">
        <p14:creationId xmlns:p14="http://schemas.microsoft.com/office/powerpoint/2010/main" val="1332383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332657"/>
            <a:ext cx="7704856" cy="3785652"/>
          </a:xfrm>
          <a:prstGeom prst="rect">
            <a:avLst/>
          </a:prstGeom>
        </p:spPr>
        <p:txBody>
          <a:bodyPr wrap="square">
            <a:spAutoFit/>
          </a:bodyPr>
          <a:lstStyle/>
          <a:p>
            <a:pPr algn="ctr"/>
            <a:endParaRPr lang="ru-RU" sz="4000" dirty="0" smtClean="0">
              <a:latin typeface="Times New Roman" pitchFamily="18" charset="0"/>
              <a:cs typeface="Times New Roman" pitchFamily="18" charset="0"/>
            </a:endParaRPr>
          </a:p>
          <a:p>
            <a:pPr algn="ctr"/>
            <a:endParaRPr lang="ru-RU" sz="4000" dirty="0">
              <a:latin typeface="Times New Roman" pitchFamily="18" charset="0"/>
              <a:cs typeface="Times New Roman" pitchFamily="18" charset="0"/>
            </a:endParaRPr>
          </a:p>
          <a:p>
            <a:pPr algn="ctr"/>
            <a:endParaRPr lang="ru-RU" sz="4000" dirty="0" smtClean="0">
              <a:latin typeface="Times New Roman" pitchFamily="18" charset="0"/>
              <a:cs typeface="Times New Roman" pitchFamily="18" charset="0"/>
            </a:endParaRPr>
          </a:p>
          <a:p>
            <a:pPr algn="ctr"/>
            <a:r>
              <a:rPr lang="ru-RU" sz="4000" dirty="0" smtClean="0">
                <a:latin typeface="Times New Roman" pitchFamily="18" charset="0"/>
                <a:cs typeface="Times New Roman" pitchFamily="18" charset="0"/>
              </a:rPr>
              <a:t>Отличительные </a:t>
            </a:r>
            <a:r>
              <a:rPr lang="ru-RU" sz="4000" dirty="0">
                <a:latin typeface="Times New Roman" pitchFamily="18" charset="0"/>
                <a:cs typeface="Times New Roman" pitchFamily="18" charset="0"/>
              </a:rPr>
              <a:t>специфические признаки трудового законодательства следующие:</a:t>
            </a:r>
          </a:p>
        </p:txBody>
      </p:sp>
    </p:spTree>
    <p:extLst>
      <p:ext uri="{BB962C8B-B14F-4D97-AF65-F5344CB8AC3E}">
        <p14:creationId xmlns:p14="http://schemas.microsoft.com/office/powerpoint/2010/main" val="9237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67957" y="764704"/>
            <a:ext cx="7272808" cy="5693866"/>
          </a:xfrm>
          <a:prstGeom prst="rect">
            <a:avLst/>
          </a:prstGeom>
        </p:spPr>
        <p:txBody>
          <a:bodyPr wrap="square">
            <a:spAutoFit/>
          </a:bodyPr>
          <a:lstStyle/>
          <a:p>
            <a:pPr lvl="0" algn="just"/>
            <a:r>
              <a:rPr lang="ru-RU" sz="2800" dirty="0">
                <a:latin typeface="Times New Roman" pitchFamily="18" charset="0"/>
                <a:cs typeface="Times New Roman" pitchFamily="18" charset="0"/>
              </a:rPr>
              <a:t>1. Его предметом является личное выполнение трудовой функции в общем процессе труда данного производственного коллектива, то есть повседневная трудовая деятельность, проявление физической и умственной энергии молодого специалиста по определенной специальности, квалификации, должности в общем процессе труда данного трудового коллектива. Следовательно, предмет трудового законодательства — сам живой труд работника в общем процессе производства, как проявление во времени его общей и специальной трудоспособности.</a:t>
            </a:r>
            <a:endParaRPr lang="ru-RU"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41809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332656"/>
            <a:ext cx="7344816" cy="4401205"/>
          </a:xfrm>
          <a:prstGeom prst="rect">
            <a:avLst/>
          </a:prstGeom>
        </p:spPr>
        <p:txBody>
          <a:bodyPr wrap="square">
            <a:spAutoFit/>
          </a:bodyPr>
          <a:lstStyle/>
          <a:p>
            <a:pPr algn="just"/>
            <a:endParaRPr lang="ru-RU" sz="2800" dirty="0" smtClean="0">
              <a:latin typeface="Times New Roman" pitchFamily="18" charset="0"/>
              <a:cs typeface="Times New Roman" pitchFamily="18" charset="0"/>
            </a:endParaRPr>
          </a:p>
          <a:p>
            <a:pPr algn="just"/>
            <a:endParaRPr lang="ru-RU" sz="2800" dirty="0">
              <a:latin typeface="Times New Roman" pitchFamily="18" charset="0"/>
              <a:cs typeface="Times New Roman" pitchFamily="18" charset="0"/>
            </a:endParaRPr>
          </a:p>
          <a:p>
            <a:pPr algn="just"/>
            <a:endParaRPr lang="ru-RU" sz="2800" dirty="0" smtClean="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2</a:t>
            </a:r>
            <a:r>
              <a:rPr lang="ru-RU" sz="2800" dirty="0">
                <a:latin typeface="Times New Roman" pitchFamily="18" charset="0"/>
                <a:cs typeface="Times New Roman" pitchFamily="18" charset="0"/>
              </a:rPr>
              <a:t>. Подчинение работника в процессе выполнения трудовой функции правилам внутреннего трудового распорядка с выполнением установленной меры труда. За нарушение этой обязанности он может нести дисциплинарную ответственность, чего нет в гражданско-правовых законодательствах.</a:t>
            </a:r>
          </a:p>
        </p:txBody>
      </p:sp>
    </p:spTree>
    <p:extLst>
      <p:ext uri="{BB962C8B-B14F-4D97-AF65-F5344CB8AC3E}">
        <p14:creationId xmlns:p14="http://schemas.microsoft.com/office/powerpoint/2010/main" val="1095931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332656"/>
            <a:ext cx="7632848" cy="5693866"/>
          </a:xfrm>
          <a:prstGeom prst="rect">
            <a:avLst/>
          </a:prstGeom>
        </p:spPr>
        <p:txBody>
          <a:bodyPr wrap="square">
            <a:spAutoFit/>
          </a:bodyPr>
          <a:lstStyle/>
          <a:p>
            <a:pPr algn="just"/>
            <a:r>
              <a:rPr lang="ru-RU" sz="2800" dirty="0">
                <a:latin typeface="Times New Roman" pitchFamily="18" charset="0"/>
                <a:cs typeface="Times New Roman" pitchFamily="18" charset="0"/>
              </a:rPr>
              <a:t>3. Обязанность работодателя организовывать труд работника, создавать ему нормальные условия, охрану труда, вознаграждать его систематически за фактический труд по заранее установленным нормам. По законодательству же личного подряда, поручения, авторскому, изобретательскому и т.п. трудящийся не подчиняется дисциплине, внутреннему распорядку данного производства, а работу организует сам, выполняет за свой риск, охрану труда обеспечивает сам, и ему оплачивается лишь овеществленный конечный результат труда или выполненное поручение.</a:t>
            </a:r>
          </a:p>
        </p:txBody>
      </p:sp>
    </p:spTree>
    <p:extLst>
      <p:ext uri="{BB962C8B-B14F-4D97-AF65-F5344CB8AC3E}">
        <p14:creationId xmlns:p14="http://schemas.microsoft.com/office/powerpoint/2010/main" val="656817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88640"/>
            <a:ext cx="7704856" cy="6524863"/>
          </a:xfrm>
          <a:prstGeom prst="rect">
            <a:avLst/>
          </a:prstGeom>
        </p:spPr>
        <p:txBody>
          <a:bodyPr wrap="square">
            <a:spAutoFit/>
          </a:bodyPr>
          <a:lstStyle/>
          <a:p>
            <a:pPr algn="just"/>
            <a:r>
              <a:rPr lang="ru-RU" sz="2000" dirty="0">
                <a:latin typeface="Times New Roman" pitchFamily="18" charset="0"/>
                <a:cs typeface="Times New Roman" pitchFamily="18" charset="0"/>
              </a:rPr>
              <a:t>	</a:t>
            </a:r>
            <a:r>
              <a:rPr lang="ru-RU" sz="2200" dirty="0" smtClean="0">
                <a:latin typeface="Times New Roman" pitchFamily="18" charset="0"/>
                <a:cs typeface="Times New Roman" pitchFamily="18" charset="0"/>
              </a:rPr>
              <a:t>Для </a:t>
            </a:r>
            <a:r>
              <a:rPr lang="ru-RU" sz="2200" dirty="0">
                <a:latin typeface="Times New Roman" pitchFamily="18" charset="0"/>
                <a:cs typeface="Times New Roman" pitchFamily="18" charset="0"/>
              </a:rPr>
              <a:t>молодых специалистов предусмотрены </a:t>
            </a:r>
            <a:r>
              <a:rPr lang="ru-RU" sz="2200" dirty="0" smtClean="0">
                <a:latin typeface="Times New Roman" pitchFamily="18" charset="0"/>
                <a:cs typeface="Times New Roman" pitchFamily="18" charset="0"/>
              </a:rPr>
              <a:t>необходимые </a:t>
            </a:r>
            <a:r>
              <a:rPr lang="ru-RU" sz="2200" dirty="0">
                <a:latin typeface="Times New Roman" pitchFamily="18" charset="0"/>
                <a:cs typeface="Times New Roman" pitchFamily="18" charset="0"/>
              </a:rPr>
              <a:t>условия</a:t>
            </a:r>
            <a:r>
              <a:rPr lang="ru-RU" sz="2200" dirty="0" smtClean="0">
                <a:latin typeface="Times New Roman" pitchFamily="18" charset="0"/>
                <a:cs typeface="Times New Roman" pitchFamily="18" charset="0"/>
              </a:rPr>
              <a:t>. </a:t>
            </a:r>
            <a:r>
              <a:rPr lang="ru-RU" sz="2200" dirty="0">
                <a:latin typeface="Times New Roman" pitchFamily="18" charset="0"/>
                <a:cs typeface="Times New Roman" pitchFamily="18" charset="0"/>
              </a:rPr>
              <a:t>Необходимые условия – это такие, при отсутствии которых трудового договора не может быть, а следовательно, и не может возникнуть реальное трудовое правоотношение. К ним относятся условия: 1) о месте работы; 2) о трудовой функции, которую будет выполнять работник, то есть специальности, квалификации, должности, совмещении профессий; 3) о размере заработной платы работника организации, а также служащих тех организаций, где в окладах заработной платы по штатному расписанию имеется так называемая вилка, то есть возможность устанавливать оклад в пределах от минимального до максимального предусмотренного размера. Для  молодого специалиста бюджетных отраслей условие о тарифе платы не оговаривается сторонами, поскольку оно установлено прямо законодательством и не подлежит изменению по соглашению сторон. О нем лишь информируется работник – какой оклад по его разряду установлен в соответствии с единой 18-разрядной тарифной сеткой.</a:t>
            </a:r>
          </a:p>
        </p:txBody>
      </p:sp>
    </p:spTree>
    <p:extLst>
      <p:ext uri="{BB962C8B-B14F-4D97-AF65-F5344CB8AC3E}">
        <p14:creationId xmlns:p14="http://schemas.microsoft.com/office/powerpoint/2010/main" val="1390907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105</TotalTime>
  <Words>284</Words>
  <Application>Microsoft Office PowerPoint</Application>
  <PresentationFormat>Экран (4:3)</PresentationFormat>
  <Paragraphs>49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15</cp:revision>
  <dcterms:created xsi:type="dcterms:W3CDTF">2013-05-23T07:55:35Z</dcterms:created>
  <dcterms:modified xsi:type="dcterms:W3CDTF">2015-10-09T05:47:09Z</dcterms:modified>
</cp:coreProperties>
</file>