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722" autoAdjust="0"/>
  </p:normalViewPr>
  <p:slideViewPr>
    <p:cSldViewPr>
      <p:cViewPr varScale="1">
        <p:scale>
          <a:sx n="88" d="100"/>
          <a:sy n="88" d="100"/>
        </p:scale>
        <p:origin x="-106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09.10.2015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09.10.2015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09.10.2015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09.10.2015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09.10.2015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09.10.2015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09.10.2015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09.10.2015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09.10.2015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09.10.2015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09.10.2015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09.10.2015</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20688"/>
            <a:ext cx="8229600" cy="5682960"/>
          </a:xfrm>
        </p:spPr>
        <p:txBody>
          <a:bodyPr>
            <a:normAutofit fontScale="90000"/>
          </a:bodyPr>
          <a:lstStyle/>
          <a:p>
            <a:pPr lvl="0">
              <a:spcBef>
                <a:spcPts val="0"/>
              </a:spcBef>
              <a:spcAft>
                <a:spcPts val="300"/>
              </a:spcAft>
            </a:pPr>
            <a:r>
              <a:rPr lang="kk-KZ" sz="1800" dirty="0" smtClean="0">
                <a:solidFill>
                  <a:prstClr val="black"/>
                </a:solidFill>
                <a:latin typeface="Times New Roman" pitchFamily="18" charset="0"/>
                <a:ea typeface="+mn-ea"/>
                <a:cs typeface="Times New Roman" pitchFamily="18" charset="0"/>
              </a:rPr>
              <a:t/>
            </a:r>
            <a:br>
              <a:rPr lang="kk-KZ" sz="1800" dirty="0" smtClean="0">
                <a:solidFill>
                  <a:prstClr val="black"/>
                </a:solidFill>
                <a:latin typeface="Times New Roman" pitchFamily="18" charset="0"/>
                <a:ea typeface="+mn-ea"/>
                <a:cs typeface="Times New Roman" pitchFamily="18" charset="0"/>
              </a:rPr>
            </a:br>
            <a:r>
              <a:rPr lang="kk-KZ" sz="1800" dirty="0" smtClean="0">
                <a:solidFill>
                  <a:prstClr val="black"/>
                </a:solidFill>
                <a:latin typeface="Times New Roman" pitchFamily="18" charset="0"/>
                <a:ea typeface="+mn-ea"/>
                <a:cs typeface="Times New Roman" pitchFamily="18" charset="0"/>
              </a:rPr>
              <a:t/>
            </a:r>
            <a:br>
              <a:rPr lang="kk-KZ" sz="1800" dirty="0" smtClean="0">
                <a:solidFill>
                  <a:prstClr val="black"/>
                </a:solidFill>
                <a:latin typeface="Times New Roman" pitchFamily="18" charset="0"/>
                <a:ea typeface="+mn-ea"/>
                <a:cs typeface="Times New Roman" pitchFamily="18" charset="0"/>
              </a:rPr>
            </a:br>
            <a:r>
              <a:rPr lang="kk-KZ" sz="1800" dirty="0">
                <a:solidFill>
                  <a:prstClr val="black"/>
                </a:solidFill>
                <a:latin typeface="Times New Roman" pitchFamily="18" charset="0"/>
                <a:ea typeface="+mn-ea"/>
                <a:cs typeface="Times New Roman" pitchFamily="18" charset="0"/>
              </a:rPr>
              <a:t/>
            </a:r>
            <a:br>
              <a:rPr lang="kk-KZ" sz="1800" dirty="0">
                <a:solidFill>
                  <a:prstClr val="black"/>
                </a:solidFill>
                <a:latin typeface="Times New Roman" pitchFamily="18" charset="0"/>
                <a:ea typeface="+mn-ea"/>
                <a:cs typeface="Times New Roman" pitchFamily="18" charset="0"/>
              </a:rPr>
            </a:br>
            <a:r>
              <a:rPr lang="kk-KZ" sz="1800" dirty="0" smtClean="0">
                <a:solidFill>
                  <a:prstClr val="black"/>
                </a:solidFill>
                <a:latin typeface="Times New Roman" pitchFamily="18" charset="0"/>
                <a:ea typeface="+mn-ea"/>
                <a:cs typeface="Times New Roman" pitchFamily="18" charset="0"/>
              </a:rPr>
              <a:t>Қазақстан Республикасының Білім және ғылым министрлігі</a:t>
            </a:r>
            <a:br>
              <a:rPr lang="kk-KZ" sz="1800" dirty="0" smtClean="0">
                <a:solidFill>
                  <a:prstClr val="black"/>
                </a:solidFill>
                <a:latin typeface="Times New Roman" pitchFamily="18" charset="0"/>
                <a:ea typeface="+mn-ea"/>
                <a:cs typeface="Times New Roman" pitchFamily="18" charset="0"/>
              </a:rPr>
            </a:br>
            <a:r>
              <a:rPr lang="kk-KZ" sz="1800" dirty="0" smtClean="0">
                <a:solidFill>
                  <a:prstClr val="black"/>
                </a:solidFill>
                <a:latin typeface="Times New Roman" pitchFamily="18" charset="0"/>
                <a:ea typeface="+mn-ea"/>
                <a:cs typeface="Times New Roman" pitchFamily="18" charset="0"/>
              </a:rPr>
              <a:t>Қарағанды мемлекеттік техникалық университеті</a:t>
            </a:r>
            <a:r>
              <a:rPr lang="ru-RU" sz="1800" dirty="0" smtClean="0">
                <a:solidFill>
                  <a:prstClr val="black"/>
                </a:solidFill>
                <a:latin typeface="Times New Roman" pitchFamily="18" charset="0"/>
                <a:ea typeface="+mn-ea"/>
                <a:cs typeface="Times New Roman" pitchFamily="18" charset="0"/>
              </a:rPr>
              <a:t/>
            </a:r>
            <a:br>
              <a:rPr lang="ru-RU" sz="1800" dirty="0" smtClean="0">
                <a:solidFill>
                  <a:prstClr val="black"/>
                </a:solidFill>
                <a:latin typeface="Times New Roman" pitchFamily="18" charset="0"/>
                <a:ea typeface="+mn-ea"/>
                <a:cs typeface="Times New Roman" pitchFamily="18" charset="0"/>
              </a:rPr>
            </a:br>
            <a:r>
              <a:rPr lang="ru-RU" sz="1800" dirty="0" smtClean="0">
                <a:solidFill>
                  <a:prstClr val="black"/>
                </a:solidFill>
                <a:latin typeface="Times New Roman" pitchFamily="18" charset="0"/>
                <a:ea typeface="+mn-ea"/>
                <a:cs typeface="Times New Roman" pitchFamily="18" charset="0"/>
              </a:rPr>
              <a:t/>
            </a:r>
            <a:br>
              <a:rPr lang="ru-RU" sz="1800" dirty="0" smtClean="0">
                <a:solidFill>
                  <a:prstClr val="black"/>
                </a:solidFill>
                <a:latin typeface="Times New Roman" pitchFamily="18" charset="0"/>
                <a:ea typeface="+mn-ea"/>
                <a:cs typeface="Times New Roman" pitchFamily="18" charset="0"/>
              </a:rPr>
            </a:br>
            <a:r>
              <a:rPr lang="kk-KZ" sz="1800" dirty="0" smtClean="0">
                <a:solidFill>
                  <a:prstClr val="black"/>
                </a:solidFill>
                <a:latin typeface="Times New Roman" pitchFamily="18" charset="0"/>
                <a:ea typeface="+mn-ea"/>
                <a:cs typeface="Times New Roman" pitchFamily="18" charset="0"/>
              </a:rPr>
              <a:t/>
            </a:r>
            <a:br>
              <a:rPr lang="kk-KZ" sz="1800" dirty="0" smtClean="0">
                <a:solidFill>
                  <a:prstClr val="black"/>
                </a:solidFill>
                <a:latin typeface="Times New Roman" pitchFamily="18" charset="0"/>
                <a:ea typeface="+mn-ea"/>
                <a:cs typeface="Times New Roman" pitchFamily="18" charset="0"/>
              </a:rPr>
            </a:br>
            <a:r>
              <a:rPr lang="kk-KZ" sz="1800" dirty="0" smtClean="0">
                <a:solidFill>
                  <a:prstClr val="black"/>
                </a:solidFill>
                <a:latin typeface="Times New Roman" pitchFamily="18" charset="0"/>
                <a:ea typeface="+mn-ea"/>
                <a:cs typeface="Times New Roman" pitchFamily="18" charset="0"/>
              </a:rPr>
              <a:t/>
            </a:r>
            <a:br>
              <a:rPr lang="kk-KZ" sz="1800" dirty="0" smtClean="0">
                <a:solidFill>
                  <a:prstClr val="black"/>
                </a:solidFill>
                <a:latin typeface="Times New Roman" pitchFamily="18" charset="0"/>
                <a:ea typeface="+mn-ea"/>
                <a:cs typeface="Times New Roman" pitchFamily="18" charset="0"/>
              </a:rPr>
            </a:br>
            <a:r>
              <a:rPr lang="kk-KZ" sz="1800" dirty="0" smtClean="0">
                <a:solidFill>
                  <a:prstClr val="black"/>
                </a:solidFill>
                <a:latin typeface="Times New Roman" pitchFamily="18" charset="0"/>
                <a:ea typeface="+mn-ea"/>
                <a:cs typeface="Times New Roman" pitchFamily="18" charset="0"/>
              </a:rPr>
              <a:t/>
            </a:r>
            <a:br>
              <a:rPr lang="kk-KZ" sz="1800" dirty="0" smtClean="0">
                <a:solidFill>
                  <a:prstClr val="black"/>
                </a:solidFill>
                <a:latin typeface="Times New Roman" pitchFamily="18" charset="0"/>
                <a:ea typeface="+mn-ea"/>
                <a:cs typeface="Times New Roman" pitchFamily="18" charset="0"/>
              </a:rPr>
            </a:br>
            <a:r>
              <a:rPr lang="kk-KZ" sz="1800" dirty="0" smtClean="0">
                <a:solidFill>
                  <a:prstClr val="black"/>
                </a:solidFill>
                <a:latin typeface="Times New Roman" pitchFamily="18" charset="0"/>
                <a:ea typeface="+mn-ea"/>
                <a:cs typeface="Times New Roman" pitchFamily="18" charset="0"/>
              </a:rPr>
              <a:t/>
            </a:r>
            <a:br>
              <a:rPr lang="kk-KZ" sz="1800" dirty="0" smtClean="0">
                <a:solidFill>
                  <a:prstClr val="black"/>
                </a:solidFill>
                <a:latin typeface="Times New Roman" pitchFamily="18" charset="0"/>
                <a:ea typeface="+mn-ea"/>
                <a:cs typeface="Times New Roman" pitchFamily="18" charset="0"/>
              </a:rPr>
            </a:br>
            <a:r>
              <a:rPr lang="kk-KZ" sz="1800" dirty="0" smtClean="0">
                <a:solidFill>
                  <a:prstClr val="black"/>
                </a:solidFill>
                <a:latin typeface="Times New Roman" pitchFamily="18" charset="0"/>
                <a:ea typeface="+mn-ea"/>
                <a:cs typeface="Times New Roman" pitchFamily="18" charset="0"/>
              </a:rPr>
              <a:t>Факультатив: «Қазақстандық құқық»</a:t>
            </a:r>
            <a:r>
              <a:rPr lang="ru-RU" sz="1800" dirty="0" smtClean="0">
                <a:solidFill>
                  <a:prstClr val="black"/>
                </a:solidFill>
                <a:latin typeface="Times New Roman" pitchFamily="18" charset="0"/>
                <a:ea typeface="+mn-ea"/>
                <a:cs typeface="Times New Roman" pitchFamily="18" charset="0"/>
              </a:rPr>
              <a:t/>
            </a:r>
            <a:br>
              <a:rPr lang="ru-RU" sz="1800" dirty="0" smtClean="0">
                <a:solidFill>
                  <a:prstClr val="black"/>
                </a:solidFill>
                <a:latin typeface="Times New Roman" pitchFamily="18" charset="0"/>
                <a:ea typeface="+mn-ea"/>
                <a:cs typeface="Times New Roman" pitchFamily="18" charset="0"/>
              </a:rPr>
            </a:br>
            <a:r>
              <a:rPr lang="ru-RU" sz="2000" dirty="0" smtClean="0">
                <a:solidFill>
                  <a:prstClr val="black"/>
                </a:solidFill>
                <a:latin typeface="Times New Roman" pitchFamily="18" charset="0"/>
                <a:ea typeface="+mn-ea"/>
                <a:cs typeface="Times New Roman" pitchFamily="18" charset="0"/>
              </a:rPr>
              <a:t/>
            </a:r>
            <a:br>
              <a:rPr lang="ru-RU" sz="2000" dirty="0" smtClean="0">
                <a:solidFill>
                  <a:prstClr val="black"/>
                </a:solidFill>
                <a:latin typeface="Times New Roman" pitchFamily="18" charset="0"/>
                <a:ea typeface="+mn-ea"/>
                <a:cs typeface="Times New Roman" pitchFamily="18" charset="0"/>
              </a:rPr>
            </a:br>
            <a:r>
              <a:rPr lang="ru-RU" sz="2000" dirty="0" smtClean="0">
                <a:solidFill>
                  <a:prstClr val="black"/>
                </a:solidFill>
                <a:latin typeface="Times New Roman" pitchFamily="18" charset="0"/>
                <a:ea typeface="+mn-ea"/>
                <a:cs typeface="Times New Roman" pitchFamily="18" charset="0"/>
              </a:rPr>
              <a:t/>
            </a:r>
            <a:br>
              <a:rPr lang="ru-RU" sz="2000" dirty="0" smtClean="0">
                <a:solidFill>
                  <a:prstClr val="black"/>
                </a:solidFill>
                <a:latin typeface="Times New Roman" pitchFamily="18" charset="0"/>
                <a:ea typeface="+mn-ea"/>
                <a:cs typeface="Times New Roman" pitchFamily="18" charset="0"/>
              </a:rPr>
            </a:br>
            <a:r>
              <a:rPr lang="ru-RU" sz="2800" dirty="0" smtClean="0">
                <a:solidFill>
                  <a:prstClr val="black"/>
                </a:solidFill>
                <a:latin typeface="Times New Roman" pitchFamily="18" charset="0"/>
                <a:ea typeface="+mn-ea"/>
                <a:cs typeface="Times New Roman" pitchFamily="18" charset="0"/>
              </a:rPr>
              <a:t>ҚАЗАҚСТАН РЕСПУБЛИКАСЫНЫҢ </a:t>
            </a:r>
            <a:br>
              <a:rPr lang="ru-RU" sz="2800" dirty="0" smtClean="0">
                <a:solidFill>
                  <a:prstClr val="black"/>
                </a:solidFill>
                <a:latin typeface="Times New Roman" pitchFamily="18" charset="0"/>
                <a:ea typeface="+mn-ea"/>
                <a:cs typeface="Times New Roman" pitchFamily="18" charset="0"/>
              </a:rPr>
            </a:br>
            <a:r>
              <a:rPr lang="ru-RU" sz="2800" dirty="0" smtClean="0">
                <a:solidFill>
                  <a:prstClr val="black"/>
                </a:solidFill>
                <a:latin typeface="Times New Roman" pitchFamily="18" charset="0"/>
                <a:ea typeface="+mn-ea"/>
                <a:cs typeface="Times New Roman" pitchFamily="18" charset="0"/>
              </a:rPr>
              <a:t>ДІНГЕ СЕНУ МӘСЕЛЕЛЕРІН РЕТТЕУ ЖӨНІНДЕГІ ЗАҢНАМАСЫ</a:t>
            </a:r>
            <a:br>
              <a:rPr lang="ru-RU" sz="2800" dirty="0" smtClean="0">
                <a:solidFill>
                  <a:prstClr val="black"/>
                </a:solidFill>
                <a:latin typeface="Times New Roman" pitchFamily="18" charset="0"/>
                <a:ea typeface="+mn-ea"/>
                <a:cs typeface="Times New Roman" pitchFamily="18" charset="0"/>
              </a:rPr>
            </a:br>
            <a:r>
              <a:rPr lang="ru-RU" sz="1800" dirty="0" smtClean="0">
                <a:solidFill>
                  <a:prstClr val="black"/>
                </a:solidFill>
                <a:latin typeface="Times New Roman" pitchFamily="18" charset="0"/>
                <a:ea typeface="+mn-ea"/>
                <a:cs typeface="Times New Roman" pitchFamily="18" charset="0"/>
              </a:rPr>
              <a:t/>
            </a:r>
            <a:br>
              <a:rPr lang="ru-RU" sz="1800" dirty="0" smtClean="0">
                <a:solidFill>
                  <a:prstClr val="black"/>
                </a:solidFill>
                <a:latin typeface="Times New Roman" pitchFamily="18" charset="0"/>
                <a:ea typeface="+mn-ea"/>
                <a:cs typeface="Times New Roman" pitchFamily="18" charset="0"/>
              </a:rPr>
            </a:br>
            <a:r>
              <a:rPr lang="ru-RU" sz="1800" dirty="0" smtClean="0">
                <a:solidFill>
                  <a:prstClr val="black"/>
                </a:solidFill>
                <a:latin typeface="Times New Roman" pitchFamily="18" charset="0"/>
                <a:ea typeface="+mn-ea"/>
                <a:cs typeface="Times New Roman" pitchFamily="18" charset="0"/>
              </a:rPr>
              <a:t/>
            </a:r>
            <a:br>
              <a:rPr lang="ru-RU" sz="1800" dirty="0" smtClean="0">
                <a:solidFill>
                  <a:prstClr val="black"/>
                </a:solidFill>
                <a:latin typeface="Times New Roman" pitchFamily="18" charset="0"/>
                <a:ea typeface="+mn-ea"/>
                <a:cs typeface="Times New Roman" pitchFamily="18" charset="0"/>
              </a:rPr>
            </a:br>
            <a:r>
              <a:rPr lang="ru-RU" sz="1800" dirty="0" smtClean="0">
                <a:solidFill>
                  <a:prstClr val="black"/>
                </a:solidFill>
                <a:latin typeface="Times New Roman" pitchFamily="18" charset="0"/>
                <a:ea typeface="+mn-ea"/>
                <a:cs typeface="Times New Roman" pitchFamily="18" charset="0"/>
              </a:rPr>
              <a:t>							Ж.А. </a:t>
            </a:r>
            <a:r>
              <a:rPr lang="ru-RU" sz="1800" dirty="0" err="1" smtClean="0">
                <a:solidFill>
                  <a:prstClr val="black"/>
                </a:solidFill>
                <a:latin typeface="Times New Roman" pitchFamily="18" charset="0"/>
                <a:ea typeface="+mn-ea"/>
                <a:cs typeface="Times New Roman" pitchFamily="18" charset="0"/>
              </a:rPr>
              <a:t>Нығыман</a:t>
            </a:r>
            <a:r>
              <a:rPr lang="ru-RU" sz="1800" dirty="0" smtClean="0">
                <a:solidFill>
                  <a:prstClr val="black"/>
                </a:solidFill>
                <a:latin typeface="Times New Roman" pitchFamily="18" charset="0"/>
                <a:ea typeface="+mn-ea"/>
                <a:cs typeface="Times New Roman" pitchFamily="18" charset="0"/>
              </a:rPr>
              <a:t>,</a:t>
            </a:r>
            <a:br>
              <a:rPr lang="ru-RU" sz="1800" dirty="0" smtClean="0">
                <a:solidFill>
                  <a:prstClr val="black"/>
                </a:solidFill>
                <a:latin typeface="Times New Roman" pitchFamily="18" charset="0"/>
                <a:ea typeface="+mn-ea"/>
                <a:cs typeface="Times New Roman" pitchFamily="18" charset="0"/>
              </a:rPr>
            </a:br>
            <a:r>
              <a:rPr lang="ru-RU" sz="1800" dirty="0" smtClean="0">
                <a:solidFill>
                  <a:prstClr val="black"/>
                </a:solidFill>
                <a:latin typeface="Times New Roman" pitchFamily="18" charset="0"/>
                <a:ea typeface="+mn-ea"/>
                <a:cs typeface="Times New Roman" pitchFamily="18" charset="0"/>
              </a:rPr>
              <a:t>					       </a:t>
            </a:r>
            <a:r>
              <a:rPr lang="kk-KZ" sz="1800" dirty="0" smtClean="0">
                <a:solidFill>
                  <a:prstClr val="black"/>
                </a:solidFill>
                <a:latin typeface="Times New Roman" pitchFamily="18" charset="0"/>
                <a:ea typeface="+mn-ea"/>
                <a:cs typeface="Times New Roman" pitchFamily="18" charset="0"/>
              </a:rPr>
              <a:t>ӘГП кафедрасының оқытушысы</a:t>
            </a:r>
            <a:r>
              <a:rPr lang="ru-RU" sz="1800" dirty="0" smtClean="0">
                <a:solidFill>
                  <a:prstClr val="black"/>
                </a:solidFill>
                <a:latin typeface="Times New Roman" pitchFamily="18" charset="0"/>
                <a:ea typeface="+mn-ea"/>
                <a:cs typeface="Times New Roman" pitchFamily="18" charset="0"/>
              </a:rPr>
              <a:t/>
            </a:r>
            <a:br>
              <a:rPr lang="ru-RU" sz="1800" dirty="0" smtClean="0">
                <a:solidFill>
                  <a:prstClr val="black"/>
                </a:solidFill>
                <a:latin typeface="Times New Roman" pitchFamily="18" charset="0"/>
                <a:ea typeface="+mn-ea"/>
                <a:cs typeface="Times New Roman" pitchFamily="18" charset="0"/>
              </a:rPr>
            </a:br>
            <a:r>
              <a:rPr lang="ru-RU" sz="1800" dirty="0" smtClean="0">
                <a:solidFill>
                  <a:prstClr val="black"/>
                </a:solidFill>
                <a:latin typeface="Times New Roman" pitchFamily="18" charset="0"/>
                <a:ea typeface="+mn-ea"/>
                <a:cs typeface="Times New Roman" pitchFamily="18" charset="0"/>
              </a:rPr>
              <a:t/>
            </a:r>
            <a:br>
              <a:rPr lang="ru-RU" sz="1800" dirty="0" smtClean="0">
                <a:solidFill>
                  <a:prstClr val="black"/>
                </a:solidFill>
                <a:latin typeface="Times New Roman" pitchFamily="18" charset="0"/>
                <a:ea typeface="+mn-ea"/>
                <a:cs typeface="Times New Roman" pitchFamily="18" charset="0"/>
              </a:rPr>
            </a:br>
            <a:r>
              <a:rPr lang="ru-RU" sz="1800" dirty="0">
                <a:solidFill>
                  <a:prstClr val="black"/>
                </a:solidFill>
                <a:latin typeface="Times New Roman" pitchFamily="18" charset="0"/>
                <a:ea typeface="+mn-ea"/>
                <a:cs typeface="Times New Roman" pitchFamily="18" charset="0"/>
              </a:rPr>
              <a:t/>
            </a:r>
            <a:br>
              <a:rPr lang="ru-RU" sz="1800" dirty="0">
                <a:solidFill>
                  <a:prstClr val="black"/>
                </a:solidFill>
                <a:latin typeface="Times New Roman" pitchFamily="18" charset="0"/>
                <a:ea typeface="+mn-ea"/>
                <a:cs typeface="Times New Roman" pitchFamily="18" charset="0"/>
              </a:rPr>
            </a:br>
            <a:r>
              <a:rPr lang="ru-RU" sz="1800" dirty="0" smtClean="0">
                <a:solidFill>
                  <a:prstClr val="black"/>
                </a:solidFill>
                <a:latin typeface="Times New Roman" pitchFamily="18" charset="0"/>
                <a:ea typeface="+mn-ea"/>
                <a:cs typeface="Times New Roman" pitchFamily="18" charset="0"/>
              </a:rPr>
              <a:t/>
            </a:r>
            <a:br>
              <a:rPr lang="ru-RU" sz="1800" dirty="0" smtClean="0">
                <a:solidFill>
                  <a:prstClr val="black"/>
                </a:solidFill>
                <a:latin typeface="Times New Roman" pitchFamily="18" charset="0"/>
                <a:ea typeface="+mn-ea"/>
                <a:cs typeface="Times New Roman" pitchFamily="18" charset="0"/>
              </a:rPr>
            </a:br>
            <a:r>
              <a:rPr lang="kk-KZ" sz="1800" dirty="0" smtClean="0">
                <a:solidFill>
                  <a:prstClr val="black"/>
                </a:solidFill>
                <a:latin typeface="Times New Roman" pitchFamily="18" charset="0"/>
                <a:ea typeface="+mn-ea"/>
                <a:cs typeface="Times New Roman" pitchFamily="18" charset="0"/>
              </a:rPr>
              <a:t/>
            </a:r>
            <a:br>
              <a:rPr lang="kk-KZ" sz="1800" dirty="0" smtClean="0">
                <a:solidFill>
                  <a:prstClr val="black"/>
                </a:solidFill>
                <a:latin typeface="Times New Roman" pitchFamily="18" charset="0"/>
                <a:ea typeface="+mn-ea"/>
                <a:cs typeface="Times New Roman" pitchFamily="18" charset="0"/>
              </a:rPr>
            </a:br>
            <a:r>
              <a:rPr lang="kk-KZ" sz="1800" dirty="0" smtClean="0">
                <a:solidFill>
                  <a:prstClr val="black"/>
                </a:solidFill>
                <a:latin typeface="Times New Roman" pitchFamily="18" charset="0"/>
                <a:ea typeface="+mn-ea"/>
                <a:cs typeface="Times New Roman" pitchFamily="18" charset="0"/>
              </a:rPr>
              <a:t>Қарағанды 2015</a:t>
            </a:r>
            <a:r>
              <a:rPr lang="ru-RU" sz="1800" dirty="0" smtClean="0">
                <a:solidFill>
                  <a:prstClr val="black"/>
                </a:solidFill>
                <a:latin typeface="Times New Roman" pitchFamily="18" charset="0"/>
                <a:ea typeface="+mn-ea"/>
                <a:cs typeface="Times New Roman" pitchFamily="18" charset="0"/>
              </a:rPr>
              <a:t/>
            </a:r>
            <a:br>
              <a:rPr lang="ru-RU" sz="1800" dirty="0" smtClean="0">
                <a:solidFill>
                  <a:prstClr val="black"/>
                </a:solidFill>
                <a:latin typeface="Times New Roman" pitchFamily="18" charset="0"/>
                <a:ea typeface="+mn-ea"/>
                <a:cs typeface="Times New Roman" pitchFamily="18" charset="0"/>
              </a:rPr>
            </a:br>
            <a:endParaRPr lang="ru-RU" dirty="0"/>
          </a:p>
        </p:txBody>
      </p:sp>
    </p:spTree>
    <p:extLst>
      <p:ext uri="{BB962C8B-B14F-4D97-AF65-F5344CB8AC3E}">
        <p14:creationId xmlns:p14="http://schemas.microsoft.com/office/powerpoint/2010/main" val="4030955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1412776"/>
            <a:ext cx="7632848" cy="3970318"/>
          </a:xfrm>
          <a:prstGeom prst="rect">
            <a:avLst/>
          </a:prstGeom>
        </p:spPr>
        <p:txBody>
          <a:bodyPr wrap="square">
            <a:spAutoFit/>
          </a:bodyPr>
          <a:lstStyle/>
          <a:p>
            <a:pPr indent="450215" algn="ctr">
              <a:spcAft>
                <a:spcPts val="0"/>
              </a:spcAft>
            </a:pPr>
            <a:r>
              <a:rPr lang="kk-KZ" dirty="0">
                <a:latin typeface="Times New Roman"/>
                <a:ea typeface="Calibri"/>
              </a:rPr>
              <a:t>Ә</a:t>
            </a:r>
            <a:r>
              <a:rPr lang="ru-RU" dirty="0" err="1">
                <a:latin typeface="Times New Roman"/>
                <a:ea typeface="Calibri"/>
              </a:rPr>
              <a:t>дебиет</a:t>
            </a:r>
            <a:r>
              <a:rPr lang="kk-KZ" dirty="0">
                <a:latin typeface="Times New Roman"/>
                <a:ea typeface="Calibri"/>
              </a:rPr>
              <a:t>тер тізімі</a:t>
            </a:r>
            <a:endParaRPr lang="ru-RU" sz="1600" dirty="0">
              <a:latin typeface="Times New Roman"/>
              <a:ea typeface="Times New Roman"/>
            </a:endParaRPr>
          </a:p>
          <a:p>
            <a:pPr indent="450215" algn="just">
              <a:spcAft>
                <a:spcPts val="0"/>
              </a:spcAft>
            </a:pPr>
            <a:r>
              <a:rPr lang="ru-RU" dirty="0">
                <a:latin typeface="Times New Roman"/>
                <a:ea typeface="Calibri"/>
              </a:rPr>
              <a:t> </a:t>
            </a:r>
            <a:endParaRPr lang="ru-RU" sz="1600" dirty="0">
              <a:latin typeface="Times New Roman"/>
              <a:ea typeface="Times New Roman"/>
            </a:endParaRPr>
          </a:p>
          <a:p>
            <a:pPr indent="450215" algn="just">
              <a:spcAft>
                <a:spcPts val="0"/>
              </a:spcAft>
            </a:pPr>
            <a:r>
              <a:rPr lang="ru-RU" dirty="0">
                <a:latin typeface="Times New Roman"/>
                <a:ea typeface="Calibri"/>
              </a:rPr>
              <a:t>1. Ожегов С.И., Шведова Н.Ю. Толковый словарь русского языка. 4-е изд. доп. М., 2003. – 908 с.</a:t>
            </a:r>
            <a:endParaRPr lang="ru-RU" sz="1600" dirty="0">
              <a:latin typeface="Times New Roman"/>
              <a:ea typeface="Times New Roman"/>
            </a:endParaRPr>
          </a:p>
          <a:p>
            <a:pPr indent="450215" algn="just">
              <a:spcAft>
                <a:spcPts val="0"/>
              </a:spcAft>
            </a:pPr>
            <a:r>
              <a:rPr lang="ru-RU" dirty="0">
                <a:latin typeface="Times New Roman"/>
                <a:ea typeface="Calibri"/>
              </a:rPr>
              <a:t>2. Макаров Н.Е., </a:t>
            </a:r>
            <a:r>
              <a:rPr lang="ru-RU" dirty="0" err="1">
                <a:latin typeface="Times New Roman"/>
                <a:ea typeface="Calibri"/>
              </a:rPr>
              <a:t>Дондоков</a:t>
            </a:r>
            <a:r>
              <a:rPr lang="ru-RU" dirty="0">
                <a:latin typeface="Times New Roman"/>
                <a:ea typeface="Calibri"/>
              </a:rPr>
              <a:t> Ц.С. Понятие и идеология экстремизма в современных условиях // Закон и армия, 2005, № 11.</a:t>
            </a:r>
            <a:endParaRPr lang="ru-RU" sz="1600" dirty="0">
              <a:latin typeface="Times New Roman"/>
              <a:ea typeface="Times New Roman"/>
            </a:endParaRPr>
          </a:p>
          <a:p>
            <a:pPr indent="450215" algn="just">
              <a:spcAft>
                <a:spcPts val="0"/>
              </a:spcAft>
            </a:pPr>
            <a:r>
              <a:rPr lang="ru-RU" dirty="0">
                <a:latin typeface="Times New Roman"/>
                <a:ea typeface="Calibri"/>
              </a:rPr>
              <a:t>3. </a:t>
            </a:r>
            <a:r>
              <a:rPr lang="ru-RU" dirty="0" err="1">
                <a:latin typeface="Times New Roman"/>
                <a:ea typeface="Calibri"/>
              </a:rPr>
              <a:t>Дробижева</a:t>
            </a:r>
            <a:r>
              <a:rPr lang="ru-RU" dirty="0">
                <a:latin typeface="Times New Roman"/>
                <a:ea typeface="Calibri"/>
              </a:rPr>
              <a:t> Л.М., </a:t>
            </a:r>
            <a:r>
              <a:rPr lang="ru-RU" dirty="0" err="1">
                <a:latin typeface="Times New Roman"/>
                <a:ea typeface="Calibri"/>
              </a:rPr>
              <a:t>Паин</a:t>
            </a:r>
            <a:r>
              <a:rPr lang="ru-RU" dirty="0">
                <a:latin typeface="Times New Roman"/>
                <a:ea typeface="Calibri"/>
              </a:rPr>
              <a:t> Э.А. Социальные предпосылки распространения экстремизма и терроризма // Социальные и психологические проблемы борьбы с международным терроризмом. М., 2002. С. 40.</a:t>
            </a:r>
            <a:endParaRPr lang="ru-RU" sz="1600" dirty="0">
              <a:latin typeface="Times New Roman"/>
              <a:ea typeface="Times New Roman"/>
            </a:endParaRPr>
          </a:p>
          <a:p>
            <a:pPr indent="450215" algn="just">
              <a:spcAft>
                <a:spcPts val="0"/>
              </a:spcAft>
            </a:pPr>
            <a:r>
              <a:rPr lang="ru-RU" dirty="0">
                <a:latin typeface="Times New Roman"/>
                <a:ea typeface="Calibri"/>
              </a:rPr>
              <a:t>4. </a:t>
            </a:r>
            <a:r>
              <a:rPr lang="ru-RU" dirty="0" err="1">
                <a:latin typeface="Times New Roman"/>
                <a:ea typeface="Calibri"/>
              </a:rPr>
              <a:t>Тамаев</a:t>
            </a:r>
            <a:r>
              <a:rPr lang="ru-RU" dirty="0">
                <a:latin typeface="Times New Roman"/>
                <a:ea typeface="Calibri"/>
              </a:rPr>
              <a:t> Р.С. Борьба с экстремизмом: необходимо международное сотрудничество // Законность. М., 2007. № 6. С. 21.</a:t>
            </a:r>
            <a:endParaRPr lang="ru-RU" sz="1600" dirty="0">
              <a:latin typeface="Times New Roman"/>
              <a:ea typeface="Times New Roman"/>
            </a:endParaRPr>
          </a:p>
          <a:p>
            <a:pPr indent="450215" algn="just">
              <a:spcAft>
                <a:spcPts val="0"/>
              </a:spcAft>
            </a:pPr>
            <a:r>
              <a:rPr lang="ru-RU" dirty="0">
                <a:latin typeface="Times New Roman"/>
                <a:ea typeface="Calibri"/>
              </a:rPr>
              <a:t>5. </a:t>
            </a:r>
            <a:r>
              <a:rPr lang="ru-RU" dirty="0" err="1">
                <a:latin typeface="Times New Roman"/>
                <a:ea typeface="Calibri"/>
              </a:rPr>
              <a:t>Бурковская</a:t>
            </a:r>
            <a:r>
              <a:rPr lang="ru-RU" dirty="0">
                <a:latin typeface="Times New Roman"/>
                <a:ea typeface="Calibri"/>
              </a:rPr>
              <a:t> В.А. Актуальные проблемы борьбы с криминальным религиозным экстремизмом в современной России. М., 2005. С. 7-8.</a:t>
            </a:r>
            <a:endParaRPr lang="ru-RU" sz="1600" dirty="0">
              <a:effectLst/>
              <a:latin typeface="Times New Roman"/>
              <a:ea typeface="Times New Roman"/>
            </a:endParaRPr>
          </a:p>
        </p:txBody>
      </p:sp>
    </p:spTree>
    <p:extLst>
      <p:ext uri="{BB962C8B-B14F-4D97-AF65-F5344CB8AC3E}">
        <p14:creationId xmlns:p14="http://schemas.microsoft.com/office/powerpoint/2010/main" val="2409699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1268760"/>
            <a:ext cx="7200800" cy="4680520"/>
          </a:xfrm>
        </p:spPr>
        <p:txBody>
          <a:bodyPr>
            <a:normAutofit fontScale="90000"/>
          </a:bodyPr>
          <a:lstStyle/>
          <a:p>
            <a:pPr algn="just" fontAlgn="base">
              <a:spcAft>
                <a:spcPts val="0"/>
              </a:spcAft>
            </a:pPr>
            <a:r>
              <a:rPr lang="kk-KZ" sz="2400" spc="10" dirty="0" smtClean="0">
                <a:solidFill>
                  <a:schemeClr val="tx1"/>
                </a:solidFill>
                <a:latin typeface="Times New Roman"/>
                <a:ea typeface="Times New Roman"/>
              </a:rPr>
              <a:t>    </a:t>
            </a:r>
            <a:br>
              <a:rPr lang="kk-KZ" sz="2400" spc="10" dirty="0" smtClean="0">
                <a:solidFill>
                  <a:schemeClr val="tx1"/>
                </a:solidFill>
                <a:latin typeface="Times New Roman"/>
                <a:ea typeface="Times New Roman"/>
              </a:rPr>
            </a:br>
            <a:r>
              <a:rPr lang="kk-KZ" sz="2400" spc="10" dirty="0">
                <a:solidFill>
                  <a:schemeClr val="tx1"/>
                </a:solidFill>
                <a:latin typeface="Times New Roman"/>
                <a:ea typeface="Times New Roman"/>
              </a:rPr>
              <a:t/>
            </a:r>
            <a:br>
              <a:rPr lang="kk-KZ" sz="2400" spc="10" dirty="0">
                <a:solidFill>
                  <a:schemeClr val="tx1"/>
                </a:solidFill>
                <a:latin typeface="Times New Roman"/>
                <a:ea typeface="Times New Roman"/>
              </a:rPr>
            </a:br>
            <a:r>
              <a:rPr lang="kk-KZ" sz="2400" spc="10" dirty="0" smtClean="0">
                <a:solidFill>
                  <a:schemeClr val="tx1"/>
                </a:solidFill>
                <a:latin typeface="Times New Roman"/>
                <a:ea typeface="Times New Roman"/>
              </a:rPr>
              <a:t/>
            </a:r>
            <a:br>
              <a:rPr lang="kk-KZ" sz="2400" spc="10" dirty="0" smtClean="0">
                <a:solidFill>
                  <a:schemeClr val="tx1"/>
                </a:solidFill>
                <a:latin typeface="Times New Roman"/>
                <a:ea typeface="Times New Roman"/>
              </a:rPr>
            </a:br>
            <a:r>
              <a:rPr lang="kk-KZ" sz="2400" spc="10" dirty="0" smtClean="0">
                <a:solidFill>
                  <a:schemeClr val="tx1"/>
                </a:solidFill>
                <a:latin typeface="Times New Roman"/>
                <a:ea typeface="Times New Roman"/>
              </a:rPr>
              <a:t>     Қазақстан </a:t>
            </a:r>
            <a:r>
              <a:rPr lang="kk-KZ" sz="2400" spc="10" dirty="0">
                <a:solidFill>
                  <a:schemeClr val="tx1"/>
                </a:solidFill>
                <a:latin typeface="Times New Roman"/>
                <a:ea typeface="Times New Roman"/>
              </a:rPr>
              <a:t>Республикасының Президентінің «Қазақстан-2050» </a:t>
            </a:r>
            <a:r>
              <a:rPr lang="kk-KZ" sz="2400" spc="10" dirty="0" smtClean="0">
                <a:solidFill>
                  <a:schemeClr val="tx1"/>
                </a:solidFill>
                <a:latin typeface="Times New Roman"/>
                <a:ea typeface="Times New Roman"/>
              </a:rPr>
              <a:t>стратегиясы: Қалыптасқан </a:t>
            </a:r>
            <a:r>
              <a:rPr lang="kk-KZ" sz="2400" spc="10" dirty="0">
                <a:solidFill>
                  <a:schemeClr val="tx1"/>
                </a:solidFill>
                <a:latin typeface="Times New Roman"/>
                <a:ea typeface="Times New Roman"/>
              </a:rPr>
              <a:t>мемлекеттің жаңа саяси бағыты» атты Жолдауында басым міндеттердің ішінде радикализмнің, экстремизмнің және терроризмнің барлық түрлері мен көріністеріне қарсы іс-қимыл айқындалған. Бұл ретте қоғамда, ең алдымен, жастар ортасында діни экстремизмнің алдын алуды күшейту қажеттілігіне, сондай-ақ конфессияаралық бейбітшілік пен келісім орнаған, діншілдер мен атеистік көзқарасты ұстанған азаматтардың да құқықтары сақталатын және құрметтелетін зайырлы мемлекет – Қазақстан Республикасының дәстүрлері мен мәдени құндылықтарына сәйкес тұрғындарда діни сананың қалыптасуына ерекше назар аударылады. Сонымен қатар, қазіргі кезеңде әлемдегі жаһандану процесі мен шиеленісу әлеуетінің өсуі халықаралық және ұлттық қауіпсіздік ахуалына елеулі әсерін </a:t>
            </a:r>
            <a:r>
              <a:rPr lang="kk-KZ" sz="2400" spc="10" dirty="0" smtClean="0">
                <a:solidFill>
                  <a:schemeClr val="tx1"/>
                </a:solidFill>
                <a:latin typeface="Times New Roman"/>
                <a:ea typeface="Times New Roman"/>
              </a:rPr>
              <a:t>тигізіп отыр. </a:t>
            </a:r>
            <a:br>
              <a:rPr lang="kk-KZ" sz="2400" spc="10" dirty="0" smtClean="0">
                <a:solidFill>
                  <a:schemeClr val="tx1"/>
                </a:solidFill>
                <a:latin typeface="Times New Roman"/>
                <a:ea typeface="Times New Roman"/>
              </a:rPr>
            </a:br>
            <a:r>
              <a:rPr lang="kk-KZ" sz="2400" spc="10" dirty="0" smtClean="0">
                <a:solidFill>
                  <a:schemeClr val="tx1"/>
                </a:solidFill>
                <a:latin typeface="Times New Roman"/>
                <a:ea typeface="Times New Roman"/>
              </a:rPr>
              <a:t/>
            </a:r>
            <a:br>
              <a:rPr lang="kk-KZ" sz="2400" spc="10" dirty="0" smtClean="0">
                <a:solidFill>
                  <a:schemeClr val="tx1"/>
                </a:solidFill>
                <a:latin typeface="Times New Roman"/>
                <a:ea typeface="Times New Roman"/>
              </a:rPr>
            </a:br>
            <a:r>
              <a:rPr lang="kk-KZ" sz="2400" spc="10" dirty="0">
                <a:solidFill>
                  <a:schemeClr val="tx1"/>
                </a:solidFill>
                <a:latin typeface="Times New Roman"/>
                <a:ea typeface="Times New Roman"/>
              </a:rPr>
              <a:t/>
            </a:r>
            <a:br>
              <a:rPr lang="kk-KZ" sz="2400" spc="10" dirty="0">
                <a:solidFill>
                  <a:schemeClr val="tx1"/>
                </a:solidFill>
                <a:latin typeface="Times New Roman"/>
                <a:ea typeface="Times New Roman"/>
              </a:rPr>
            </a:br>
            <a:r>
              <a:rPr lang="ru-RU" sz="2400" dirty="0">
                <a:solidFill>
                  <a:schemeClr val="tx1"/>
                </a:solidFill>
                <a:latin typeface="Times New Roman"/>
                <a:ea typeface="Times New Roman"/>
              </a:rPr>
              <a:t/>
            </a:r>
            <a:br>
              <a:rPr lang="ru-RU" sz="2400" dirty="0">
                <a:solidFill>
                  <a:schemeClr val="tx1"/>
                </a:solidFill>
                <a:latin typeface="Times New Roman"/>
                <a:ea typeface="Times New Roman"/>
              </a:rPr>
            </a:br>
            <a:endParaRPr lang="ru-RU" sz="2400" dirty="0">
              <a:solidFill>
                <a:schemeClr val="tx1"/>
              </a:solidFill>
            </a:endParaRPr>
          </a:p>
        </p:txBody>
      </p:sp>
    </p:spTree>
    <p:extLst>
      <p:ext uri="{BB962C8B-B14F-4D97-AF65-F5344CB8AC3E}">
        <p14:creationId xmlns:p14="http://schemas.microsoft.com/office/powerpoint/2010/main" val="1903835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457200" y="338328"/>
            <a:ext cx="8229600" cy="6043000"/>
          </a:xfrm>
        </p:spPr>
        <p:txBody>
          <a:bodyPr>
            <a:normAutofit/>
          </a:bodyPr>
          <a:lstStyle/>
          <a:p>
            <a:r>
              <a:rPr lang="kk-KZ" dirty="0" smtClean="0"/>
              <a:t/>
            </a:r>
            <a:br>
              <a:rPr lang="kk-KZ" dirty="0" smtClean="0"/>
            </a:br>
            <a:r>
              <a:rPr lang="ru-RU" dirty="0"/>
              <a:t/>
            </a:r>
            <a:br>
              <a:rPr lang="ru-RU" dirty="0"/>
            </a:br>
            <a:endParaRPr lang="ru-RU" dirty="0"/>
          </a:p>
        </p:txBody>
      </p:sp>
      <p:sp>
        <p:nvSpPr>
          <p:cNvPr id="8" name="Прямоугольник 7"/>
          <p:cNvSpPr/>
          <p:nvPr/>
        </p:nvSpPr>
        <p:spPr>
          <a:xfrm>
            <a:off x="899592" y="2422563"/>
            <a:ext cx="7344815" cy="3139321"/>
          </a:xfrm>
          <a:prstGeom prst="rect">
            <a:avLst/>
          </a:prstGeom>
        </p:spPr>
        <p:txBody>
          <a:bodyPr wrap="square">
            <a:spAutoFit/>
          </a:bodyPr>
          <a:lstStyle/>
          <a:p>
            <a:pPr algn="just" fontAlgn="base">
              <a:spcAft>
                <a:spcPts val="0"/>
              </a:spcAft>
            </a:pPr>
            <a:r>
              <a:rPr lang="kk-KZ" dirty="0" smtClean="0">
                <a:solidFill>
                  <a:srgbClr val="000000"/>
                </a:solidFill>
                <a:latin typeface="Times New Roman"/>
                <a:ea typeface="Times New Roman"/>
              </a:rPr>
              <a:t>     Экстремизм </a:t>
            </a:r>
            <a:r>
              <a:rPr lang="kk-KZ" dirty="0">
                <a:solidFill>
                  <a:srgbClr val="000000"/>
                </a:solidFill>
                <a:latin typeface="Times New Roman"/>
                <a:ea typeface="Times New Roman"/>
              </a:rPr>
              <a:t>(extremus) – латын тілінен тура аударғанда соңғы, шеткі деген мағынаны білдіреді. Ал, саяси мағынасы экстремизм – бұл шектен шыққан көзқарас пен іс-әрекетімен ерекшеленетін күрделі әлеуметтік феномен </a:t>
            </a:r>
            <a:r>
              <a:rPr lang="kk-KZ" dirty="0">
                <a:solidFill>
                  <a:srgbClr val="000000"/>
                </a:solidFill>
                <a:latin typeface="Times New Roman"/>
                <a:ea typeface="Calibri"/>
              </a:rPr>
              <a:t>[1].</a:t>
            </a:r>
            <a:endParaRPr lang="ru-RU" sz="1600" dirty="0">
              <a:latin typeface="Times New Roman"/>
              <a:ea typeface="Times New Roman"/>
            </a:endParaRPr>
          </a:p>
          <a:p>
            <a:pPr algn="just" fontAlgn="base">
              <a:spcAft>
                <a:spcPts val="0"/>
              </a:spcAft>
            </a:pPr>
            <a:r>
              <a:rPr lang="kk-KZ" dirty="0" smtClean="0">
                <a:solidFill>
                  <a:srgbClr val="000000"/>
                </a:solidFill>
                <a:latin typeface="Times New Roman"/>
                <a:ea typeface="Calibri"/>
              </a:rPr>
              <a:t>     Экстремизмнің </a:t>
            </a:r>
            <a:r>
              <a:rPr lang="kk-KZ" dirty="0">
                <a:solidFill>
                  <a:srgbClr val="000000"/>
                </a:solidFill>
                <a:latin typeface="Times New Roman"/>
                <a:ea typeface="Calibri"/>
              </a:rPr>
              <a:t>ең қауіпті формасы – терроризм. Терроризм – экстремизмдегі экстремизм. Ол жүйелі түрде зорлық, қорқыту мен үркітуді қолдануға негізделген саясат болып табылады. Мысалы, Л.М. Дробина мен Э.А. Папиннің зерттеуінде «экстремизм» және «терроризм» түсініктерінің өзара қатынасы келесі түрде көрсетілген: «терроризм саяси экстремизмнің ең шектен шыққан түрдегі зорлық арқылы көрінетін бір формасы» </a:t>
            </a:r>
            <a:r>
              <a:rPr lang="kk-KZ" spc="-30" dirty="0">
                <a:solidFill>
                  <a:srgbClr val="000000"/>
                </a:solidFill>
                <a:latin typeface="Times New Roman"/>
                <a:ea typeface="Calibri"/>
              </a:rPr>
              <a:t>[3].</a:t>
            </a:r>
            <a:endParaRPr lang="ru-RU" sz="1600" dirty="0">
              <a:effectLst/>
              <a:latin typeface="Times New Roman"/>
              <a:ea typeface="Times New Roman"/>
            </a:endParaRP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487027"/>
            <a:ext cx="2595944" cy="195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rotWithShape="1">
          <a:blip r:embed="rId3">
            <a:extLst>
              <a:ext uri="{28A0092B-C50C-407E-A947-70E740481C1C}">
                <a14:useLocalDpi xmlns:a14="http://schemas.microsoft.com/office/drawing/2010/main" val="0"/>
              </a:ext>
            </a:extLst>
          </a:blip>
          <a:srcRect l="17189" r="16068" b="19991"/>
          <a:stretch/>
        </p:blipFill>
        <p:spPr bwMode="auto">
          <a:xfrm>
            <a:off x="1366055" y="435276"/>
            <a:ext cx="2592288" cy="2009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7512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268760"/>
            <a:ext cx="8056782" cy="5324535"/>
          </a:xfrm>
          <a:prstGeom prst="rect">
            <a:avLst/>
          </a:prstGeom>
        </p:spPr>
        <p:txBody>
          <a:bodyPr wrap="square">
            <a:spAutoFit/>
          </a:bodyPr>
          <a:lstStyle/>
          <a:p>
            <a:pPr algn="ctr" fontAlgn="base">
              <a:spcAft>
                <a:spcPts val="0"/>
              </a:spcAft>
            </a:pPr>
            <a:r>
              <a:rPr lang="kk-KZ" spc="10" dirty="0" smtClean="0">
                <a:latin typeface="Times New Roman"/>
                <a:ea typeface="Times New Roman"/>
              </a:rPr>
              <a:t>      Дінді </a:t>
            </a:r>
            <a:r>
              <a:rPr lang="kk-KZ" spc="10" dirty="0">
                <a:latin typeface="Times New Roman"/>
                <a:ea typeface="Times New Roman"/>
              </a:rPr>
              <a:t>жамылған экстремистік және террористік идеологияның таралу процесі соңғы уақытта іс жүзінде бүкіл әлемде ауқымды сипатқа ие болып отыр. Қазақстан әлемдегі сыртқы саяси ахуалдың өзгеруіне байланысты өзінің геосаяси жағдайына қарай, Орталық Азия өңіріне географиялық жағынан жақын Таяу және Орта Шығыс елдеріндегі тұрақсыздыққа орай халықаралық терроризмге қарсы күрестің негізгі бағыттарының бірінде қалып </a:t>
            </a:r>
            <a:r>
              <a:rPr lang="kk-KZ" spc="10" dirty="0">
                <a:solidFill>
                  <a:srgbClr val="000000"/>
                </a:solidFill>
                <a:latin typeface="Times New Roman"/>
                <a:ea typeface="Times New Roman"/>
              </a:rPr>
              <a:t>отыр [4].</a:t>
            </a:r>
            <a:r>
              <a:rPr lang="kk-KZ" spc="10" dirty="0">
                <a:latin typeface="Times New Roman"/>
                <a:ea typeface="Times New Roman"/>
              </a:rPr>
              <a:t> Осыған байланысты Қазақстан Республикасы терроризм қатерінен қоғам қауіпсіздігін қамтамасыз ету шараларының жүйесін әзірледі, оның тиімділігі біртіндеп арттырылып жатыр. Конфессияаралық және этносаралық келісім мен жастар мүддесін қорғауды, мемлекеттің ақпараттық қауіпсіздігін қамтамасыз ететін мемлекеттік саясат жүзеге асырылуда</a:t>
            </a:r>
            <a:r>
              <a:rPr lang="kk-KZ" spc="10" dirty="0" smtClean="0">
                <a:latin typeface="Times New Roman"/>
                <a:ea typeface="Times New Roman"/>
              </a:rPr>
              <a:t>.</a:t>
            </a:r>
          </a:p>
          <a:p>
            <a:pPr algn="just" fontAlgn="base">
              <a:spcAft>
                <a:spcPts val="0"/>
              </a:spcAft>
            </a:pPr>
            <a:r>
              <a:rPr lang="kk-KZ" spc="10" dirty="0">
                <a:effectLst/>
                <a:latin typeface="Times New Roman"/>
                <a:ea typeface="Times New Roman"/>
              </a:rPr>
              <a:t> </a:t>
            </a:r>
            <a:r>
              <a:rPr lang="kk-KZ" spc="10" dirty="0">
                <a:latin typeface="Times New Roman"/>
                <a:ea typeface="Times New Roman"/>
              </a:rPr>
              <a:t>  </a:t>
            </a:r>
            <a:r>
              <a:rPr lang="kk-KZ" spc="10" dirty="0" smtClean="0">
                <a:latin typeface="Times New Roman"/>
                <a:ea typeface="Times New Roman"/>
              </a:rPr>
              <a:t>   Елбасы </a:t>
            </a:r>
            <a:r>
              <a:rPr lang="kk-KZ" spc="10" dirty="0">
                <a:latin typeface="Times New Roman"/>
                <a:ea typeface="Times New Roman"/>
              </a:rPr>
              <a:t>2013 жылғы 18 сәуірде басқа шаралардың қатарында этносаралық тағаттылық пен қоғамдық келісімнің қазақстандық үлгісін жетілдіруге бағытталған іс-шараларды қамтитын Қазақстан халқы Ассамблеясының (2020 жылға дейінгі) даму тұжырымдамасын бекітті. Сонымен қатар, экстремизм мен терроризмнің алғы шарттарын анықтау мен жолын кесу үшін заңнамалық және ұйымдастырушылық база құру әрі оны жетілдіру жөнінде елеулі жұмыстар атқарылды.</a:t>
            </a:r>
            <a:endParaRPr lang="ru-RU" dirty="0">
              <a:latin typeface="Times New Roman"/>
              <a:ea typeface="Times New Roman"/>
            </a:endParaRPr>
          </a:p>
          <a:p>
            <a:pPr algn="just" fontAlgn="base">
              <a:spcAft>
                <a:spcPts val="0"/>
              </a:spcAft>
            </a:pPr>
            <a:endParaRPr lang="ru-RU" sz="1600" dirty="0">
              <a:effectLst/>
              <a:latin typeface="Times New Roman"/>
              <a:ea typeface="Times New Roman"/>
            </a:endParaRPr>
          </a:p>
        </p:txBody>
      </p:sp>
    </p:spTree>
    <p:extLst>
      <p:ext uri="{BB962C8B-B14F-4D97-AF65-F5344CB8AC3E}">
        <p14:creationId xmlns:p14="http://schemas.microsoft.com/office/powerpoint/2010/main" val="2174751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764704"/>
            <a:ext cx="7344816" cy="5909310"/>
          </a:xfrm>
          <a:prstGeom prst="rect">
            <a:avLst/>
          </a:prstGeom>
        </p:spPr>
        <p:txBody>
          <a:bodyPr wrap="square">
            <a:spAutoFit/>
          </a:bodyPr>
          <a:lstStyle/>
          <a:p>
            <a:pPr algn="just" fontAlgn="base">
              <a:spcAft>
                <a:spcPts val="0"/>
              </a:spcAft>
            </a:pPr>
            <a:r>
              <a:rPr lang="kk-KZ" spc="10" dirty="0" smtClean="0">
                <a:latin typeface="Times New Roman"/>
                <a:ea typeface="Times New Roman"/>
              </a:rPr>
              <a:t>      Қазақстан </a:t>
            </a:r>
            <a:r>
              <a:rPr lang="kk-KZ" spc="10" dirty="0">
                <a:latin typeface="Times New Roman"/>
                <a:ea typeface="Times New Roman"/>
              </a:rPr>
              <a:t>терроризмге қарсы күрес саласындағы негізге алынатын барлық халықаралық әмбебап актілердің қатысушысы болып табылады. Арнаулы мемлекеттік қызметтер мен құқық қорғау органдары Біріккен Ұлттар Ұйымы Қауіпсіздік Кеңесінің Контртеррористік Комитетімен, Еуропадағы Қауіпсіздік және ынтымақтастық жөніндегі ұйымның Терроризмге қарсы бөлімшесімен, Тәуелсіз Мемлекеттер Достастығының Терроризмге қарсы орталығымен, Шанхай ынтымақтастық ұйымы және Ұжымдық қауіпсіздік туралы шарт ұйымының Өңірлік терроризмге қарсы құрылымымен белсенді түрде өзара іс-қимыл жасайды. «Терроримзге қарсы іс-қимыл туралы» Қазақстан </a:t>
            </a:r>
            <a:r>
              <a:rPr lang="kk-KZ" spc="10" dirty="0" smtClean="0">
                <a:latin typeface="Times New Roman"/>
                <a:ea typeface="Times New Roman"/>
              </a:rPr>
              <a:t>Республикасының Заңында Қазақстан </a:t>
            </a:r>
            <a:r>
              <a:rPr lang="kk-KZ" spc="10" dirty="0">
                <a:latin typeface="Times New Roman"/>
                <a:ea typeface="Times New Roman"/>
              </a:rPr>
              <a:t>Республикасының Терроризмге қарсы орталығының бастауымен діни экстремизм мен терроризмге қарсы іс-қимылды үйлестірудің ішкі жүйесі құрылды. Өңірлерде терроризмге қарсы комиссиялар құру арқылы діни экстремизм мен терроризмнің алдын алуға жергілікті атқарушы органдарды тарту жағдайлары қамтамасыз етілді. Қазақстан аумағында экстремистік және террористік қызметке қатысы бар, сондай-ақ Қазақстаннан тыс жерлерде жасаған террористік қылмыстары үшін біздің елде шетел мемлекеттерінің құқық қорғау органдарының қудалауынан жасырынып жүрген адамдарды анықтау бойынша жедел жұмыс жүргізілуде.</a:t>
            </a:r>
            <a:endParaRPr lang="ru-RU" sz="1600" dirty="0">
              <a:effectLst/>
              <a:latin typeface="Times New Roman"/>
              <a:ea typeface="Times New Roman"/>
            </a:endParaRPr>
          </a:p>
        </p:txBody>
      </p:sp>
    </p:spTree>
    <p:extLst>
      <p:ext uri="{BB962C8B-B14F-4D97-AF65-F5344CB8AC3E}">
        <p14:creationId xmlns:p14="http://schemas.microsoft.com/office/powerpoint/2010/main" val="2361604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9" y="1196752"/>
            <a:ext cx="7318310" cy="4801314"/>
          </a:xfrm>
          <a:prstGeom prst="rect">
            <a:avLst/>
          </a:prstGeom>
        </p:spPr>
        <p:txBody>
          <a:bodyPr wrap="square">
            <a:spAutoFit/>
          </a:bodyPr>
          <a:lstStyle/>
          <a:p>
            <a:pPr algn="ctr" fontAlgn="base">
              <a:spcAft>
                <a:spcPts val="0"/>
              </a:spcAft>
            </a:pPr>
            <a:r>
              <a:rPr lang="kk-KZ" spc="10" dirty="0" smtClean="0">
                <a:latin typeface="Times New Roman"/>
                <a:ea typeface="Times New Roman"/>
              </a:rPr>
              <a:t>      Сонымен </a:t>
            </a:r>
            <a:r>
              <a:rPr lang="kk-KZ" spc="10" dirty="0">
                <a:latin typeface="Times New Roman"/>
                <a:ea typeface="Times New Roman"/>
              </a:rPr>
              <a:t>қатар, қабылданып жатқан шараларға қарамастан, жылдан жылға экстремистік және террористік қызмет барған сайын ұйымшыл бола түсуде және мұндай топтардың қатарына сыртқы күштердің әсерімен жаңа адамдар тартылуда. Атап айтқанда, діни риториканы жамылып жүрген халықаралық экстремистік және террористік ұйымдар қазақстандық қоғамда радикалдық көзқарас пен нанымды қалыптастыруға тырысуда. Әлгі ұйымдардың жекелеген адамдардың санасына мақсатты ықпал жасауы олардың отансүйгіштік сезімі мен ұлттық өзіндік сана-сезімін, мәдени-имандылық, отбасылық құндылықтарын жоғалтуына әкеп соғады. Халықаралық экстремистік және террористік ұйымдар конституциялық құрылымның негіздерін құлату үшін радикалдық идеяларды себе отырып, қоғамға қарсы көңіл-күйді ушықтырып, арандатады, Қазақстан аумағында террористік актілер жасау жөнінде жоспарлар мен ниеттер ойластырады. Бұл үшін олар жақтастар тарту мен елімізде өздерінің жеке құрылымдық буындарын құрудағы жоспарларын іске асыруға талпынысын әлі де қоймай отыр.</a:t>
            </a:r>
            <a:endParaRPr lang="ru-RU" sz="1600" dirty="0">
              <a:effectLst/>
              <a:latin typeface="Times New Roman"/>
              <a:ea typeface="Times New Roman"/>
            </a:endParaRPr>
          </a:p>
        </p:txBody>
      </p:sp>
    </p:spTree>
    <p:extLst>
      <p:ext uri="{BB962C8B-B14F-4D97-AF65-F5344CB8AC3E}">
        <p14:creationId xmlns:p14="http://schemas.microsoft.com/office/powerpoint/2010/main" val="4280030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23257" y="1124744"/>
            <a:ext cx="7272808" cy="5324535"/>
          </a:xfrm>
          <a:prstGeom prst="rect">
            <a:avLst/>
          </a:prstGeom>
        </p:spPr>
        <p:txBody>
          <a:bodyPr wrap="square">
            <a:spAutoFit/>
          </a:bodyPr>
          <a:lstStyle/>
          <a:p>
            <a:pPr algn="ctr" fontAlgn="base">
              <a:spcAft>
                <a:spcPts val="0"/>
              </a:spcAft>
            </a:pPr>
            <a:r>
              <a:rPr lang="kk-KZ" sz="2000" spc="10" dirty="0" smtClean="0">
                <a:latin typeface="Times New Roman"/>
                <a:ea typeface="Times New Roman"/>
              </a:rPr>
              <a:t>      Сыртқы </a:t>
            </a:r>
            <a:r>
              <a:rPr lang="kk-KZ" sz="2000" spc="10" dirty="0">
                <a:latin typeface="Times New Roman"/>
                <a:ea typeface="Times New Roman"/>
              </a:rPr>
              <a:t>факторларға Қазақстан шекараларының қарулы қақтығыстар ошақтарына, соның ішінде радикалдық діни топтардың қатысуымен өтетін қарулы қақтығыстар ошақтарына жақындығы, осыған байланысты еліміздің көші-қон тұрғысынан осалдығы, Интернет-кеңістікте діни экстремизм мен терроризм идеяларының шетелден насихатталуы, террористік идеялардың жолын ұстанушы жекелеген азаматтарымыздың шетел мемлекеттерінің аумағында орналасқан жауынгерлерді дайындайтын лагерлерде болуы жатады. Шетелдік діни оқу орындарында оқып жатқан азаматтарымыздың экстремистік және террористік идеологияның ықпалына түсу фактілері байқалады. Жаңа жақтаушыларды радикалдық діни құрылымдарға тартуға ықпал ететін ішкі факторларға әлеуметтік-экономикалық проблемалар, тұрғындардың діни сауаттылығының төмен деңгейі, өскелең ұрпақтың моральдық-имандылық және патриоттық тәрбиесінің кемшіндігі жатады.</a:t>
            </a:r>
            <a:endParaRPr lang="ru-RU" sz="2000" dirty="0">
              <a:effectLst/>
              <a:latin typeface="Times New Roman"/>
              <a:ea typeface="Times New Roman"/>
            </a:endParaRPr>
          </a:p>
        </p:txBody>
      </p:sp>
    </p:spTree>
    <p:extLst>
      <p:ext uri="{BB962C8B-B14F-4D97-AF65-F5344CB8AC3E}">
        <p14:creationId xmlns:p14="http://schemas.microsoft.com/office/powerpoint/2010/main" val="3684540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776155"/>
            <a:ext cx="8046640" cy="2585323"/>
          </a:xfrm>
          <a:prstGeom prst="rect">
            <a:avLst/>
          </a:prstGeom>
        </p:spPr>
        <p:txBody>
          <a:bodyPr wrap="square">
            <a:spAutoFit/>
          </a:bodyPr>
          <a:lstStyle/>
          <a:p>
            <a:pPr algn="just" fontAlgn="base">
              <a:spcAft>
                <a:spcPts val="0"/>
              </a:spcAft>
            </a:pPr>
            <a:r>
              <a:rPr lang="kk-KZ" spc="10" dirty="0" smtClean="0">
                <a:latin typeface="Times New Roman"/>
                <a:ea typeface="Times New Roman"/>
              </a:rPr>
              <a:t>      Зорлық-зомбылық </a:t>
            </a:r>
            <a:r>
              <a:rPr lang="kk-KZ" spc="10" dirty="0">
                <a:latin typeface="Times New Roman"/>
                <a:ea typeface="Times New Roman"/>
              </a:rPr>
              <a:t>экстремизмі мен терроризмі актілері санының артуы шеңберінде аталған құқыққа қайшы әрекетті қаржыландыру көздері мен арналарын анықтау бірлі-жарым сипатта екендігін атап өту қажет. Түзеу мекемелері жағдайында анағұрлым айқын көрінетін радикалдық діни қауымдастықтардың қылмыстық құрылымдармен біте қайнасуының алаңдатарлық үрдісі байқалуда. Қалыптасқан жағдайда террористік тұрғыдан осал объектілердің қауіпсіздігін, сондай-ақ қару, оқ-дәрі, жарылғыш құрылғылар мен олардың құрауыштарының айналымына тиісті бақылауды қамтамасыз ету мәселелері елеулі түрде өзекті сипатқа ие болды.</a:t>
            </a:r>
            <a:endParaRPr lang="ru-RU" sz="1600" dirty="0">
              <a:effectLst/>
              <a:latin typeface="Times New Roman"/>
              <a:ea typeface="Times New Roman"/>
            </a:endParaRP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3505576"/>
            <a:ext cx="3674944" cy="287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1308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1129597"/>
            <a:ext cx="7644815" cy="5632311"/>
          </a:xfrm>
          <a:prstGeom prst="rect">
            <a:avLst/>
          </a:prstGeom>
        </p:spPr>
        <p:txBody>
          <a:bodyPr wrap="square">
            <a:spAutoFit/>
          </a:bodyPr>
          <a:lstStyle/>
          <a:p>
            <a:pPr algn="ctr">
              <a:spcAft>
                <a:spcPts val="0"/>
              </a:spcAft>
            </a:pPr>
            <a:r>
              <a:rPr lang="kk-KZ" dirty="0" smtClean="0">
                <a:solidFill>
                  <a:srgbClr val="000000"/>
                </a:solidFill>
                <a:latin typeface="Times New Roman"/>
                <a:ea typeface="Times New Roman"/>
              </a:rPr>
              <a:t>     Елімізде </a:t>
            </a:r>
            <a:r>
              <a:rPr lang="kk-KZ" dirty="0">
                <a:solidFill>
                  <a:srgbClr val="000000"/>
                </a:solidFill>
                <a:latin typeface="Times New Roman"/>
                <a:ea typeface="Times New Roman"/>
              </a:rPr>
              <a:t>«Хизбут Тахрир», «Таблиғи жамағат» сияқты радикалды ұйымдардың өкілдері көбейді. Олар насихаттап жүрген Конституциямызға қарсы уағыздар қазір қазақстандықтарға таңсық болудан қалды. Егер де жоғарыда аталған радикалды ұйымдар дәл осы қарқынмен тарала берсе, ол Қазақстан халқының ортақ мемлекеттік мәдениетке бірігуіне, демократиялық реформалардың халық санасында орнығуына әжептәуір кедергі болады. Сондықтан, Қазақстан халықтарының индустриалдық қоғам құрып, ортақ мемлекеттік мәдениетке бірігуі үшін ең алдымен бұған кедергі болатын діни фундаментализмнің табиғатын анықтап, теократиялық елдердегі ортодоксальді исламның ерекшеліктерін байыптауымыз керек. Өйткені, халқының 60 пайызы мұсылман болып саналатын отанымыздың ендігі тағдырына исламның әсері мол болатыны анық. Елімізде ислам дінін ұстанушылардың көбейе бастауы бұл діннің принциптеріне ерекше назар аударып, жан-жақты талқылау қажеттігі сөзсіз. Ислам дінінде саяси - қоғамдық, рухани өмірдің барлық саласы қамтылған. Солардың бірі діни сенім және діни төзімділік мәселесі. Ислами идеяларды өркениеттік тұрғыда қабылдап, оларды еліміздің әлеуметтік-экономикалық даму жолында қолдана білсек, біздің қоғамдағы біраз мәселелер шешімін табар еді.</a:t>
            </a:r>
            <a:endParaRPr lang="ru-RU" sz="1600" dirty="0">
              <a:latin typeface="Times New Roman"/>
              <a:ea typeface="Times New Roman"/>
            </a:endParaRPr>
          </a:p>
          <a:p>
            <a:pPr indent="450215" algn="just">
              <a:spcAft>
                <a:spcPts val="0"/>
              </a:spcAft>
            </a:pPr>
            <a:r>
              <a:rPr lang="kk-KZ" dirty="0">
                <a:latin typeface="Times New Roman"/>
                <a:ea typeface="Calibri"/>
              </a:rPr>
              <a:t> </a:t>
            </a:r>
            <a:endParaRPr lang="ru-RU" sz="1600" dirty="0">
              <a:effectLst/>
              <a:latin typeface="Times New Roman"/>
              <a:ea typeface="Times New Roman"/>
            </a:endParaRPr>
          </a:p>
        </p:txBody>
      </p:sp>
    </p:spTree>
    <p:extLst>
      <p:ext uri="{BB962C8B-B14F-4D97-AF65-F5344CB8AC3E}">
        <p14:creationId xmlns:p14="http://schemas.microsoft.com/office/powerpoint/2010/main" val="38931832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63</TotalTime>
  <Words>877</Words>
  <Application>Microsoft Office PowerPoint</Application>
  <PresentationFormat>Экран (4:3)</PresentationFormat>
  <Paragraphs>20</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Волна</vt:lpstr>
      <vt:lpstr>   Қазақстан Республикасының Білім және ғылым министрлігі Қарағанды мемлекеттік техникалық университеті      Факультатив: «Қазақстандық құқық»   ҚАЗАҚСТАН РЕСПУБЛИКАСЫНЫҢ  ДІНГЕ СЕНУ МӘСЕЛЕЛЕРІН РЕТТЕУ ЖӨНІНДЕГІ ЗАҢНАМАСЫ          Ж.А. Нығыман,             ӘГП кафедрасының оқытушысы     Қарағанды 2015 </vt:lpstr>
      <vt:lpstr>            Қазақстан Республикасының Президентінің «Қазақстан-2050» стратегиясы: Қалыптасқан мемлекеттің жаңа саяси бағыты» атты Жолдауында басым міндеттердің ішінде радикализмнің, экстремизмнің және терроризмнің барлық түрлері мен көріністеріне қарсы іс-қимыл айқындалған. Бұл ретте қоғамда, ең алдымен, жастар ортасында діни экстремизмнің алдын алуды күшейту қажеттілігіне, сондай-ақ конфессияаралық бейбітшілік пен келісім орнаған, діншілдер мен атеистік көзқарасты ұстанған азаматтардың да құқықтары сақталатын және құрметтелетін зайырлы мемлекет – Қазақстан Республикасының дәстүрлері мен мәдени құндылықтарына сәйкес тұрғындарда діни сананың қалыптасуына ерекше назар аударылады. Сонымен қатар, қазіргі кезеңде әлемдегі жаһандану процесі мен шиеленісу әлеуетінің өсуі халықаралық және ұлттық қауіпсіздік ахуалына елеулі әсерін тигізіп отыр.     </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Қазақстан Республикасының Білім және ғылым министрлігі Қарағанды мемлекеттік техникалық университеті     Факультатив: «Қазақстандық құқық»  ҚАЗАҚСТАН РЕСПУБЛИКАСЫНЫҢ  ДІНГЕ СЕНУ МӘСЕЛЕЛЕРІН РЕТТЕУ ЖӨНІНДЕГІ ЗАҢНАМАСЫ          Ж.А. Нығыман,             ӘГП кафедрасының оқытушысы     Қарағанды 2015 </dc:title>
  <cp:lastModifiedBy>Admin</cp:lastModifiedBy>
  <cp:revision>8</cp:revision>
  <dcterms:modified xsi:type="dcterms:W3CDTF">2015-10-09T10:25:20Z</dcterms:modified>
</cp:coreProperties>
</file>