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90" r:id="rId2"/>
    <p:sldId id="257" r:id="rId3"/>
    <p:sldId id="280" r:id="rId4"/>
    <p:sldId id="258" r:id="rId5"/>
    <p:sldId id="259" r:id="rId6"/>
    <p:sldId id="278" r:id="rId7"/>
    <p:sldId id="281" r:id="rId8"/>
    <p:sldId id="279" r:id="rId9"/>
    <p:sldId id="283" r:id="rId10"/>
    <p:sldId id="284" r:id="rId11"/>
    <p:sldId id="285" r:id="rId12"/>
    <p:sldId id="286" r:id="rId13"/>
    <p:sldId id="287" r:id="rId14"/>
    <p:sldId id="288" r:id="rId15"/>
    <p:sldId id="289" r:id="rId16"/>
    <p:sldId id="262"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4F8A"/>
    <a:srgbClr val="0037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057" autoAdjust="0"/>
    <p:restoredTop sz="94958" autoAdjust="0"/>
  </p:normalViewPr>
  <p:slideViewPr>
    <p:cSldViewPr>
      <p:cViewPr>
        <p:scale>
          <a:sx n="70" d="100"/>
          <a:sy n="70" d="100"/>
        </p:scale>
        <p:origin x="-1374" y="-492"/>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09.10.2015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09.10.2015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09.10.2015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09.10.2015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09.10.2015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09.10.2015</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http:%20/%20www.constitution.kz/"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1700808"/>
            <a:ext cx="8352928" cy="4752528"/>
          </a:xfrm>
        </p:spPr>
        <p:txBody>
          <a:bodyPr>
            <a:normAutofit fontScale="70000" lnSpcReduction="20000"/>
          </a:bodyPr>
          <a:lstStyle/>
          <a:p>
            <a:pPr marL="0" lvl="0" indent="0" algn="r">
              <a:spcBef>
                <a:spcPts val="0"/>
              </a:spcBef>
              <a:spcAft>
                <a:spcPts val="300"/>
              </a:spcAft>
              <a:buClr>
                <a:srgbClr val="F14124">
                  <a:lumMod val="75000"/>
                </a:srgbClr>
              </a:buClr>
              <a:buSzPct val="130000"/>
              <a:buNone/>
            </a:pPr>
            <a:endParaRPr lang="ru-RU" sz="1800" dirty="0">
              <a:solidFill>
                <a:prstClr val="black"/>
              </a:solidFill>
              <a:latin typeface="Times New Roman" pitchFamily="18" charset="0"/>
              <a:cs typeface="Times New Roman" pitchFamily="18" charset="0"/>
            </a:endParaRPr>
          </a:p>
          <a:p>
            <a:pPr marL="0" lvl="0" indent="0" algn="r">
              <a:spcBef>
                <a:spcPts val="0"/>
              </a:spcBef>
              <a:spcAft>
                <a:spcPts val="300"/>
              </a:spcAft>
              <a:buClr>
                <a:srgbClr val="F14124">
                  <a:lumMod val="75000"/>
                </a:srgbClr>
              </a:buClr>
              <a:buSzPct val="130000"/>
              <a:buNone/>
            </a:pPr>
            <a:endParaRPr lang="kk-KZ" sz="1800" dirty="0">
              <a:solidFill>
                <a:prstClr val="black"/>
              </a:solidFill>
              <a:latin typeface="Times New Roman" pitchFamily="18" charset="0"/>
              <a:cs typeface="Times New Roman" pitchFamily="18" charset="0"/>
            </a:endParaRPr>
          </a:p>
          <a:p>
            <a:pPr marL="0" lvl="0" indent="0" algn="r">
              <a:spcBef>
                <a:spcPts val="0"/>
              </a:spcBef>
              <a:spcAft>
                <a:spcPts val="300"/>
              </a:spcAft>
              <a:buClr>
                <a:srgbClr val="F14124">
                  <a:lumMod val="75000"/>
                </a:srgbClr>
              </a:buClr>
              <a:buSzPct val="130000"/>
              <a:buNone/>
            </a:pPr>
            <a:endParaRPr lang="kk-KZ" sz="1800" dirty="0">
              <a:solidFill>
                <a:prstClr val="black"/>
              </a:solidFill>
              <a:latin typeface="Times New Roman" pitchFamily="18" charset="0"/>
              <a:cs typeface="Times New Roman" pitchFamily="18" charset="0"/>
            </a:endParaRPr>
          </a:p>
          <a:p>
            <a:pPr marL="0" lvl="0" indent="0" algn="ctr">
              <a:spcBef>
                <a:spcPts val="0"/>
              </a:spcBef>
              <a:spcAft>
                <a:spcPts val="300"/>
              </a:spcAft>
              <a:buClr>
                <a:srgbClr val="F14124">
                  <a:lumMod val="75000"/>
                </a:srgbClr>
              </a:buClr>
              <a:buSzPct val="130000"/>
              <a:buNone/>
            </a:pPr>
            <a:r>
              <a:rPr lang="kk-KZ" sz="3300" dirty="0">
                <a:solidFill>
                  <a:prstClr val="black"/>
                </a:solidFill>
                <a:latin typeface="Times New Roman" pitchFamily="18" charset="0"/>
                <a:cs typeface="Times New Roman" pitchFamily="18" charset="0"/>
              </a:rPr>
              <a:t>Факультатив: «Қазақстандық құқық»</a:t>
            </a:r>
            <a:endParaRPr lang="ru-RU" sz="3300" dirty="0">
              <a:solidFill>
                <a:prstClr val="black"/>
              </a:solidFill>
              <a:latin typeface="Times New Roman" pitchFamily="18" charset="0"/>
              <a:cs typeface="Times New Roman" pitchFamily="18" charset="0"/>
            </a:endParaRPr>
          </a:p>
          <a:p>
            <a:pPr marL="0" lvl="0" indent="0" algn="ctr">
              <a:spcBef>
                <a:spcPts val="0"/>
              </a:spcBef>
              <a:spcAft>
                <a:spcPts val="300"/>
              </a:spcAft>
              <a:buClr>
                <a:srgbClr val="F14124">
                  <a:lumMod val="75000"/>
                </a:srgbClr>
              </a:buClr>
              <a:buSzPct val="130000"/>
              <a:buNone/>
            </a:pPr>
            <a:endParaRPr lang="ru-RU" sz="2000" dirty="0">
              <a:solidFill>
                <a:prstClr val="black"/>
              </a:solidFill>
              <a:latin typeface="Times New Roman" pitchFamily="18" charset="0"/>
              <a:cs typeface="Times New Roman" pitchFamily="18" charset="0"/>
            </a:endParaRPr>
          </a:p>
          <a:p>
            <a:pPr marL="0" lvl="0" indent="0" algn="ctr">
              <a:spcBef>
                <a:spcPts val="0"/>
              </a:spcBef>
              <a:buClrTx/>
              <a:buSzTx/>
              <a:buNone/>
            </a:pPr>
            <a:r>
              <a:rPr lang="kk-KZ" sz="4500" dirty="0">
                <a:solidFill>
                  <a:prstClr val="black"/>
                </a:solidFill>
              </a:rPr>
              <a:t>ҚАЗАҚСТАН </a:t>
            </a:r>
            <a:r>
              <a:rPr lang="kk-KZ" sz="4500" dirty="0" smtClean="0">
                <a:solidFill>
                  <a:prstClr val="black"/>
                </a:solidFill>
              </a:rPr>
              <a:t>РЕСПУБЛИКАСЫНДАҒЫ </a:t>
            </a:r>
            <a:endParaRPr lang="kk-KZ" sz="4500" dirty="0">
              <a:solidFill>
                <a:prstClr val="black"/>
              </a:solidFill>
            </a:endParaRPr>
          </a:p>
          <a:p>
            <a:pPr marL="0" lvl="0" indent="0" algn="ctr">
              <a:spcBef>
                <a:spcPts val="0"/>
              </a:spcBef>
              <a:buClrTx/>
              <a:buSzTx/>
              <a:buNone/>
            </a:pPr>
            <a:r>
              <a:rPr lang="kk-KZ" sz="4500" dirty="0">
                <a:solidFill>
                  <a:prstClr val="black"/>
                </a:solidFill>
              </a:rPr>
              <a:t>ҰЛТТЫҚ </a:t>
            </a:r>
            <a:r>
              <a:rPr lang="kk-KZ" sz="4500" dirty="0" smtClean="0">
                <a:solidFill>
                  <a:prstClr val="black"/>
                </a:solidFill>
              </a:rPr>
              <a:t>САЯСАТ.  ТІЛ </a:t>
            </a:r>
            <a:r>
              <a:rPr lang="kk-KZ" sz="4500" dirty="0">
                <a:solidFill>
                  <a:prstClr val="black"/>
                </a:solidFill>
              </a:rPr>
              <a:t>САЯСАТЫНЫҢ </a:t>
            </a:r>
          </a:p>
          <a:p>
            <a:pPr marL="0" lvl="0" indent="0" algn="ctr">
              <a:spcBef>
                <a:spcPts val="0"/>
              </a:spcBef>
              <a:buClrTx/>
              <a:buSzTx/>
              <a:buNone/>
            </a:pPr>
            <a:r>
              <a:rPr lang="kk-KZ" sz="4500" dirty="0">
                <a:solidFill>
                  <a:prstClr val="black"/>
                </a:solidFill>
              </a:rPr>
              <a:t>НЕГІЗГІ </a:t>
            </a:r>
            <a:r>
              <a:rPr lang="kk-KZ" sz="4500" dirty="0" smtClean="0">
                <a:solidFill>
                  <a:prstClr val="black"/>
                </a:solidFill>
              </a:rPr>
              <a:t>ПРИНЦИПТЕРІ</a:t>
            </a:r>
            <a:r>
              <a:rPr lang="kk-KZ" sz="3400" b="1" dirty="0" smtClean="0">
                <a:solidFill>
                  <a:prstClr val="black"/>
                </a:solidFill>
              </a:rPr>
              <a:t>               </a:t>
            </a:r>
            <a:endParaRPr lang="ru-RU" sz="3400" dirty="0">
              <a:solidFill>
                <a:prstClr val="black"/>
              </a:solidFill>
            </a:endParaRPr>
          </a:p>
          <a:p>
            <a:pPr marL="0" lvl="0" indent="0" algn="ctr">
              <a:spcBef>
                <a:spcPts val="0"/>
              </a:spcBef>
              <a:spcAft>
                <a:spcPts val="300"/>
              </a:spcAft>
              <a:buClr>
                <a:srgbClr val="F14124">
                  <a:lumMod val="75000"/>
                </a:srgbClr>
              </a:buClr>
              <a:buSzPct val="130000"/>
              <a:buNone/>
            </a:pPr>
            <a:endParaRPr lang="ru-RU" sz="1800" dirty="0">
              <a:solidFill>
                <a:prstClr val="black"/>
              </a:solidFill>
              <a:latin typeface="Times New Roman" pitchFamily="18" charset="0"/>
              <a:cs typeface="Times New Roman" pitchFamily="18" charset="0"/>
            </a:endParaRPr>
          </a:p>
          <a:p>
            <a:pPr marL="0" lvl="0" indent="0" algn="r">
              <a:spcBef>
                <a:spcPts val="0"/>
              </a:spcBef>
              <a:buClr>
                <a:srgbClr val="F14124">
                  <a:lumMod val="75000"/>
                </a:srgbClr>
              </a:buClr>
              <a:buSzPct val="130000"/>
              <a:buNone/>
            </a:pPr>
            <a:endParaRPr lang="ru-RU" sz="2900" dirty="0">
              <a:solidFill>
                <a:prstClr val="black"/>
              </a:solidFill>
              <a:cs typeface="Times New Roman" pitchFamily="18" charset="0"/>
            </a:endParaRPr>
          </a:p>
          <a:p>
            <a:pPr marL="0" lvl="0" indent="0" algn="r">
              <a:spcBef>
                <a:spcPts val="0"/>
              </a:spcBef>
              <a:buClr>
                <a:srgbClr val="F14124">
                  <a:lumMod val="75000"/>
                </a:srgbClr>
              </a:buClr>
              <a:buSzPct val="130000"/>
              <a:buNone/>
            </a:pPr>
            <a:r>
              <a:rPr lang="ru-RU" sz="2900" dirty="0" smtClean="0">
                <a:solidFill>
                  <a:prstClr val="black"/>
                </a:solidFill>
                <a:cs typeface="Times New Roman" pitchFamily="18" charset="0"/>
              </a:rPr>
              <a:t>Н.Т. </a:t>
            </a:r>
            <a:r>
              <a:rPr lang="ru-RU" sz="2900" dirty="0" err="1" smtClean="0">
                <a:solidFill>
                  <a:prstClr val="black"/>
                </a:solidFill>
                <a:cs typeface="Times New Roman" pitchFamily="18" charset="0"/>
              </a:rPr>
              <a:t>Нығметова</a:t>
            </a:r>
            <a:r>
              <a:rPr lang="ru-RU" sz="2900" dirty="0" smtClean="0">
                <a:solidFill>
                  <a:prstClr val="black"/>
                </a:solidFill>
                <a:cs typeface="Times New Roman" pitchFamily="18" charset="0"/>
              </a:rPr>
              <a:t>,</a:t>
            </a:r>
          </a:p>
          <a:p>
            <a:pPr indent="457200" algn="r">
              <a:spcBef>
                <a:spcPts val="0"/>
              </a:spcBef>
            </a:pPr>
            <a:r>
              <a:rPr lang="kk-KZ" sz="3300" dirty="0" smtClean="0">
                <a:solidFill>
                  <a:schemeClr val="tx1"/>
                </a:solidFill>
                <a:ea typeface="Times New Roman"/>
              </a:rPr>
              <a:t>Қазақ </a:t>
            </a:r>
            <a:r>
              <a:rPr lang="kk-KZ" sz="3300" dirty="0">
                <a:solidFill>
                  <a:schemeClr val="tx1"/>
                </a:solidFill>
                <a:ea typeface="Times New Roman"/>
              </a:rPr>
              <a:t>тілі және мәдениеті </a:t>
            </a:r>
            <a:endParaRPr lang="ru-RU" sz="3300" dirty="0">
              <a:solidFill>
                <a:schemeClr val="tx1"/>
              </a:solidFill>
              <a:ea typeface="Times New Roman"/>
            </a:endParaRPr>
          </a:p>
          <a:p>
            <a:pPr marL="457200" indent="450215" algn="r">
              <a:lnSpc>
                <a:spcPct val="115000"/>
              </a:lnSpc>
              <a:spcBef>
                <a:spcPts val="0"/>
              </a:spcBef>
            </a:pPr>
            <a:r>
              <a:rPr lang="kk-KZ" sz="3300" dirty="0">
                <a:solidFill>
                  <a:schemeClr val="tx1"/>
                </a:solidFill>
                <a:ea typeface="Calibri"/>
                <a:cs typeface="Times New Roman"/>
              </a:rPr>
              <a:t>кафедрасының аға оқытушысы, ф.ғ.к</a:t>
            </a:r>
            <a:r>
              <a:rPr lang="kk-KZ" sz="3300" dirty="0">
                <a:ea typeface="Calibri"/>
                <a:cs typeface="Times New Roman"/>
              </a:rPr>
              <a:t>.</a:t>
            </a:r>
            <a:endParaRPr lang="ru-RU" sz="3300" dirty="0">
              <a:ea typeface="Calibri"/>
              <a:cs typeface="Times New Roman"/>
            </a:endParaRPr>
          </a:p>
          <a:p>
            <a:pPr marL="0" lvl="0" indent="0" algn="ctr">
              <a:spcAft>
                <a:spcPts val="300"/>
              </a:spcAft>
              <a:buClr>
                <a:srgbClr val="F14124">
                  <a:lumMod val="75000"/>
                </a:srgbClr>
              </a:buClr>
              <a:buSzPct val="130000"/>
              <a:buNone/>
            </a:pPr>
            <a:endParaRPr lang="kk-KZ" sz="2900" dirty="0" smtClean="0">
              <a:solidFill>
                <a:prstClr val="black"/>
              </a:solidFill>
              <a:latin typeface="Times New Roman" pitchFamily="18" charset="0"/>
              <a:cs typeface="Times New Roman" pitchFamily="18" charset="0"/>
            </a:endParaRPr>
          </a:p>
          <a:p>
            <a:pPr marL="0" lvl="0" indent="0" algn="ctr">
              <a:spcAft>
                <a:spcPts val="300"/>
              </a:spcAft>
              <a:buClr>
                <a:srgbClr val="F14124">
                  <a:lumMod val="75000"/>
                </a:srgbClr>
              </a:buClr>
              <a:buSzPct val="130000"/>
              <a:buNone/>
            </a:pPr>
            <a:endParaRPr lang="kk-KZ" sz="2900" dirty="0">
              <a:solidFill>
                <a:prstClr val="black"/>
              </a:solidFill>
              <a:latin typeface="Times New Roman" pitchFamily="18" charset="0"/>
              <a:cs typeface="Times New Roman" pitchFamily="18" charset="0"/>
            </a:endParaRPr>
          </a:p>
          <a:p>
            <a:pPr marL="0" lvl="0" indent="0" algn="ctr">
              <a:spcAft>
                <a:spcPts val="300"/>
              </a:spcAft>
              <a:buClr>
                <a:srgbClr val="F14124">
                  <a:lumMod val="75000"/>
                </a:srgbClr>
              </a:buClr>
              <a:buSzPct val="130000"/>
              <a:buNone/>
            </a:pPr>
            <a:r>
              <a:rPr lang="kk-KZ" sz="2900" dirty="0">
                <a:solidFill>
                  <a:prstClr val="black"/>
                </a:solidFill>
                <a:latin typeface="Times New Roman" pitchFamily="18" charset="0"/>
                <a:cs typeface="Times New Roman" pitchFamily="18" charset="0"/>
              </a:rPr>
              <a:t>Қарағанды 2015</a:t>
            </a:r>
            <a:endParaRPr lang="ru-RU" sz="2900" dirty="0">
              <a:solidFill>
                <a:prstClr val="black"/>
              </a:solidFill>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p:txBody>
          <a:bodyPr>
            <a:normAutofit/>
          </a:bodyPr>
          <a:lstStyle/>
          <a:p>
            <a:pPr lvl="0">
              <a:spcBef>
                <a:spcPts val="0"/>
              </a:spcBef>
              <a:spcAft>
                <a:spcPts val="300"/>
              </a:spcAft>
              <a:buClr>
                <a:srgbClr val="F14124">
                  <a:lumMod val="75000"/>
                </a:srgbClr>
              </a:buClr>
              <a:buSzPct val="130000"/>
            </a:pPr>
            <a:r>
              <a:rPr lang="kk-KZ" sz="1800" dirty="0">
                <a:solidFill>
                  <a:prstClr val="black"/>
                </a:solidFill>
                <a:latin typeface="Times New Roman" pitchFamily="18" charset="0"/>
                <a:cs typeface="Times New Roman" pitchFamily="18" charset="0"/>
              </a:rPr>
              <a:t>Қазақстан Республикасының Білім және ғылым министрлігі</a:t>
            </a:r>
            <a:br>
              <a:rPr lang="kk-KZ" sz="1800" dirty="0">
                <a:solidFill>
                  <a:prstClr val="black"/>
                </a:solidFill>
                <a:latin typeface="Times New Roman" pitchFamily="18" charset="0"/>
                <a:cs typeface="Times New Roman" pitchFamily="18" charset="0"/>
              </a:rPr>
            </a:br>
            <a:r>
              <a:rPr lang="kk-KZ" sz="1800" dirty="0">
                <a:solidFill>
                  <a:prstClr val="black"/>
                </a:solidFill>
                <a:latin typeface="Times New Roman" pitchFamily="18" charset="0"/>
                <a:cs typeface="Times New Roman" pitchFamily="18" charset="0"/>
              </a:rPr>
              <a:t>Қарағанды мемлекеттік техникалық университеті</a:t>
            </a:r>
            <a:r>
              <a:rPr lang="ru-RU" sz="1800" dirty="0">
                <a:solidFill>
                  <a:prstClr val="black"/>
                </a:solidFill>
                <a:latin typeface="Times New Roman" pitchFamily="18" charset="0"/>
                <a:cs typeface="Times New Roman" pitchFamily="18" charset="0"/>
              </a:rPr>
              <a:t/>
            </a:r>
            <a:br>
              <a:rPr lang="ru-RU" sz="1800" dirty="0">
                <a:solidFill>
                  <a:prstClr val="black"/>
                </a:solidFill>
                <a:latin typeface="Times New Roman" pitchFamily="18" charset="0"/>
                <a:cs typeface="Times New Roman" pitchFamily="18" charset="0"/>
              </a:rPr>
            </a:br>
            <a:endParaRPr lang="ru-RU" sz="1800" dirty="0"/>
          </a:p>
        </p:txBody>
      </p:sp>
    </p:spTree>
    <p:extLst>
      <p:ext uri="{BB962C8B-B14F-4D97-AF65-F5344CB8AC3E}">
        <p14:creationId xmlns:p14="http://schemas.microsoft.com/office/powerpoint/2010/main" val="25909781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endParaRPr lang="ru-RU"/>
          </a:p>
        </p:txBody>
      </p:sp>
      <p:sp>
        <p:nvSpPr>
          <p:cNvPr id="3" name="Заголовок 2"/>
          <p:cNvSpPr>
            <a:spLocks noGrp="1"/>
          </p:cNvSpPr>
          <p:nvPr>
            <p:ph type="title"/>
          </p:nvPr>
        </p:nvSpPr>
        <p:spPr/>
        <p:txBody>
          <a:bodyPr/>
          <a:lstStyle/>
          <a:p>
            <a:endParaRPr lang="ru-RU"/>
          </a:p>
        </p:txBody>
      </p:sp>
      <p:pic>
        <p:nvPicPr>
          <p:cNvPr id="1026" name="Picture 2" descr="http://alau.kz/upload/information_system_1/1/3/3/item_13304/information_items_133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052736"/>
            <a:ext cx="6800753" cy="48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973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2" y="1700808"/>
            <a:ext cx="8136904" cy="3960440"/>
          </a:xfrm>
        </p:spPr>
        <p:txBody>
          <a:bodyPr>
            <a:noAutofit/>
          </a:bodyPr>
          <a:lstStyle/>
          <a:p>
            <a:pPr marL="0" indent="0" algn="just">
              <a:buNone/>
            </a:pPr>
            <a:r>
              <a:rPr lang="ru-RU" sz="2800" dirty="0" smtClean="0">
                <a:solidFill>
                  <a:schemeClr val="bg1">
                    <a:lumMod val="10000"/>
                  </a:schemeClr>
                </a:solidFill>
              </a:rPr>
              <a:t>	</a:t>
            </a:r>
            <a:endParaRPr lang="en-US" sz="2800" dirty="0" smtClean="0">
              <a:solidFill>
                <a:schemeClr val="bg1">
                  <a:lumMod val="10000"/>
                </a:schemeClr>
              </a:solidFill>
            </a:endParaRPr>
          </a:p>
          <a:p>
            <a:pPr marL="0" indent="0" algn="just">
              <a:buNone/>
            </a:pPr>
            <a:r>
              <a:rPr lang="en-US" sz="2800" dirty="0">
                <a:solidFill>
                  <a:schemeClr val="bg1">
                    <a:lumMod val="10000"/>
                  </a:schemeClr>
                </a:solidFill>
              </a:rPr>
              <a:t>	</a:t>
            </a:r>
            <a:r>
              <a:rPr lang="kk-KZ" sz="2800" dirty="0" smtClean="0"/>
              <a:t>Бірінші </a:t>
            </a:r>
            <a:r>
              <a:rPr lang="kk-KZ" sz="2800" dirty="0"/>
              <a:t>кезең – 2011-2013 жылдар, екінші кезең – 2014-2016 жылдар және үшінші кезең – 2017-2020 жылдарды қамтиды. Нәтижесінде мемлекеттік тілде сөйлейтіндердің көрсеткішін </a:t>
            </a:r>
            <a:r>
              <a:rPr lang="en-US" sz="2800" dirty="0" smtClean="0"/>
              <a:t>     </a:t>
            </a:r>
            <a:r>
              <a:rPr lang="kk-KZ" sz="2800" dirty="0" smtClean="0"/>
              <a:t>20 </a:t>
            </a:r>
            <a:r>
              <a:rPr lang="kk-KZ" sz="2800" dirty="0"/>
              <a:t>пайыздан 80 пайызға дейін, кейін 95 пайызға жеткізу жоспарланған. </a:t>
            </a:r>
            <a:endParaRPr lang="ru-RU" sz="2800" dirty="0">
              <a:solidFill>
                <a:schemeClr val="bg1">
                  <a:lumMod val="10000"/>
                </a:schemeClr>
              </a:solidFill>
            </a:endParaRPr>
          </a:p>
        </p:txBody>
      </p:sp>
    </p:spTree>
    <p:extLst>
      <p:ext uri="{BB962C8B-B14F-4D97-AF65-F5344CB8AC3E}">
        <p14:creationId xmlns:p14="http://schemas.microsoft.com/office/powerpoint/2010/main" val="39000702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500"/>
                            </p:stCondLst>
                            <p:childTnLst>
                              <p:par>
                                <p:cTn id="12" presetID="37" presetClass="entr" presetSubtype="0" fill="hold" grpId="0" nodeType="afterEffect">
                                  <p:stCondLst>
                                    <p:cond delay="50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2">
                                            <p:txEl>
                                              <p:pRg st="1" end="1"/>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2">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2" y="1700808"/>
            <a:ext cx="8136903" cy="4032448"/>
          </a:xfrm>
        </p:spPr>
        <p:txBody>
          <a:bodyPr>
            <a:normAutofit fontScale="92500" lnSpcReduction="10000"/>
          </a:bodyPr>
          <a:lstStyle/>
          <a:p>
            <a:pPr marL="0" indent="0" algn="just">
              <a:buNone/>
            </a:pPr>
            <a:r>
              <a:rPr lang="ru-RU" sz="2800" dirty="0" smtClean="0">
                <a:solidFill>
                  <a:schemeClr val="bg1">
                    <a:lumMod val="10000"/>
                  </a:schemeClr>
                </a:solidFill>
              </a:rPr>
              <a:t>	</a:t>
            </a:r>
            <a:r>
              <a:rPr lang="kk-KZ" sz="2800" dirty="0"/>
              <a:t>Жолдауда Елбасы «Біз сол сияқты орыс тілін және өзге де қазақстандық этностар тілін дамытатын боламыз. Мен қазіргі заманғы қазақстандық үшін үш тілді білу – әркімнің дербес табыстылығының міндетті шарты екендігін әрдайым айтып келемін. Сондықтан 2020 жылға қарай ағылшын тілін білетін тұрғындар саны кемінде 20 пайызды құрауы тиіс деп есептеймін» деп жастардың шет тілдерін тереңірек меңгеруіне ерекше көңіл бөлу керек екенін және қазақстандықтардың үш тілді білуінің заман талабына сай екенін </a:t>
            </a:r>
            <a:r>
              <a:rPr lang="kk-KZ" sz="2800" dirty="0" smtClean="0"/>
              <a:t>нақтылады. </a:t>
            </a:r>
            <a:endParaRPr lang="ru-RU" sz="2800" dirty="0">
              <a:solidFill>
                <a:schemeClr val="bg1">
                  <a:lumMod val="10000"/>
                </a:schemeClr>
              </a:solidFill>
            </a:endParaRPr>
          </a:p>
        </p:txBody>
      </p:sp>
      <p:sp>
        <p:nvSpPr>
          <p:cNvPr id="3" name="Заголовок 2"/>
          <p:cNvSpPr>
            <a:spLocks noGrp="1"/>
          </p:cNvSpPr>
          <p:nvPr>
            <p:ph type="title"/>
          </p:nvPr>
        </p:nvSpPr>
        <p:spPr>
          <a:xfrm>
            <a:off x="467544" y="332656"/>
            <a:ext cx="8229600" cy="1252728"/>
          </a:xfrm>
        </p:spPr>
        <p:txBody>
          <a:bodyPr/>
          <a:lstStyle/>
          <a:p>
            <a:endParaRPr lang="ru-RU" b="1" dirty="0">
              <a:solidFill>
                <a:schemeClr val="bg1">
                  <a:lumMod val="10000"/>
                </a:schemeClr>
              </a:solidFill>
            </a:endParaRPr>
          </a:p>
        </p:txBody>
      </p:sp>
    </p:spTree>
    <p:extLst>
      <p:ext uri="{BB962C8B-B14F-4D97-AF65-F5344CB8AC3E}">
        <p14:creationId xmlns:p14="http://schemas.microsoft.com/office/powerpoint/2010/main" val="39536092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par>
                          <p:cTn id="10" fill="hold">
                            <p:stCondLst>
                              <p:cond delay="1000"/>
                            </p:stCondLst>
                            <p:childTnLst>
                              <p:par>
                                <p:cTn id="11" presetID="37" presetClass="entr" presetSubtype="0" fill="hold" grpId="0" nodeType="afterEffect">
                                  <p:stCondLst>
                                    <p:cond delay="50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3691" y="1556792"/>
            <a:ext cx="8208912" cy="4694374"/>
          </a:xfrm>
        </p:spPr>
        <p:txBody>
          <a:bodyPr>
            <a:normAutofit fontScale="92500" lnSpcReduction="10000"/>
          </a:bodyPr>
          <a:lstStyle/>
          <a:p>
            <a:pPr marL="0" indent="0" algn="just">
              <a:buNone/>
            </a:pPr>
            <a:r>
              <a:rPr lang="ru-RU" sz="2800" dirty="0" smtClean="0">
                <a:solidFill>
                  <a:schemeClr val="bg1">
                    <a:lumMod val="10000"/>
                  </a:schemeClr>
                </a:solidFill>
              </a:rPr>
              <a:t>	</a:t>
            </a:r>
            <a:r>
              <a:rPr lang="kk-KZ" sz="2800" dirty="0"/>
              <a:t>Қазақстан Республикасының «Қазақстан Республикасындағы тiл туралы» Заңы 1997 жылғы </a:t>
            </a:r>
            <a:r>
              <a:rPr lang="kk-KZ" sz="2800" dirty="0" smtClean="0"/>
              <a:t>       11 </a:t>
            </a:r>
            <a:r>
              <a:rPr lang="kk-KZ" sz="2800" dirty="0"/>
              <a:t>шiлдеде қабылданды. Осы Заңда: «Қазақстан Республикасының мемлекеттiк тiлi – қазақ тiлi. Мемлекеттiк тiл – мемлекеттiң бүкiл аумағында қоғамдық қатынастардың барлық саласында қолданылатын мемлекеттiк басқару, заң шығару, сот iсiн жүргiзу және iс қағаздарын жүргiзу тiлi. Қазақстан халқын топтастырудың аса маңызды факторы болып табылатын мемлекеттік тілді меңгеру – Қазақстан Республикасының әрбір азаматының парызы» - деп бекітілген. </a:t>
            </a:r>
            <a:endParaRPr lang="ru-RU" sz="2800" dirty="0">
              <a:solidFill>
                <a:schemeClr val="bg1">
                  <a:lumMod val="10000"/>
                </a:schemeClr>
              </a:solidFill>
            </a:endParaRPr>
          </a:p>
        </p:txBody>
      </p:sp>
    </p:spTree>
    <p:extLst>
      <p:ext uri="{BB962C8B-B14F-4D97-AF65-F5344CB8AC3E}">
        <p14:creationId xmlns:p14="http://schemas.microsoft.com/office/powerpoint/2010/main" val="27866142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79912" y="1772816"/>
            <a:ext cx="4896544" cy="4267200"/>
          </a:xfrm>
        </p:spPr>
        <p:txBody>
          <a:bodyPr>
            <a:noAutofit/>
          </a:bodyPr>
          <a:lstStyle/>
          <a:p>
            <a:pPr marL="0" indent="0" algn="r">
              <a:buNone/>
            </a:pPr>
            <a:r>
              <a:rPr lang="ru-RU" sz="2800" dirty="0" smtClean="0">
                <a:solidFill>
                  <a:schemeClr val="bg1">
                    <a:lumMod val="10000"/>
                  </a:schemeClr>
                </a:solidFill>
              </a:rPr>
              <a:t>	</a:t>
            </a:r>
            <a:r>
              <a:rPr lang="kk-KZ" sz="2800" dirty="0" smtClean="0"/>
              <a:t>Ұлт ұстазы </a:t>
            </a:r>
          </a:p>
          <a:p>
            <a:pPr marL="0" indent="0" algn="r">
              <a:buNone/>
            </a:pPr>
            <a:r>
              <a:rPr lang="kk-KZ" sz="2800" dirty="0" smtClean="0"/>
              <a:t>А</a:t>
            </a:r>
            <a:r>
              <a:rPr lang="kk-KZ" sz="2800" dirty="0"/>
              <a:t>. Байтұрсыновтың «Тілі жоғалған ұлттың өзі жоғалады» дегені көп ойларға жетелейді. Тәрбие негізі отбасынан, балалар бақшасы мен мектептердегі терең тәлімнен қаланады. </a:t>
            </a:r>
            <a:endParaRPr lang="ru-RU" sz="2800" dirty="0"/>
          </a:p>
          <a:p>
            <a:pPr marL="0" indent="0" algn="just">
              <a:buNone/>
            </a:pPr>
            <a:endParaRPr lang="ru-RU" sz="2800" dirty="0">
              <a:solidFill>
                <a:schemeClr val="bg1">
                  <a:lumMod val="10000"/>
                </a:schemeClr>
              </a:solidFill>
            </a:endParaRPr>
          </a:p>
        </p:txBody>
      </p:sp>
      <p:sp>
        <p:nvSpPr>
          <p:cNvPr id="2" name="Заголовок 1"/>
          <p:cNvSpPr>
            <a:spLocks noGrp="1"/>
          </p:cNvSpPr>
          <p:nvPr>
            <p:ph type="title"/>
          </p:nvPr>
        </p:nvSpPr>
        <p:spPr>
          <a:xfrm>
            <a:off x="457200" y="376072"/>
            <a:ext cx="8229600" cy="1252728"/>
          </a:xfrm>
        </p:spPr>
        <p:txBody>
          <a:bodyPr>
            <a:normAutofit/>
          </a:bodyPr>
          <a:lstStyle/>
          <a:p>
            <a:endParaRPr lang="ru-RU" b="1" dirty="0">
              <a:solidFill>
                <a:schemeClr val="bg1">
                  <a:lumMod val="10000"/>
                </a:schemeClr>
              </a:solidFill>
            </a:endParaRPr>
          </a:p>
        </p:txBody>
      </p:sp>
      <p:pic>
        <p:nvPicPr>
          <p:cNvPr id="2050" name="Picture 2" descr="http://www.avestnik.kz/wp-content/uploads/2FF5BDA3-8424-4FEE-898D-908D59CB42B1_mw1024_n_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792" y="1772816"/>
            <a:ext cx="3028950"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9569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nodePh="1">
                                  <p:stCondLst>
                                    <p:cond delay="25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p:stCondLst>
                              <p:cond delay="1250"/>
                            </p:stCondLst>
                            <p:childTnLst>
                              <p:par>
                                <p:cTn id="11" presetID="20" presetClass="entr" presetSubtype="0" fill="hold" grpId="0" nodeType="after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edge">
                                      <p:cBhvr>
                                        <p:cTn id="13" dur="2000"/>
                                        <p:tgtEl>
                                          <p:spTgt spid="3">
                                            <p:txEl>
                                              <p:pRg st="0" end="0"/>
                                            </p:txEl>
                                          </p:spTgt>
                                        </p:tgtEl>
                                      </p:cBhvr>
                                    </p:animEffect>
                                  </p:childTnLst>
                                </p:cTn>
                              </p:par>
                            </p:childTnLst>
                          </p:cTn>
                        </p:par>
                        <p:par>
                          <p:cTn id="14" fill="hold">
                            <p:stCondLst>
                              <p:cond delay="3750"/>
                            </p:stCondLst>
                            <p:childTnLst>
                              <p:par>
                                <p:cTn id="15" presetID="20" presetClass="entr" presetSubtype="0" fill="hold" grpId="0" nodeType="afterEffect">
                                  <p:stCondLst>
                                    <p:cond delay="50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edg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700808"/>
            <a:ext cx="8136904" cy="4464496"/>
          </a:xfrm>
        </p:spPr>
        <p:txBody>
          <a:bodyPr>
            <a:normAutofit fontScale="92500" lnSpcReduction="10000"/>
          </a:bodyPr>
          <a:lstStyle/>
          <a:p>
            <a:pPr marL="0" indent="0" algn="just">
              <a:buNone/>
            </a:pPr>
            <a:r>
              <a:rPr lang="ru-RU" sz="3000" dirty="0" smtClean="0">
                <a:solidFill>
                  <a:schemeClr val="bg1">
                    <a:lumMod val="10000"/>
                  </a:schemeClr>
                </a:solidFill>
              </a:rPr>
              <a:t>	</a:t>
            </a:r>
            <a:r>
              <a:rPr lang="kk-KZ" sz="3200" dirty="0"/>
              <a:t>Елбасының биылғы Жолдауда жарияланған «Мәңгілік ел» ұлттық идеясы – бұл біздің ортақ құндылықтарымыз, біздің ортақ үйіміз – Қазақ елінің көркеюі. «Мәңгілік елдің» жеті қағидаларының бірі – қоғамдағы ұлттық бірлік, бейбітшілік пен келісім. Қоғамда бірлік және елде тұрақтылық болмаса, даму да болмайтыны белгілі. Сондықтан ұлтаралық келісімді қамтамасыз ету ұлттық саясаттың басты бағыттарының бірі болып қала бермек.</a:t>
            </a:r>
            <a:endParaRPr lang="ru-RU" sz="3200" dirty="0"/>
          </a:p>
          <a:p>
            <a:pPr marL="0" indent="0" algn="just">
              <a:buNone/>
            </a:pPr>
            <a:endParaRPr lang="ru-RU" sz="3000" dirty="0">
              <a:solidFill>
                <a:schemeClr val="bg1">
                  <a:lumMod val="10000"/>
                </a:schemeClr>
              </a:solidFill>
            </a:endParaRPr>
          </a:p>
        </p:txBody>
      </p:sp>
      <p:sp>
        <p:nvSpPr>
          <p:cNvPr id="2" name="Заголовок 1"/>
          <p:cNvSpPr>
            <a:spLocks noGrp="1"/>
          </p:cNvSpPr>
          <p:nvPr>
            <p:ph type="title"/>
          </p:nvPr>
        </p:nvSpPr>
        <p:spPr>
          <a:xfrm>
            <a:off x="914400" y="548680"/>
            <a:ext cx="8229600" cy="66336"/>
          </a:xfrm>
        </p:spPr>
        <p:txBody>
          <a:bodyPr>
            <a:normAutofit fontScale="90000"/>
          </a:bodyPr>
          <a:lstStyle/>
          <a:p>
            <a:endParaRPr lang="ru-RU" sz="4000" b="1" dirty="0">
              <a:solidFill>
                <a:schemeClr val="bg1">
                  <a:lumMod val="10000"/>
                </a:schemeClr>
              </a:solidFill>
            </a:endParaRPr>
          </a:p>
        </p:txBody>
      </p:sp>
    </p:spTree>
    <p:extLst>
      <p:ext uri="{BB962C8B-B14F-4D97-AF65-F5344CB8AC3E}">
        <p14:creationId xmlns:p14="http://schemas.microsoft.com/office/powerpoint/2010/main" val="3344544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22" presetClass="entr" presetSubtype="1" fill="hold" grpId="0" nodeType="after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up)">
                                      <p:cBhvr>
                                        <p:cTn id="13"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268760"/>
            <a:ext cx="8208912" cy="3450696"/>
          </a:xfrm>
        </p:spPr>
        <p:txBody>
          <a:bodyPr>
            <a:noAutofit/>
          </a:bodyPr>
          <a:lstStyle/>
          <a:p>
            <a:pPr lvl="0"/>
            <a:r>
              <a:rPr lang="kk-KZ" sz="2800" dirty="0" smtClean="0"/>
              <a:t>Қазақстан </a:t>
            </a:r>
            <a:r>
              <a:rPr lang="kk-KZ" sz="2800" dirty="0"/>
              <a:t>Республикасының Конституциясы </a:t>
            </a:r>
            <a:endParaRPr lang="ru-RU" sz="2800" dirty="0"/>
          </a:p>
          <a:p>
            <a:r>
              <a:rPr lang="kk-KZ" sz="2800" u="sng" dirty="0">
                <a:hlinkClick r:id="rId2"/>
              </a:rPr>
              <a:t>http: // www.constitution.kz/</a:t>
            </a:r>
            <a:endParaRPr lang="ru-RU" sz="2800" dirty="0"/>
          </a:p>
          <a:p>
            <a:pPr lvl="0"/>
            <a:r>
              <a:rPr lang="kk-KZ" sz="2800" dirty="0"/>
              <a:t>Назарбаев Н.Ә. «Болашақтың іргесін бірге қалаймыз!» атты Қазақстан халқына арнаған Жолдауы // Орталық Қазақстан. 29 қаңтар 2011ж. </a:t>
            </a:r>
            <a:endParaRPr lang="ru-RU" sz="2800" dirty="0"/>
          </a:p>
          <a:p>
            <a:pPr lvl="0"/>
            <a:r>
              <a:rPr lang="kk-KZ" sz="2800" dirty="0"/>
              <a:t>Айтбайұлы Ө. Мемлекеттік тіл және елбасы // Қазақ елі. 2010</a:t>
            </a:r>
            <a:r>
              <a:rPr lang="kk-KZ" sz="2800" dirty="0" smtClean="0"/>
              <a:t>. №</a:t>
            </a:r>
            <a:r>
              <a:rPr lang="kk-KZ" sz="2800" dirty="0"/>
              <a:t>13-14.</a:t>
            </a:r>
            <a:endParaRPr lang="ru-RU" sz="2800" dirty="0"/>
          </a:p>
          <a:p>
            <a:pPr lvl="0"/>
            <a:r>
              <a:rPr lang="kk-KZ" sz="2800" dirty="0"/>
              <a:t>Назарбаев Н.Ә. «Қазақстан жолы –2050: Бір мақсат, бір мүдде, бір болашақ!» атты Қазақстан халқына арнаған Жолдауы // Егемен Қазақстан. </a:t>
            </a:r>
            <a:r>
              <a:rPr lang="en-US" sz="2800" dirty="0" smtClean="0"/>
              <a:t> </a:t>
            </a:r>
            <a:r>
              <a:rPr lang="kk-KZ" sz="2800" dirty="0" smtClean="0"/>
              <a:t>18 </a:t>
            </a:r>
            <a:r>
              <a:rPr lang="kk-KZ" sz="2800" dirty="0"/>
              <a:t>қаңтар </a:t>
            </a:r>
            <a:r>
              <a:rPr lang="kk-KZ" sz="2800" dirty="0" smtClean="0"/>
              <a:t>2014</a:t>
            </a:r>
            <a:r>
              <a:rPr lang="en-US" sz="2800" dirty="0" smtClean="0"/>
              <a:t> </a:t>
            </a:r>
            <a:r>
              <a:rPr lang="kk-KZ" sz="2800" dirty="0" smtClean="0"/>
              <a:t>ж</a:t>
            </a:r>
            <a:r>
              <a:rPr lang="kk-KZ" sz="2800" dirty="0"/>
              <a:t>. </a:t>
            </a:r>
            <a:endParaRPr lang="ru-RU" sz="2800" dirty="0"/>
          </a:p>
          <a:p>
            <a:pPr marL="457200" indent="-457200">
              <a:buClr>
                <a:schemeClr val="bg1">
                  <a:lumMod val="10000"/>
                </a:schemeClr>
              </a:buClr>
              <a:buFont typeface="+mj-lt"/>
              <a:buAutoNum type="arabicPeriod"/>
            </a:pPr>
            <a:endParaRPr lang="kk-KZ" sz="2600" dirty="0" smtClean="0">
              <a:solidFill>
                <a:schemeClr val="bg1">
                  <a:lumMod val="10000"/>
                </a:schemeClr>
              </a:solidFill>
            </a:endParaRPr>
          </a:p>
        </p:txBody>
      </p:sp>
      <p:sp>
        <p:nvSpPr>
          <p:cNvPr id="2" name="Заголовок 1"/>
          <p:cNvSpPr>
            <a:spLocks noGrp="1"/>
          </p:cNvSpPr>
          <p:nvPr>
            <p:ph type="title"/>
          </p:nvPr>
        </p:nvSpPr>
        <p:spPr/>
        <p:txBody>
          <a:bodyPr>
            <a:normAutofit fontScale="90000"/>
          </a:bodyPr>
          <a:lstStyle/>
          <a:p>
            <a:r>
              <a:rPr lang="kk-KZ" sz="4000" b="1" dirty="0">
                <a:solidFill>
                  <a:schemeClr val="tx1"/>
                </a:solidFill>
              </a:rPr>
              <a:t>Пайдаланылған әдебиеттер тізімі:</a:t>
            </a:r>
            <a:r>
              <a:rPr lang="ru-RU" sz="4000" dirty="0">
                <a:solidFill>
                  <a:schemeClr val="tx1"/>
                </a:solidFill>
              </a:rPr>
              <a:t/>
            </a:r>
            <a:br>
              <a:rPr lang="ru-RU" sz="4000" dirty="0">
                <a:solidFill>
                  <a:schemeClr val="tx1"/>
                </a:solidFill>
              </a:rPr>
            </a:br>
            <a:r>
              <a:rPr lang="kk-KZ" sz="4000" b="1" dirty="0"/>
              <a:t> </a:t>
            </a:r>
            <a:endParaRPr lang="ru-RU" sz="4000" dirty="0"/>
          </a:p>
        </p:txBody>
      </p:sp>
    </p:spTree>
    <p:extLst>
      <p:ext uri="{BB962C8B-B14F-4D97-AF65-F5344CB8AC3E}">
        <p14:creationId xmlns:p14="http://schemas.microsoft.com/office/powerpoint/2010/main" val="12102707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72067" y="1628801"/>
            <a:ext cx="7408333" cy="4464496"/>
          </a:xfrm>
        </p:spPr>
        <p:txBody>
          <a:bodyPr>
            <a:noAutofit/>
          </a:bodyPr>
          <a:lstStyle/>
          <a:p>
            <a:pPr marL="0" indent="0" algn="just">
              <a:buClr>
                <a:schemeClr val="bg1">
                  <a:lumMod val="10000"/>
                </a:schemeClr>
              </a:buClr>
              <a:buNone/>
            </a:pPr>
            <a:r>
              <a:rPr lang="en-US" sz="3200" dirty="0" smtClean="0"/>
              <a:t>	</a:t>
            </a:r>
          </a:p>
          <a:p>
            <a:pPr marL="0" indent="0" algn="just">
              <a:buClr>
                <a:schemeClr val="bg1">
                  <a:lumMod val="10000"/>
                </a:schemeClr>
              </a:buClr>
              <a:buNone/>
            </a:pPr>
            <a:r>
              <a:rPr lang="en-US" sz="3200" dirty="0"/>
              <a:t>	</a:t>
            </a:r>
            <a:r>
              <a:rPr lang="kk-KZ" sz="3200" dirty="0" smtClean="0"/>
              <a:t>Қазақстан </a:t>
            </a:r>
            <a:r>
              <a:rPr lang="kk-KZ" sz="3200" dirty="0"/>
              <a:t>Республикасының басты ұлттық саясаты – қоғамдағы барлық этностардың толықтай құқығы мен бостандығын сақтай отырып, байырғы ұлтқа негізделген жоғары әлеуетті қоғам құру. </a:t>
            </a:r>
            <a:endParaRPr lang="kk-KZ" sz="3000" dirty="0" smtClean="0">
              <a:solidFill>
                <a:schemeClr val="bg1">
                  <a:lumMod val="10000"/>
                </a:schemeClr>
              </a:solidFill>
            </a:endParaRPr>
          </a:p>
        </p:txBody>
      </p:sp>
      <p:sp>
        <p:nvSpPr>
          <p:cNvPr id="4" name="Заголовок 1"/>
          <p:cNvSpPr txBox="1">
            <a:spLocks/>
          </p:cNvSpPr>
          <p:nvPr/>
        </p:nvSpPr>
        <p:spPr bwMode="auto">
          <a:xfrm>
            <a:off x="395536" y="404664"/>
            <a:ext cx="82296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4000" b="1" i="0" u="none" strike="noStrike" kern="1200" cap="none" spc="0" normalizeH="0" baseline="0" noProof="0" dirty="0" smtClean="0">
              <a:ln>
                <a:noFill/>
              </a:ln>
              <a:solidFill>
                <a:schemeClr val="bg1">
                  <a:lumMod val="10000"/>
                </a:schemeClr>
              </a:solidFill>
              <a:effectLst/>
              <a:uLnTx/>
              <a:uFillTx/>
              <a:latin typeface="Candara"/>
            </a:endParaRPr>
          </a:p>
        </p:txBody>
      </p:sp>
    </p:spTree>
    <p:extLst>
      <p:ext uri="{BB962C8B-B14F-4D97-AF65-F5344CB8AC3E}">
        <p14:creationId xmlns:p14="http://schemas.microsoft.com/office/powerpoint/2010/main" val="12737006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1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10"/>
                            </p:stCondLst>
                            <p:childTnLst>
                              <p:par>
                                <p:cTn id="15" presetID="2" presetClass="entr" presetSubtype="4"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1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1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endParaRPr lang="ru-RU"/>
          </a:p>
        </p:txBody>
      </p:sp>
      <p:sp>
        <p:nvSpPr>
          <p:cNvPr id="3" name="Заголовок 2"/>
          <p:cNvSpPr>
            <a:spLocks noGrp="1"/>
          </p:cNvSpPr>
          <p:nvPr>
            <p:ph type="title"/>
          </p:nvPr>
        </p:nvSpPr>
        <p:spPr/>
        <p:txBody>
          <a:bodyPr/>
          <a:lstStyle/>
          <a:p>
            <a:endParaRPr lang="ru-RU"/>
          </a:p>
        </p:txBody>
      </p:sp>
      <p:pic>
        <p:nvPicPr>
          <p:cNvPr id="1026" name="Picture 2" descr="http://mln.kz/sites/default/files/jpg543jhvj.jpgxvrt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2315" y="1645083"/>
            <a:ext cx="6192688" cy="4644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10115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72067" y="1988840"/>
            <a:ext cx="7408333" cy="4137323"/>
          </a:xfrm>
        </p:spPr>
        <p:txBody>
          <a:bodyPr>
            <a:normAutofit/>
          </a:bodyPr>
          <a:lstStyle/>
          <a:p>
            <a:pPr marL="0" indent="0" algn="just">
              <a:buNone/>
            </a:pPr>
            <a:r>
              <a:rPr lang="ru-RU" dirty="0" smtClean="0">
                <a:solidFill>
                  <a:schemeClr val="bg1">
                    <a:lumMod val="10000"/>
                  </a:schemeClr>
                </a:solidFill>
              </a:rPr>
              <a:t>	</a:t>
            </a:r>
            <a:r>
              <a:rPr lang="kk-KZ" sz="2800" dirty="0"/>
              <a:t>Ұлттық саясаттың басты ұстанымы – ұлттық құндылықтар негiзiнде Қазақ елiнiң экономикалық, саяси, рухани тәуелсiздiгiн, ел қауiпсiздiгiн қамтамасыз ету, жердiң бiртұтастығын мәңгi сақтау, жер мен жер қойнауы байлығын (ұлттық байлығын) тек халық игiлiгiне жұмсау, халықтың әлеуметтiк жағдайын үнемi жақсарту. </a:t>
            </a:r>
            <a:endParaRPr lang="ru-RU" sz="2800" dirty="0"/>
          </a:p>
          <a:p>
            <a:pPr marL="0" indent="0" algn="just">
              <a:buNone/>
            </a:pPr>
            <a:endParaRPr lang="ru-RU" sz="2800" dirty="0">
              <a:solidFill>
                <a:schemeClr val="bg1">
                  <a:lumMod val="10000"/>
                </a:schemeClr>
              </a:solidFill>
            </a:endParaRPr>
          </a:p>
        </p:txBody>
      </p:sp>
    </p:spTree>
    <p:extLst>
      <p:ext uri="{BB962C8B-B14F-4D97-AF65-F5344CB8AC3E}">
        <p14:creationId xmlns:p14="http://schemas.microsoft.com/office/powerpoint/2010/main" val="15389812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72067" y="1844824"/>
            <a:ext cx="7408333" cy="4137323"/>
          </a:xfrm>
        </p:spPr>
        <p:txBody>
          <a:bodyPr>
            <a:noAutofit/>
          </a:bodyPr>
          <a:lstStyle/>
          <a:p>
            <a:pPr marL="0" indent="0" algn="just">
              <a:buNone/>
            </a:pPr>
            <a:r>
              <a:rPr lang="ru-RU" sz="3600" dirty="0" smtClean="0">
                <a:solidFill>
                  <a:schemeClr val="bg1">
                    <a:lumMod val="10000"/>
                  </a:schemeClr>
                </a:solidFill>
              </a:rPr>
              <a:t>	</a:t>
            </a:r>
            <a:r>
              <a:rPr lang="kk-KZ" sz="3600" dirty="0"/>
              <a:t>Қазақстан Республикасы Ата Заңының      </a:t>
            </a:r>
            <a:r>
              <a:rPr lang="kk-KZ" sz="3600" dirty="0" smtClean="0"/>
              <a:t>19-бабының </a:t>
            </a:r>
            <a:r>
              <a:rPr lang="kk-KZ" sz="3600" dirty="0"/>
              <a:t>2-тармағында «Әркімнің ана тілі мен төл мәдениетін пайдалануға, қарым-қатынас, тәрбие, оқу және шығармашылық тілін еркін таңдап алуға құқы бар» </a:t>
            </a:r>
            <a:r>
              <a:rPr lang="kk-KZ" sz="3600" dirty="0" smtClean="0"/>
              <a:t>делінген. </a:t>
            </a:r>
            <a:endParaRPr lang="ru-RU" sz="3600" dirty="0"/>
          </a:p>
          <a:p>
            <a:pPr marL="0" indent="0" algn="just">
              <a:buNone/>
            </a:pPr>
            <a:endParaRPr lang="ru-RU" sz="3600" dirty="0">
              <a:solidFill>
                <a:schemeClr val="bg1">
                  <a:lumMod val="10000"/>
                </a:schemeClr>
              </a:solidFill>
            </a:endParaRPr>
          </a:p>
        </p:txBody>
      </p:sp>
      <p:sp>
        <p:nvSpPr>
          <p:cNvPr id="2" name="Заголовок 1"/>
          <p:cNvSpPr>
            <a:spLocks noGrp="1"/>
          </p:cNvSpPr>
          <p:nvPr>
            <p:ph type="title"/>
          </p:nvPr>
        </p:nvSpPr>
        <p:spPr/>
        <p:txBody>
          <a:bodyPr>
            <a:normAutofit/>
          </a:bodyPr>
          <a:lstStyle/>
          <a:p>
            <a:endParaRPr lang="ru-RU" b="1" dirty="0">
              <a:solidFill>
                <a:schemeClr val="bg1">
                  <a:lumMod val="10000"/>
                </a:schemeClr>
              </a:solidFill>
            </a:endParaRPr>
          </a:p>
        </p:txBody>
      </p:sp>
    </p:spTree>
    <p:extLst>
      <p:ext uri="{BB962C8B-B14F-4D97-AF65-F5344CB8AC3E}">
        <p14:creationId xmlns:p14="http://schemas.microsoft.com/office/powerpoint/2010/main" val="30399328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nodePh="1">
                                  <p:stCondLst>
                                    <p:cond delay="25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p:stCondLst>
                              <p:cond delay="1250"/>
                            </p:stCondLst>
                            <p:childTnLst>
                              <p:par>
                                <p:cTn id="11" presetID="16" presetClass="entr" presetSubtype="37" fill="hold" grpId="0" nodeType="after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outVertical)">
                                      <p:cBhvr>
                                        <p:cTn id="13" dur="1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3" y="1562480"/>
            <a:ext cx="8208911" cy="3450696"/>
          </a:xfrm>
        </p:spPr>
        <p:txBody>
          <a:bodyPr>
            <a:noAutofit/>
          </a:bodyPr>
          <a:lstStyle/>
          <a:p>
            <a:pPr marL="0" indent="0" algn="just">
              <a:buNone/>
            </a:pPr>
            <a:r>
              <a:rPr lang="ru-RU" sz="2800" dirty="0" smtClean="0">
                <a:solidFill>
                  <a:schemeClr val="bg1">
                    <a:lumMod val="10000"/>
                  </a:schemeClr>
                </a:solidFill>
              </a:rPr>
              <a:t>	</a:t>
            </a:r>
            <a:r>
              <a:rPr lang="kk-KZ" sz="2800" dirty="0"/>
              <a:t>Ұлттық саясаттың негізгі бағыттарының бірі – тiл саласы. </a:t>
            </a:r>
            <a:endParaRPr lang="kk-KZ" sz="2800" dirty="0" smtClean="0"/>
          </a:p>
          <a:p>
            <a:pPr marL="0" indent="0" algn="just">
              <a:buNone/>
            </a:pPr>
            <a:r>
              <a:rPr lang="kk-KZ" sz="2800" dirty="0">
                <a:solidFill>
                  <a:schemeClr val="bg1">
                    <a:lumMod val="10000"/>
                  </a:schemeClr>
                </a:solidFill>
              </a:rPr>
              <a:t>	</a:t>
            </a:r>
            <a:r>
              <a:rPr lang="kk-KZ" sz="2800" dirty="0"/>
              <a:t>Тілдік саясат тарихи тамырын сақтағысы келетін әрбір тіл мен адамның құқығын қорғауға негізделеді. Біздің қоғамымыздағы әрбір адамның өз ұлтының тілін сақтай отырып, басқа тілді үйренуіне барлық мүмкіндігі бар. </a:t>
            </a:r>
            <a:endParaRPr lang="ru-RU" sz="2800" dirty="0"/>
          </a:p>
          <a:p>
            <a:pPr marL="0" indent="0" algn="just">
              <a:buNone/>
            </a:pPr>
            <a:endParaRPr lang="ru-RU" sz="2800" dirty="0">
              <a:solidFill>
                <a:schemeClr val="bg1">
                  <a:lumMod val="10000"/>
                </a:schemeClr>
              </a:solidFill>
            </a:endParaRPr>
          </a:p>
        </p:txBody>
      </p:sp>
      <p:sp>
        <p:nvSpPr>
          <p:cNvPr id="3" name="Заголовок 2"/>
          <p:cNvSpPr>
            <a:spLocks noGrp="1"/>
          </p:cNvSpPr>
          <p:nvPr>
            <p:ph type="title"/>
          </p:nvPr>
        </p:nvSpPr>
        <p:spPr>
          <a:xfrm>
            <a:off x="457200" y="304064"/>
            <a:ext cx="8229600" cy="1252728"/>
          </a:xfrm>
        </p:spPr>
        <p:txBody>
          <a:bodyPr/>
          <a:lstStyle/>
          <a:p>
            <a:endParaRPr lang="ru-RU" b="1" dirty="0">
              <a:solidFill>
                <a:schemeClr val="bg1">
                  <a:lumMod val="10000"/>
                </a:schemeClr>
              </a:solidFill>
            </a:endParaRPr>
          </a:p>
        </p:txBody>
      </p:sp>
    </p:spTree>
    <p:extLst>
      <p:ext uri="{BB962C8B-B14F-4D97-AF65-F5344CB8AC3E}">
        <p14:creationId xmlns:p14="http://schemas.microsoft.com/office/powerpoint/2010/main" val="40770153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par>
                          <p:cTn id="10" fill="hold">
                            <p:stCondLst>
                              <p:cond delay="1000"/>
                            </p:stCondLst>
                            <p:childTnLst>
                              <p:par>
                                <p:cTn id="11" presetID="37" presetClass="entr" presetSubtype="0" fill="hold" grpId="0" nodeType="afterEffect">
                                  <p:stCondLst>
                                    <p:cond delay="50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50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fade">
                                      <p:cBhvr>
                                        <p:cTn id="21" dur="1000"/>
                                        <p:tgtEl>
                                          <p:spTgt spid="2">
                                            <p:txEl>
                                              <p:pRg st="1" end="1"/>
                                            </p:txEl>
                                          </p:spTgt>
                                        </p:tgtEl>
                                      </p:cBhvr>
                                    </p:animEffect>
                                    <p:anim calcmode="lin" valueType="num">
                                      <p:cBhvr>
                                        <p:cTn id="2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2">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2">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endParaRPr lang="ru-RU"/>
          </a:p>
        </p:txBody>
      </p:sp>
      <p:sp>
        <p:nvSpPr>
          <p:cNvPr id="3" name="Заголовок 2"/>
          <p:cNvSpPr>
            <a:spLocks noGrp="1"/>
          </p:cNvSpPr>
          <p:nvPr>
            <p:ph type="title"/>
          </p:nvPr>
        </p:nvSpPr>
        <p:spPr/>
        <p:txBody>
          <a:bodyPr/>
          <a:lstStyle/>
          <a:p>
            <a:endParaRPr lang="ru-RU"/>
          </a:p>
        </p:txBody>
      </p:sp>
      <p:pic>
        <p:nvPicPr>
          <p:cNvPr id="2050" name="Picture 2" descr="http://taran.gov.kz/files/SAM_106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628800"/>
            <a:ext cx="7272808" cy="4579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48974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1595933"/>
            <a:ext cx="8208912" cy="4857403"/>
          </a:xfrm>
        </p:spPr>
        <p:txBody>
          <a:bodyPr>
            <a:normAutofit/>
          </a:bodyPr>
          <a:lstStyle/>
          <a:p>
            <a:pPr marL="0" indent="0" algn="just">
              <a:buNone/>
            </a:pPr>
            <a:r>
              <a:rPr lang="ru-RU" sz="2800" dirty="0" smtClean="0">
                <a:solidFill>
                  <a:schemeClr val="bg1">
                    <a:lumMod val="10000"/>
                  </a:schemeClr>
                </a:solidFill>
              </a:rPr>
              <a:t>	</a:t>
            </a:r>
          </a:p>
          <a:p>
            <a:pPr marL="0" indent="0" algn="just">
              <a:buNone/>
            </a:pPr>
            <a:r>
              <a:rPr lang="ru-RU" sz="2800" dirty="0">
                <a:solidFill>
                  <a:schemeClr val="bg1">
                    <a:lumMod val="10000"/>
                  </a:schemeClr>
                </a:solidFill>
              </a:rPr>
              <a:t>	</a:t>
            </a:r>
            <a:r>
              <a:rPr lang="kk-KZ" sz="2800" dirty="0" smtClean="0"/>
              <a:t>Ұлттық </a:t>
            </a:r>
            <a:r>
              <a:rPr lang="kk-KZ" sz="2800" dirty="0"/>
              <a:t>құндылықтарымызды қайта қалыптастыру, жандандыру, тілдерді дамыту, мемлекеттік тіл мәртебесін көтеру – тіл саясатының маңызды бағыттарының бірі болып қала бермек. </a:t>
            </a:r>
            <a:endParaRPr lang="ru-RU" sz="2800" dirty="0"/>
          </a:p>
          <a:p>
            <a:pPr marL="0" indent="0" algn="just">
              <a:buNone/>
            </a:pPr>
            <a:r>
              <a:rPr lang="kk-KZ" sz="2800" dirty="0" smtClean="0"/>
              <a:t>	Еліміздің </a:t>
            </a:r>
            <a:r>
              <a:rPr lang="kk-KZ" sz="2800" dirty="0"/>
              <a:t>тіл саясаты оның ішіндегі қазақ тілінің өркендеуі тіл мәселесінің басқа елдермен салыстырғанда қоғам бірлігін бұзбай, өркениетті түрде жүргізілуі – Тұңғыш Президентіміздің ерен еңбегінің жемісі. </a:t>
            </a:r>
            <a:endParaRPr lang="ru-RU" sz="2800" dirty="0"/>
          </a:p>
          <a:p>
            <a:pPr marL="0" indent="0" algn="just">
              <a:buNone/>
            </a:pPr>
            <a:endParaRPr lang="ru-RU" sz="2800" dirty="0">
              <a:solidFill>
                <a:schemeClr val="bg1">
                  <a:lumMod val="10000"/>
                </a:schemeClr>
              </a:solidFill>
            </a:endParaRPr>
          </a:p>
        </p:txBody>
      </p:sp>
    </p:spTree>
    <p:extLst>
      <p:ext uri="{BB962C8B-B14F-4D97-AF65-F5344CB8AC3E}">
        <p14:creationId xmlns:p14="http://schemas.microsoft.com/office/powerpoint/2010/main" val="40468098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500"/>
                            </p:stCondLst>
                            <p:childTnLst>
                              <p:par>
                                <p:cTn id="12" presetID="37" presetClass="entr" presetSubtype="0" fill="hold" grpId="0" nodeType="afterEffect">
                                  <p:stCondLst>
                                    <p:cond delay="50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2">
                                            <p:txEl>
                                              <p:pRg st="1" end="1"/>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2">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7" presetClass="entr" presetSubtype="0" fill="hold" grpId="0" nodeType="clickEffect">
                                  <p:stCondLst>
                                    <p:cond delay="50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1000"/>
                                        <p:tgtEl>
                                          <p:spTgt spid="2">
                                            <p:txEl>
                                              <p:pRg st="2" end="2"/>
                                            </p:txEl>
                                          </p:spTgt>
                                        </p:tgtEl>
                                      </p:cBhvr>
                                    </p:animEffect>
                                    <p:anim calcmode="lin" valueType="num">
                                      <p:cBhvr>
                                        <p:cTn id="2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4" dur="900" decel="100000" fill="hold"/>
                                        <p:tgtEl>
                                          <p:spTgt spid="2">
                                            <p:txEl>
                                              <p:pRg st="2" end="2"/>
                                            </p:txEl>
                                          </p:spTgt>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2">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1916832"/>
            <a:ext cx="8352927" cy="3600400"/>
          </a:xfrm>
        </p:spPr>
        <p:txBody>
          <a:bodyPr>
            <a:normAutofit/>
          </a:bodyPr>
          <a:lstStyle/>
          <a:p>
            <a:pPr marL="0" indent="0" algn="just">
              <a:buNone/>
            </a:pPr>
            <a:r>
              <a:rPr lang="ru-RU" sz="2800" i="1" dirty="0" smtClean="0">
                <a:solidFill>
                  <a:schemeClr val="bg1">
                    <a:lumMod val="10000"/>
                  </a:schemeClr>
                </a:solidFill>
              </a:rPr>
              <a:t>	</a:t>
            </a:r>
            <a:r>
              <a:rPr lang="kk-KZ" sz="2800" dirty="0"/>
              <a:t>Қазақстан Республикасында тілдерді дамыту жөнінде арнайы қабылданған мемлекеттік бағдарлама бар. «Қазақстан Республикасында тілдерді дамыту мен қолданудың 2011-2020 жылдарға арналған мемлекеттік бағдарламасы» аясында (Қазақстан Республикасы Президентінің 2011 жылғы 29 маусымдағы № 110 Жарлығымен бекітілген) нақты шаралар қолға алынды. </a:t>
            </a:r>
            <a:endParaRPr lang="ru-RU" sz="2800" dirty="0"/>
          </a:p>
          <a:p>
            <a:pPr marL="0" indent="0" algn="just">
              <a:buNone/>
            </a:pPr>
            <a:endParaRPr lang="ru-RU" sz="2800" dirty="0">
              <a:solidFill>
                <a:schemeClr val="bg1">
                  <a:lumMod val="10000"/>
                </a:schemeClr>
              </a:solidFill>
            </a:endParaRPr>
          </a:p>
        </p:txBody>
      </p:sp>
      <p:sp>
        <p:nvSpPr>
          <p:cNvPr id="3" name="Заголовок 2"/>
          <p:cNvSpPr>
            <a:spLocks noGrp="1"/>
          </p:cNvSpPr>
          <p:nvPr>
            <p:ph type="title"/>
          </p:nvPr>
        </p:nvSpPr>
        <p:spPr>
          <a:xfrm>
            <a:off x="457200" y="232056"/>
            <a:ext cx="8229600" cy="1252728"/>
          </a:xfrm>
        </p:spPr>
        <p:txBody>
          <a:bodyPr/>
          <a:lstStyle/>
          <a:p>
            <a:endParaRPr lang="ru-RU" b="1" dirty="0">
              <a:solidFill>
                <a:schemeClr val="bg1">
                  <a:lumMod val="10000"/>
                </a:schemeClr>
              </a:solidFill>
            </a:endParaRPr>
          </a:p>
        </p:txBody>
      </p:sp>
    </p:spTree>
    <p:extLst>
      <p:ext uri="{BB962C8B-B14F-4D97-AF65-F5344CB8AC3E}">
        <p14:creationId xmlns:p14="http://schemas.microsoft.com/office/powerpoint/2010/main" val="19090229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par>
                          <p:cTn id="10" fill="hold">
                            <p:stCondLst>
                              <p:cond delay="1000"/>
                            </p:stCondLst>
                            <p:childTnLst>
                              <p:par>
                                <p:cTn id="11" presetID="37" presetClass="entr" presetSubtype="0" fill="hold" grpId="0" nodeType="afterEffect">
                                  <p:stCondLst>
                                    <p:cond delay="50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Другая 1">
      <a:dk1>
        <a:sysClr val="windowText" lastClr="000000"/>
      </a:dk1>
      <a:lt1>
        <a:srgbClr val="F6FCE8"/>
      </a:lt1>
      <a:dk2>
        <a:srgbClr val="3E3D2D"/>
      </a:dk2>
      <a:lt2>
        <a:srgbClr val="B3F100"/>
      </a:lt2>
      <a:accent1>
        <a:srgbClr val="CFFF43"/>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377</TotalTime>
  <Words>119</Words>
  <Application>Microsoft Office PowerPoint</Application>
  <PresentationFormat>Экран (4:3)</PresentationFormat>
  <Paragraphs>40</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Волна</vt:lpstr>
      <vt:lpstr>Қазақстан Республикасының Білім және ғылым министрлігі Қарағанды мемлекеттік техникалық университеті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Пайдаланылған әдебиеттер тізімі: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Баглан Асубаев</dc:creator>
  <cp:lastModifiedBy>Admin</cp:lastModifiedBy>
  <cp:revision>72</cp:revision>
  <dcterms:created xsi:type="dcterms:W3CDTF">2014-02-21T13:48:41Z</dcterms:created>
  <dcterms:modified xsi:type="dcterms:W3CDTF">2015-10-09T05:29:57Z</dcterms:modified>
</cp:coreProperties>
</file>