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12.10.2015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12.10.2015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12.10.2015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12.10.2015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12.10.2015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12.10.2015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12.10.2015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12.10.2015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12.10.2015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38127"/>
            <a:ext cx="7776864" cy="6198620"/>
          </a:xfrm>
          <a:prstGeom prst="rect">
            <a:avLst/>
          </a:prstGeom>
        </p:spPr>
        <p:txBody>
          <a:bodyPr wrap="square">
            <a:spAutoFit/>
          </a:bodyPr>
          <a:lstStyle/>
          <a:p>
            <a:pPr lvl="0" algn="ctr">
              <a:spcAft>
                <a:spcPts val="300"/>
              </a:spcAft>
              <a:buClr>
                <a:srgbClr val="F14124">
                  <a:lumMod val="75000"/>
                </a:srgbClr>
              </a:buClr>
              <a:buSzPct val="130000"/>
            </a:pPr>
            <a:endParaRPr lang="kk-KZ" dirty="0">
              <a:solidFill>
                <a:prstClr val="black"/>
              </a:solidFill>
              <a:latin typeface="Times New Roman" pitchFamily="18" charset="0"/>
              <a:cs typeface="Times New Roman" pitchFamily="18" charset="0"/>
            </a:endParaRPr>
          </a:p>
          <a:p>
            <a:pPr lvl="0" algn="ctr">
              <a:spcAft>
                <a:spcPts val="300"/>
              </a:spcAft>
              <a:buClr>
                <a:srgbClr val="F14124">
                  <a:lumMod val="75000"/>
                </a:srgbClr>
              </a:buClr>
              <a:buSzPct val="130000"/>
            </a:pPr>
            <a:r>
              <a:rPr lang="kk-KZ" dirty="0">
                <a:solidFill>
                  <a:prstClr val="black"/>
                </a:solidFill>
                <a:latin typeface="Times New Roman" pitchFamily="18" charset="0"/>
                <a:cs typeface="Times New Roman" pitchFamily="18" charset="0"/>
              </a:rPr>
              <a:t>Қазақстан Республикасының Білім және ғылым министрлігі</a:t>
            </a:r>
          </a:p>
          <a:p>
            <a:pPr lvl="0" algn="ctr">
              <a:spcAft>
                <a:spcPts val="300"/>
              </a:spcAft>
              <a:buClr>
                <a:srgbClr val="F14124">
                  <a:lumMod val="75000"/>
                </a:srgbClr>
              </a:buClr>
              <a:buSzPct val="130000"/>
            </a:pPr>
            <a:r>
              <a:rPr lang="kk-KZ" dirty="0">
                <a:solidFill>
                  <a:prstClr val="black"/>
                </a:solidFill>
                <a:latin typeface="Times New Roman" pitchFamily="18" charset="0"/>
                <a:cs typeface="Times New Roman" pitchFamily="18" charset="0"/>
              </a:rPr>
              <a:t>Қарағанды мемлекеттік техникалық университеті</a:t>
            </a:r>
            <a:endParaRPr lang="ru-RU" dirty="0">
              <a:solidFill>
                <a:prstClr val="black"/>
              </a:solidFill>
              <a:latin typeface="Times New Roman" pitchFamily="18" charset="0"/>
              <a:cs typeface="Times New Roman" pitchFamily="18" charset="0"/>
            </a:endParaRPr>
          </a:p>
          <a:p>
            <a:pPr lvl="0" algn="r">
              <a:spcAft>
                <a:spcPts val="300"/>
              </a:spcAft>
              <a:buClr>
                <a:srgbClr val="F14124">
                  <a:lumMod val="75000"/>
                </a:srgbClr>
              </a:buClr>
              <a:buSzPct val="130000"/>
            </a:pPr>
            <a:endParaRPr lang="ru-RU" dirty="0">
              <a:solidFill>
                <a:prstClr val="black"/>
              </a:solidFill>
              <a:latin typeface="Times New Roman" pitchFamily="18" charset="0"/>
              <a:cs typeface="Times New Roman" pitchFamily="18" charset="0"/>
            </a:endParaRPr>
          </a:p>
          <a:p>
            <a:pPr lvl="0" algn="r">
              <a:spcAft>
                <a:spcPts val="300"/>
              </a:spcAft>
              <a:buClr>
                <a:srgbClr val="F14124">
                  <a:lumMod val="75000"/>
                </a:srgbClr>
              </a:buClr>
              <a:buSzPct val="130000"/>
            </a:pPr>
            <a:endParaRPr lang="kk-KZ" dirty="0">
              <a:solidFill>
                <a:prstClr val="black"/>
              </a:solidFill>
              <a:latin typeface="Times New Roman" pitchFamily="18" charset="0"/>
              <a:cs typeface="Times New Roman" pitchFamily="18" charset="0"/>
            </a:endParaRPr>
          </a:p>
          <a:p>
            <a:pPr lvl="0" algn="r">
              <a:spcAft>
                <a:spcPts val="300"/>
              </a:spcAft>
              <a:buClr>
                <a:srgbClr val="F14124">
                  <a:lumMod val="75000"/>
                </a:srgbClr>
              </a:buClr>
              <a:buSzPct val="130000"/>
            </a:pPr>
            <a:endParaRPr lang="kk-KZ" dirty="0">
              <a:solidFill>
                <a:prstClr val="black"/>
              </a:solidFill>
              <a:latin typeface="Times New Roman" pitchFamily="18" charset="0"/>
              <a:cs typeface="Times New Roman" pitchFamily="18" charset="0"/>
            </a:endParaRPr>
          </a:p>
          <a:p>
            <a:pPr lvl="0" algn="ctr">
              <a:spcAft>
                <a:spcPts val="300"/>
              </a:spcAft>
              <a:buClr>
                <a:srgbClr val="F14124">
                  <a:lumMod val="75000"/>
                </a:srgbClr>
              </a:buClr>
              <a:buSzPct val="130000"/>
            </a:pPr>
            <a:r>
              <a:rPr lang="kk-KZ" dirty="0">
                <a:solidFill>
                  <a:prstClr val="black"/>
                </a:solidFill>
                <a:latin typeface="Times New Roman" pitchFamily="18" charset="0"/>
                <a:cs typeface="Times New Roman" pitchFamily="18" charset="0"/>
              </a:rPr>
              <a:t>Факультатив: «Қазақстандық құқық»</a:t>
            </a:r>
            <a:endParaRPr lang="ru-RU" dirty="0">
              <a:solidFill>
                <a:prstClr val="black"/>
              </a:solidFill>
              <a:latin typeface="Times New Roman" pitchFamily="18" charset="0"/>
              <a:cs typeface="Times New Roman" pitchFamily="18" charset="0"/>
            </a:endParaRPr>
          </a:p>
          <a:p>
            <a:pPr lvl="0" algn="ctr">
              <a:spcAft>
                <a:spcPts val="300"/>
              </a:spcAft>
              <a:buClr>
                <a:srgbClr val="F14124">
                  <a:lumMod val="75000"/>
                </a:srgbClr>
              </a:buClr>
              <a:buSzPct val="130000"/>
            </a:pPr>
            <a:endParaRPr lang="ru-RU" sz="2000" dirty="0">
              <a:solidFill>
                <a:prstClr val="black"/>
              </a:solidFill>
              <a:latin typeface="Times New Roman" pitchFamily="18" charset="0"/>
              <a:cs typeface="Times New Roman" pitchFamily="18" charset="0"/>
            </a:endParaRPr>
          </a:p>
          <a:p>
            <a:pPr lvl="0" algn="ctr">
              <a:spcAft>
                <a:spcPts val="300"/>
              </a:spcAft>
              <a:buClr>
                <a:srgbClr val="F14124">
                  <a:lumMod val="75000"/>
                </a:srgbClr>
              </a:buClr>
              <a:buSzPct val="130000"/>
            </a:pPr>
            <a:r>
              <a:rPr lang="ru-RU" sz="2800" dirty="0" smtClean="0">
                <a:solidFill>
                  <a:prstClr val="black"/>
                </a:solidFill>
                <a:latin typeface="Times New Roman" pitchFamily="18" charset="0"/>
                <a:cs typeface="Times New Roman" pitchFamily="18" charset="0"/>
              </a:rPr>
              <a:t>ЖАСТАРДЫ</a:t>
            </a:r>
            <a:r>
              <a:rPr lang="kk-KZ" sz="2800" dirty="0" smtClean="0">
                <a:solidFill>
                  <a:prstClr val="black"/>
                </a:solidFill>
                <a:latin typeface="Times New Roman" pitchFamily="18" charset="0"/>
                <a:cs typeface="Times New Roman" pitchFamily="18" charset="0"/>
              </a:rPr>
              <a:t>Ң ДЕВИАНТТЫҚ ТӘРТІБІ ЖӘНЕ ОНЫҢ САЛДАРЫ</a:t>
            </a:r>
            <a:endParaRPr lang="ru-RU" sz="2800" dirty="0" smtClean="0">
              <a:solidFill>
                <a:prstClr val="black"/>
              </a:solidFill>
              <a:latin typeface="Times New Roman" pitchFamily="18" charset="0"/>
              <a:cs typeface="Times New Roman" pitchFamily="18" charset="0"/>
            </a:endParaRPr>
          </a:p>
          <a:p>
            <a:pPr lvl="0" algn="ctr">
              <a:spcAft>
                <a:spcPts val="300"/>
              </a:spcAft>
              <a:buClr>
                <a:srgbClr val="F14124">
                  <a:lumMod val="75000"/>
                </a:srgbClr>
              </a:buClr>
              <a:buSzPct val="130000"/>
            </a:pPr>
            <a:endParaRPr lang="ru-RU" dirty="0">
              <a:solidFill>
                <a:prstClr val="black"/>
              </a:solidFill>
              <a:latin typeface="Times New Roman" pitchFamily="18" charset="0"/>
              <a:cs typeface="Times New Roman" pitchFamily="18" charset="0"/>
            </a:endParaRPr>
          </a:p>
          <a:p>
            <a:pPr lvl="0" algn="r">
              <a:spcAft>
                <a:spcPts val="300"/>
              </a:spcAft>
              <a:buClr>
                <a:srgbClr val="F14124">
                  <a:lumMod val="75000"/>
                </a:srgbClr>
              </a:buClr>
              <a:buSzPct val="130000"/>
            </a:pPr>
            <a:endParaRPr lang="ru-RU" dirty="0" smtClean="0">
              <a:solidFill>
                <a:prstClr val="black"/>
              </a:solidFill>
              <a:latin typeface="Times New Roman" pitchFamily="18" charset="0"/>
              <a:cs typeface="Times New Roman" pitchFamily="18" charset="0"/>
            </a:endParaRPr>
          </a:p>
          <a:p>
            <a:pPr lvl="0" algn="r">
              <a:spcAft>
                <a:spcPts val="300"/>
              </a:spcAft>
              <a:buClr>
                <a:srgbClr val="F14124">
                  <a:lumMod val="75000"/>
                </a:srgbClr>
              </a:buClr>
              <a:buSzPct val="130000"/>
            </a:pPr>
            <a:endParaRPr lang="ru-RU" dirty="0">
              <a:solidFill>
                <a:prstClr val="black"/>
              </a:solidFill>
              <a:latin typeface="Times New Roman" pitchFamily="18" charset="0"/>
              <a:cs typeface="Times New Roman" pitchFamily="18" charset="0"/>
            </a:endParaRPr>
          </a:p>
          <a:p>
            <a:pPr lvl="0" algn="r">
              <a:spcAft>
                <a:spcPts val="300"/>
              </a:spcAft>
              <a:buClr>
                <a:srgbClr val="F14124">
                  <a:lumMod val="75000"/>
                </a:srgbClr>
              </a:buClr>
              <a:buSzPct val="130000"/>
            </a:pPr>
            <a:r>
              <a:rPr lang="ru-RU" dirty="0" smtClean="0">
                <a:solidFill>
                  <a:prstClr val="black"/>
                </a:solidFill>
                <a:latin typeface="Times New Roman" pitchFamily="18" charset="0"/>
                <a:cs typeface="Times New Roman" pitchFamily="18" charset="0"/>
              </a:rPr>
              <a:t>Д.Г. </a:t>
            </a:r>
            <a:r>
              <a:rPr lang="ru-RU" dirty="0" err="1" smtClean="0">
                <a:solidFill>
                  <a:prstClr val="black"/>
                </a:solidFill>
                <a:latin typeface="Times New Roman" pitchFamily="18" charset="0"/>
                <a:cs typeface="Times New Roman" pitchFamily="18" charset="0"/>
              </a:rPr>
              <a:t>Шорманбаева</a:t>
            </a:r>
            <a:r>
              <a:rPr lang="ru-RU" dirty="0" smtClean="0">
                <a:solidFill>
                  <a:prstClr val="black"/>
                </a:solidFill>
                <a:latin typeface="Times New Roman" pitchFamily="18" charset="0"/>
                <a:cs typeface="Times New Roman" pitchFamily="18" charset="0"/>
              </a:rPr>
              <a:t>,</a:t>
            </a:r>
            <a:endParaRPr lang="ru-RU" dirty="0">
              <a:solidFill>
                <a:prstClr val="black"/>
              </a:solidFill>
              <a:latin typeface="Times New Roman" pitchFamily="18" charset="0"/>
              <a:cs typeface="Times New Roman" pitchFamily="18" charset="0"/>
            </a:endParaRPr>
          </a:p>
          <a:p>
            <a:pPr lvl="0" algn="r">
              <a:spcAft>
                <a:spcPts val="300"/>
              </a:spcAft>
              <a:buClr>
                <a:srgbClr val="F14124">
                  <a:lumMod val="75000"/>
                </a:srgbClr>
              </a:buClr>
              <a:buSzPct val="130000"/>
            </a:pPr>
            <a:r>
              <a:rPr lang="kk-KZ" dirty="0">
                <a:solidFill>
                  <a:prstClr val="black"/>
                </a:solidFill>
                <a:latin typeface="Times New Roman" pitchFamily="18" charset="0"/>
                <a:cs typeface="Times New Roman" pitchFamily="18" charset="0"/>
              </a:rPr>
              <a:t>ӘГП кафедрасының </a:t>
            </a:r>
            <a:r>
              <a:rPr lang="kk-KZ" dirty="0" smtClean="0">
                <a:solidFill>
                  <a:prstClr val="black"/>
                </a:solidFill>
                <a:latin typeface="Times New Roman" pitchFamily="18" charset="0"/>
                <a:cs typeface="Times New Roman" pitchFamily="18" charset="0"/>
              </a:rPr>
              <a:t>аға оқытушысы</a:t>
            </a:r>
            <a:endParaRPr lang="ru-RU" dirty="0">
              <a:solidFill>
                <a:prstClr val="black"/>
              </a:solidFill>
              <a:latin typeface="Times New Roman" pitchFamily="18" charset="0"/>
              <a:cs typeface="Times New Roman" pitchFamily="18" charset="0"/>
            </a:endParaRPr>
          </a:p>
          <a:p>
            <a:pPr lvl="0" algn="ctr">
              <a:spcBef>
                <a:spcPct val="20000"/>
              </a:spcBef>
              <a:spcAft>
                <a:spcPts val="300"/>
              </a:spcAft>
              <a:buClr>
                <a:srgbClr val="F14124">
                  <a:lumMod val="75000"/>
                </a:srgbClr>
              </a:buClr>
              <a:buSzPct val="130000"/>
            </a:pPr>
            <a:endParaRPr lang="kk-KZ" dirty="0" smtClean="0">
              <a:solidFill>
                <a:prstClr val="black"/>
              </a:solidFill>
              <a:latin typeface="Times New Roman" pitchFamily="18" charset="0"/>
              <a:cs typeface="Times New Roman" pitchFamily="18" charset="0"/>
            </a:endParaRPr>
          </a:p>
          <a:p>
            <a:pPr lvl="0" algn="ctr">
              <a:spcBef>
                <a:spcPct val="20000"/>
              </a:spcBef>
              <a:spcAft>
                <a:spcPts val="300"/>
              </a:spcAft>
              <a:buClr>
                <a:srgbClr val="F14124">
                  <a:lumMod val="75000"/>
                </a:srgbClr>
              </a:buClr>
              <a:buSzPct val="130000"/>
            </a:pPr>
            <a:endParaRPr lang="kk-KZ" dirty="0">
              <a:solidFill>
                <a:prstClr val="black"/>
              </a:solidFill>
              <a:latin typeface="Times New Roman" pitchFamily="18" charset="0"/>
              <a:cs typeface="Times New Roman" pitchFamily="18" charset="0"/>
            </a:endParaRPr>
          </a:p>
          <a:p>
            <a:pPr lvl="0" algn="ctr">
              <a:spcBef>
                <a:spcPct val="20000"/>
              </a:spcBef>
              <a:spcAft>
                <a:spcPts val="300"/>
              </a:spcAft>
              <a:buClr>
                <a:srgbClr val="F14124">
                  <a:lumMod val="75000"/>
                </a:srgbClr>
              </a:buClr>
              <a:buSzPct val="130000"/>
            </a:pPr>
            <a:r>
              <a:rPr lang="kk-KZ" dirty="0">
                <a:solidFill>
                  <a:prstClr val="black"/>
                </a:solidFill>
                <a:latin typeface="Times New Roman" pitchFamily="18" charset="0"/>
                <a:cs typeface="Times New Roman" pitchFamily="18" charset="0"/>
              </a:rPr>
              <a:t>Қарағанды 2015</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6617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4248472" cy="5170646"/>
          </a:xfrm>
          <a:prstGeom prst="rect">
            <a:avLst/>
          </a:prstGeom>
        </p:spPr>
        <p:txBody>
          <a:bodyPr wrap="square">
            <a:spAutoFit/>
          </a:bodyPr>
          <a:lstStyle/>
          <a:p>
            <a:pPr indent="449580" algn="ctr">
              <a:spcAft>
                <a:spcPts val="0"/>
              </a:spcAft>
            </a:pPr>
            <a:r>
              <a:rPr lang="kk-KZ" sz="2200" b="1" u="sng" dirty="0">
                <a:latin typeface="Times New Roman"/>
                <a:ea typeface="Times New Roman"/>
              </a:rPr>
              <a:t>Зорлық жасау</a:t>
            </a:r>
            <a:r>
              <a:rPr lang="kk-KZ" sz="2200" dirty="0">
                <a:latin typeface="Times New Roman"/>
                <a:ea typeface="Times New Roman"/>
              </a:rPr>
              <a:t> құқық бұзушылығы өзін таныту қажеттіліктерінен, айуандық сезімнен, өз компаниясы алдында жалған ұғымдағы парызынан, тәрбиенің жетіспеуінен туады. Әсіресе, бұл тәртіп нормасы маскүнемдік, дөрекілік, қатыгездік болған отбасыларында өскендерге тән. Жастардың типтік зорлық жасау құқық бұзушылығына жастардың «жанжалын» жатқызуға болады, ол  былапыт сөздермен, зорлықпен қатар жүреді.  </a:t>
            </a:r>
            <a:endParaRPr lang="ru-RU" sz="2200" dirty="0">
              <a:effectLst/>
              <a:latin typeface="Times New Roman"/>
              <a:ea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760" y="3494043"/>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751" y="912168"/>
            <a:ext cx="3602403" cy="227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89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9565" y="1011255"/>
            <a:ext cx="4572000" cy="4832092"/>
          </a:xfrm>
          <a:prstGeom prst="rect">
            <a:avLst/>
          </a:prstGeom>
        </p:spPr>
        <p:txBody>
          <a:bodyPr>
            <a:spAutoFit/>
          </a:bodyPr>
          <a:lstStyle/>
          <a:p>
            <a:pPr algn="ctr"/>
            <a:r>
              <a:rPr lang="kk-KZ" sz="2200" b="1" u="sng" dirty="0">
                <a:latin typeface="Times New Roman"/>
                <a:ea typeface="Times New Roman"/>
              </a:rPr>
              <a:t>Өзіне-өзі қол жұмсау</a:t>
            </a:r>
            <a:r>
              <a:rPr lang="kk-KZ" sz="2200" u="sng" dirty="0">
                <a:latin typeface="Times New Roman"/>
                <a:ea typeface="Times New Roman"/>
              </a:rPr>
              <a:t> </a:t>
            </a:r>
            <a:r>
              <a:rPr lang="kk-KZ" sz="2200" b="1" u="sng" dirty="0">
                <a:latin typeface="Times New Roman"/>
                <a:ea typeface="Times New Roman"/>
              </a:rPr>
              <a:t>(суицид)</a:t>
            </a:r>
            <a:r>
              <a:rPr lang="kk-KZ" sz="2200" dirty="0">
                <a:latin typeface="Times New Roman"/>
                <a:ea typeface="Times New Roman"/>
              </a:rPr>
              <a:t> – бұл өз еркімен, әдейі өз өмірін тоқтату. Суицидтік тәртіп - бұл, оған алкоголь ішу, есірткі қолдану, табанды түрде емделуді қаламау, көлікті мас күйде жүргізу және өмірлік бағдарларды анықтай білмеуі сияқты түрлерін жатқызуға болатын ең бұзақы тәртіп. Суицидтік тәртіп жеткіншектерде көбінесе өмірлік тәжірибенің жоқтығынан және өмірлік бағдарларын анықтай білмегендікпен түсіндіріледі. </a:t>
            </a:r>
            <a:endParaRPr lang="ru-RU" sz="2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902" y="1772816"/>
            <a:ext cx="3308970" cy="330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83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64703"/>
            <a:ext cx="8064896" cy="3139321"/>
          </a:xfrm>
          <a:prstGeom prst="rect">
            <a:avLst/>
          </a:prstGeom>
        </p:spPr>
        <p:txBody>
          <a:bodyPr wrap="square">
            <a:spAutoFit/>
          </a:bodyPr>
          <a:lstStyle/>
          <a:p>
            <a:pPr indent="449580" algn="ctr">
              <a:spcAft>
                <a:spcPts val="0"/>
              </a:spcAft>
            </a:pPr>
            <a:r>
              <a:rPr lang="kk-KZ" sz="2200" b="1" u="sng" dirty="0">
                <a:latin typeface="Times New Roman"/>
                <a:ea typeface="Times New Roman"/>
              </a:rPr>
              <a:t>Нашақорлық</a:t>
            </a:r>
            <a:r>
              <a:rPr lang="kk-KZ" sz="2200" u="sng" dirty="0">
                <a:latin typeface="Times New Roman"/>
                <a:ea typeface="Times New Roman"/>
              </a:rPr>
              <a:t> -</a:t>
            </a:r>
            <a:r>
              <a:rPr lang="kk-KZ" sz="2200" dirty="0">
                <a:latin typeface="Times New Roman"/>
                <a:ea typeface="Times New Roman"/>
              </a:rPr>
              <a:t> бұл есірткілерге физикалық және психологиялық түрде тәуелділікпен, оларға құмарлығын жеңе алмаумен айқындалатын ауру, бұл бірте-бірте ағзаны физикалық және психологиялық азғындауға алып келеді. Нашақорлықтың әлеуметтік салдары болады. Қылмыстық элементтер үшін бұл - ақша табудың оңай жолы. Нашақорлықты шектен тыс қолдану, әсіресе жастар арасындағы өлім-жітімнің артуына және соматикалық, психикалық аурулардың тұтас бір бумасының дамуына алып келеді.</a:t>
            </a:r>
            <a:endParaRPr lang="ru-RU" sz="2200" dirty="0">
              <a:effectLst/>
              <a:latin typeface="Times New Roman"/>
              <a:ea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32" y="3904024"/>
            <a:ext cx="3767684" cy="25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566" y="3923187"/>
            <a:ext cx="3600399" cy="251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93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692696"/>
            <a:ext cx="6840760" cy="2893100"/>
          </a:xfrm>
          <a:prstGeom prst="rect">
            <a:avLst/>
          </a:prstGeom>
        </p:spPr>
        <p:txBody>
          <a:bodyPr wrap="square">
            <a:spAutoFit/>
          </a:bodyPr>
          <a:lstStyle/>
          <a:p>
            <a:pPr indent="450215" algn="ctr">
              <a:spcAft>
                <a:spcPts val="0"/>
              </a:spcAft>
            </a:pPr>
            <a:r>
              <a:rPr lang="kk-KZ" sz="2600" b="1" u="sng" dirty="0">
                <a:latin typeface="Times New Roman"/>
                <a:ea typeface="Times New Roman"/>
              </a:rPr>
              <a:t>Токсикомания</a:t>
            </a:r>
            <a:r>
              <a:rPr lang="kk-KZ" sz="2600" u="sng" dirty="0">
                <a:latin typeface="Times New Roman"/>
                <a:ea typeface="Times New Roman"/>
              </a:rPr>
              <a:t> </a:t>
            </a:r>
            <a:r>
              <a:rPr lang="kk-KZ" sz="2600" dirty="0">
                <a:latin typeface="Times New Roman"/>
                <a:ea typeface="Times New Roman"/>
              </a:rPr>
              <a:t>– токсинді заттарды, транквилизаторлар таблеткаларын, яғни күшті шайдан – «чифирден» алынған кофеинді, тұрмыстық химияның жұпар иісті заттарымен дем алу арқылы тұтынудан туатын ауру.  Мас күйде эйфориядан басқа көру галлюцинациялары пайда болады. </a:t>
            </a:r>
            <a:endParaRPr lang="ru-RU" sz="2600" dirty="0">
              <a:effectLst/>
              <a:latin typeface="Times New Roman"/>
              <a:ea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39684"/>
            <a:ext cx="3784008" cy="258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88840"/>
            <a:ext cx="4248472" cy="2708434"/>
          </a:xfrm>
          <a:prstGeom prst="rect">
            <a:avLst/>
          </a:prstGeom>
        </p:spPr>
        <p:txBody>
          <a:bodyPr wrap="square">
            <a:spAutoFit/>
          </a:bodyPr>
          <a:lstStyle/>
          <a:p>
            <a:pPr algn="ctr"/>
            <a:r>
              <a:rPr lang="kk-KZ" sz="3400" b="1" dirty="0">
                <a:solidFill>
                  <a:srgbClr val="000000"/>
                </a:solidFill>
                <a:latin typeface="Times New Roman"/>
                <a:ea typeface="Times New Roman"/>
              </a:rPr>
              <a:t>Жезөкшелік. </a:t>
            </a:r>
            <a:r>
              <a:rPr lang="kk-KZ" sz="3400" dirty="0">
                <a:solidFill>
                  <a:srgbClr val="000000"/>
                </a:solidFill>
                <a:latin typeface="Times New Roman"/>
                <a:ea typeface="Times New Roman"/>
              </a:rPr>
              <a:t>Бұл термин латынның «prostitution – қорлау» сөзінен шыққан. </a:t>
            </a:r>
            <a:endParaRPr lang="ru-RU" sz="3400" dirty="0"/>
          </a:p>
        </p:txBody>
      </p:sp>
      <p:pic>
        <p:nvPicPr>
          <p:cNvPr id="3" name="Picture 6" descr="http://2.bp.blogspot.com/-6beflIoNhBs/UlofX7lEg6I/AAAAAAAAB3k/HZd4dLEs3Jg/s1600/%D0%9F%D0%B0%D1%82%D1%82%D0%B0%D0%B9%D1%81%D0%BA%D0%B8%D0%B5+%D0%BD%D0%B8%D0%BC%D1%84%D1%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791" y="2173662"/>
            <a:ext cx="3555591" cy="233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98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052736"/>
            <a:ext cx="6840760" cy="4524315"/>
          </a:xfrm>
          <a:prstGeom prst="rect">
            <a:avLst/>
          </a:prstGeom>
        </p:spPr>
        <p:txBody>
          <a:bodyPr wrap="square">
            <a:spAutoFit/>
          </a:bodyPr>
          <a:lstStyle/>
          <a:p>
            <a:pPr indent="449580" algn="ctr">
              <a:spcAft>
                <a:spcPts val="0"/>
              </a:spcAft>
            </a:pPr>
            <a:r>
              <a:rPr lang="kk-KZ" sz="2400" dirty="0">
                <a:latin typeface="Times New Roman"/>
                <a:ea typeface="Times New Roman"/>
              </a:rPr>
              <a:t>Әлеуметтік ауытқудың қалыптасуында қылмыстық тәртіпке дейін әлеуметтік орта зор роль атқарады. Сондықтан ауытқулармен күресудің жаңа әлеуметтік бағдарламалары болуы керек. Олар қоғамның барлық әлеуметтік терапиясына, оның физикалық денсаулығының, мәдениеті мен жақсы тұрмысының артуына ықпал етулері керек. Тек қоғамның ұйымдастырушылық мәдениетін өзгерту жолымен әлеуметтік қатынастардың анағұрлым жоғары деңгейлеріне көтерілуге болады, бұл халық тәртібінің әлеуметтік түрлерінің өсуіне ықпал етеді.</a:t>
            </a:r>
            <a:endParaRPr lang="ru-RU" sz="2400" dirty="0">
              <a:effectLst/>
              <a:latin typeface="Times New Roman"/>
              <a:ea typeface="Times New Roman"/>
            </a:endParaRPr>
          </a:p>
        </p:txBody>
      </p:sp>
    </p:spTree>
    <p:extLst>
      <p:ext uri="{BB962C8B-B14F-4D97-AF65-F5344CB8AC3E}">
        <p14:creationId xmlns:p14="http://schemas.microsoft.com/office/powerpoint/2010/main" val="61983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64704"/>
            <a:ext cx="7920880" cy="4932761"/>
          </a:xfrm>
          <a:prstGeom prst="rect">
            <a:avLst/>
          </a:prstGeom>
        </p:spPr>
        <p:txBody>
          <a:bodyPr wrap="square">
            <a:spAutoFit/>
          </a:bodyPr>
          <a:lstStyle/>
          <a:p>
            <a:pPr indent="450215" algn="ctr">
              <a:spcAft>
                <a:spcPts val="0"/>
              </a:spcAft>
            </a:pPr>
            <a:r>
              <a:rPr lang="kk-KZ" sz="2000" dirty="0">
                <a:solidFill>
                  <a:srgbClr val="000000"/>
                </a:solidFill>
                <a:latin typeface="Times New Roman"/>
                <a:ea typeface="Times New Roman"/>
              </a:rPr>
              <a:t>Әдебиеттер тізімі</a:t>
            </a:r>
            <a:endParaRPr lang="ru-RU" sz="2000" dirty="0">
              <a:latin typeface="Times New Roman"/>
              <a:ea typeface="Times New Roman"/>
            </a:endParaRPr>
          </a:p>
          <a:p>
            <a:pPr indent="450215" algn="just">
              <a:spcAft>
                <a:spcPts val="0"/>
              </a:spcAft>
            </a:pPr>
            <a:r>
              <a:rPr lang="ru-RU" sz="2000" dirty="0">
                <a:solidFill>
                  <a:srgbClr val="000000"/>
                </a:solidFill>
                <a:latin typeface="Times New Roman"/>
                <a:ea typeface="Times New Roman"/>
              </a:rPr>
              <a:t> </a:t>
            </a:r>
            <a:endParaRPr lang="ru-RU" sz="2000" dirty="0">
              <a:latin typeface="Times New Roman"/>
              <a:ea typeface="Times New Roman"/>
            </a:endParaRPr>
          </a:p>
          <a:p>
            <a:pPr marL="457200" indent="450215" algn="just">
              <a:lnSpc>
                <a:spcPct val="115000"/>
              </a:lnSpc>
              <a:spcAft>
                <a:spcPts val="0"/>
              </a:spcAft>
            </a:pPr>
            <a:r>
              <a:rPr lang="ru-RU" sz="2000" spc="-30" dirty="0">
                <a:solidFill>
                  <a:srgbClr val="000000"/>
                </a:solidFill>
                <a:latin typeface="Times New Roman"/>
                <a:ea typeface="Calibri"/>
                <a:cs typeface="Times New Roman"/>
              </a:rPr>
              <a:t>1. </a:t>
            </a:r>
            <a:r>
              <a:rPr lang="ru-RU" sz="2000" spc="-30" dirty="0" err="1">
                <a:solidFill>
                  <a:srgbClr val="000000"/>
                </a:solidFill>
                <a:latin typeface="Times New Roman"/>
                <a:ea typeface="Calibri"/>
                <a:cs typeface="Times New Roman"/>
              </a:rPr>
              <a:t>Пшишок</a:t>
            </a:r>
            <a:r>
              <a:rPr lang="ru-RU" sz="2000" spc="-30" dirty="0">
                <a:solidFill>
                  <a:srgbClr val="000000"/>
                </a:solidFill>
                <a:latin typeface="Times New Roman"/>
                <a:ea typeface="Calibri"/>
                <a:cs typeface="Times New Roman"/>
              </a:rPr>
              <a:t> А.А. </a:t>
            </a:r>
            <a:r>
              <a:rPr lang="ru-RU" sz="2000" kern="1800" spc="-30" dirty="0">
                <a:solidFill>
                  <a:srgbClr val="000000"/>
                </a:solidFill>
                <a:latin typeface="Times New Roman"/>
                <a:ea typeface="Times New Roman"/>
                <a:cs typeface="Times New Roman"/>
              </a:rPr>
              <a:t>Норма и девиация в молодежной субкультуре //Автореферат диссертации, 2012 г.</a:t>
            </a:r>
            <a:endParaRPr lang="ru-RU" sz="2000" dirty="0">
              <a:latin typeface="Calibri"/>
              <a:ea typeface="Calibri"/>
              <a:cs typeface="Times New Roman"/>
            </a:endParaRPr>
          </a:p>
          <a:p>
            <a:pPr marL="457200" indent="450215" algn="just">
              <a:lnSpc>
                <a:spcPct val="115000"/>
              </a:lnSpc>
              <a:spcAft>
                <a:spcPts val="0"/>
              </a:spcAft>
            </a:pPr>
            <a:r>
              <a:rPr lang="ru-RU" sz="2000" dirty="0">
                <a:solidFill>
                  <a:srgbClr val="000000"/>
                </a:solidFill>
                <a:latin typeface="Times New Roman"/>
                <a:ea typeface="Calibri"/>
                <a:cs typeface="Times New Roman"/>
              </a:rPr>
              <a:t>2. </a:t>
            </a:r>
            <a:r>
              <a:rPr lang="ru-RU" sz="2000" dirty="0" err="1">
                <a:solidFill>
                  <a:srgbClr val="000000"/>
                </a:solidFill>
                <a:latin typeface="Times New Roman"/>
                <a:ea typeface="Calibri"/>
                <a:cs typeface="Times New Roman"/>
              </a:rPr>
              <a:t>Бидова</a:t>
            </a:r>
            <a:r>
              <a:rPr lang="ru-RU" sz="2000" dirty="0">
                <a:solidFill>
                  <a:srgbClr val="000000"/>
                </a:solidFill>
                <a:latin typeface="Times New Roman"/>
                <a:ea typeface="Calibri"/>
                <a:cs typeface="Times New Roman"/>
              </a:rPr>
              <a:t> Б.Б. </a:t>
            </a:r>
            <a:r>
              <a:rPr lang="ru-RU" sz="2000" dirty="0" err="1">
                <a:solidFill>
                  <a:srgbClr val="000000"/>
                </a:solidFill>
                <a:latin typeface="Times New Roman"/>
                <a:ea typeface="Calibri"/>
                <a:cs typeface="Times New Roman"/>
              </a:rPr>
              <a:t>Общекриминологическое</a:t>
            </a:r>
            <a:r>
              <a:rPr lang="ru-RU" sz="2000" dirty="0">
                <a:solidFill>
                  <a:srgbClr val="000000"/>
                </a:solidFill>
                <a:latin typeface="Times New Roman"/>
                <a:ea typeface="Calibri"/>
                <a:cs typeface="Times New Roman"/>
              </a:rPr>
              <a:t> противодействие молодежному экстремизму // Актуальные вопросы юридических наук: Челябинск: Два комсомольца, 2012. – С. 76.</a:t>
            </a:r>
            <a:endParaRPr lang="ru-RU" sz="2000" dirty="0">
              <a:latin typeface="Calibri"/>
              <a:ea typeface="Calibri"/>
              <a:cs typeface="Times New Roman"/>
            </a:endParaRPr>
          </a:p>
          <a:p>
            <a:pPr marL="457200" indent="450215" algn="just">
              <a:lnSpc>
                <a:spcPct val="115000"/>
              </a:lnSpc>
              <a:spcAft>
                <a:spcPts val="0"/>
              </a:spcAft>
            </a:pPr>
            <a:r>
              <a:rPr lang="ru-RU" sz="2000" dirty="0">
                <a:solidFill>
                  <a:srgbClr val="000000"/>
                </a:solidFill>
                <a:latin typeface="Times New Roman"/>
                <a:ea typeface="Calibri"/>
                <a:cs typeface="Times New Roman"/>
              </a:rPr>
              <a:t>3. </a:t>
            </a:r>
            <a:r>
              <a:rPr lang="ru-RU" sz="2000" dirty="0" err="1">
                <a:solidFill>
                  <a:srgbClr val="000000"/>
                </a:solidFill>
                <a:latin typeface="Times New Roman"/>
                <a:ea typeface="Calibri"/>
                <a:cs typeface="Times New Roman"/>
              </a:rPr>
              <a:t>Пшишок</a:t>
            </a:r>
            <a:r>
              <a:rPr lang="ru-RU" sz="2000" dirty="0">
                <a:solidFill>
                  <a:srgbClr val="000000"/>
                </a:solidFill>
                <a:latin typeface="Times New Roman"/>
                <a:ea typeface="Calibri"/>
                <a:cs typeface="Times New Roman"/>
              </a:rPr>
              <a:t> A.A. Молодежная культура в информационном обществе (</a:t>
            </a:r>
            <a:r>
              <a:rPr lang="ru-RU" sz="2000" dirty="0" err="1">
                <a:solidFill>
                  <a:srgbClr val="000000"/>
                </a:solidFill>
                <a:latin typeface="Times New Roman"/>
                <a:ea typeface="Calibri"/>
                <a:cs typeface="Times New Roman"/>
              </a:rPr>
              <a:t>девиантологический</a:t>
            </a:r>
            <a:r>
              <a:rPr lang="ru-RU" sz="2000" dirty="0">
                <a:solidFill>
                  <a:srgbClr val="000000"/>
                </a:solidFill>
                <a:latin typeface="Times New Roman"/>
                <a:ea typeface="Calibri"/>
                <a:cs typeface="Times New Roman"/>
              </a:rPr>
              <a:t> анализ) // Теория и практика общественного развития.- 2011.-№1. С. 117-120.</a:t>
            </a:r>
            <a:endParaRPr lang="ru-RU" sz="2000" dirty="0">
              <a:latin typeface="Calibri"/>
              <a:ea typeface="Calibri"/>
              <a:cs typeface="Times New Roman"/>
            </a:endParaRPr>
          </a:p>
          <a:p>
            <a:pPr marL="457200" indent="450215" algn="just">
              <a:lnSpc>
                <a:spcPct val="115000"/>
              </a:lnSpc>
              <a:spcAft>
                <a:spcPts val="0"/>
              </a:spcAft>
            </a:pPr>
            <a:r>
              <a:rPr lang="ru-RU" sz="2000" dirty="0">
                <a:solidFill>
                  <a:srgbClr val="000000"/>
                </a:solidFill>
                <a:latin typeface="Times New Roman"/>
                <a:ea typeface="Calibri"/>
                <a:cs typeface="Times New Roman"/>
              </a:rPr>
              <a:t>4. Остапенко Г.С., Остапенко Р.И. Анализ особенностей личности </a:t>
            </a:r>
            <a:endParaRPr lang="ru-RU" sz="2000" dirty="0">
              <a:latin typeface="Calibri"/>
              <a:ea typeface="Calibri"/>
              <a:cs typeface="Times New Roman"/>
            </a:endParaRPr>
          </a:p>
          <a:p>
            <a:pPr marL="457200" algn="just">
              <a:lnSpc>
                <a:spcPct val="115000"/>
              </a:lnSpc>
              <a:spcAft>
                <a:spcPts val="0"/>
              </a:spcAft>
            </a:pPr>
            <a:r>
              <a:rPr lang="ru-RU" sz="2000" dirty="0">
                <a:solidFill>
                  <a:srgbClr val="000000"/>
                </a:solidFill>
                <a:latin typeface="Times New Roman"/>
                <a:ea typeface="Calibri"/>
                <a:cs typeface="Times New Roman"/>
              </a:rPr>
              <a:t>подростков с </a:t>
            </a:r>
            <a:r>
              <a:rPr lang="ru-RU" sz="2000" dirty="0" err="1">
                <a:solidFill>
                  <a:srgbClr val="000000"/>
                </a:solidFill>
                <a:latin typeface="Times New Roman"/>
                <a:ea typeface="Calibri"/>
                <a:cs typeface="Times New Roman"/>
              </a:rPr>
              <a:t>девиантным</a:t>
            </a:r>
            <a:r>
              <a:rPr lang="ru-RU" sz="2000" dirty="0">
                <a:solidFill>
                  <a:srgbClr val="000000"/>
                </a:solidFill>
                <a:latin typeface="Times New Roman"/>
                <a:ea typeface="Calibri"/>
                <a:cs typeface="Times New Roman"/>
              </a:rPr>
              <a:t> поведением // Перспективы науки и образования. — 2013. — № 1. — С. 54-60.</a:t>
            </a:r>
            <a:endParaRPr lang="ru-RU" sz="2000" dirty="0">
              <a:effectLst/>
              <a:latin typeface="Calibri"/>
              <a:ea typeface="Calibri"/>
              <a:cs typeface="Times New Roman"/>
            </a:endParaRPr>
          </a:p>
        </p:txBody>
      </p:sp>
    </p:spTree>
    <p:extLst>
      <p:ext uri="{BB962C8B-B14F-4D97-AF65-F5344CB8AC3E}">
        <p14:creationId xmlns:p14="http://schemas.microsoft.com/office/powerpoint/2010/main" val="354884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33231"/>
            <a:ext cx="4932040" cy="5262979"/>
          </a:xfrm>
          <a:prstGeom prst="rect">
            <a:avLst/>
          </a:prstGeom>
        </p:spPr>
        <p:txBody>
          <a:bodyPr wrap="square">
            <a:spAutoFit/>
          </a:bodyPr>
          <a:lstStyle/>
          <a:p>
            <a:pPr indent="449580" algn="ctr">
              <a:spcAft>
                <a:spcPts val="0"/>
              </a:spcAft>
            </a:pPr>
            <a:r>
              <a:rPr lang="kk-KZ" sz="2400" b="1" dirty="0">
                <a:latin typeface="Times New Roman"/>
                <a:ea typeface="Times New Roman"/>
              </a:rPr>
              <a:t>Ауытқушы тәртіпті </a:t>
            </a:r>
            <a:r>
              <a:rPr lang="kk-KZ" sz="2400" dirty="0">
                <a:latin typeface="Times New Roman"/>
                <a:ea typeface="Times New Roman"/>
              </a:rPr>
              <a:t>зерделеу (девианттық) – ең тартымды міндеттердің бірі. Талдау үшін бұл сала күрделі, өйткені ережелерді бұзу типтері әлеуметтік нормалар мен құндылықтар қанша болса – сонша көп. Сонымен қатар, түрлі мәдениет, сондай-ақ субмәдениет нормаларының бір қоғам шеңберінде айтарлықтай айырмасы бар. Сондықтан да, бір қауымдастықта   қалыпты болып саналса, басқасында ауытқу болып табылуы мүмкін.</a:t>
            </a:r>
            <a:endParaRPr lang="ru-RU" sz="2400" dirty="0">
              <a:effectLst/>
              <a:latin typeface="Times New Roman"/>
              <a:ea typeface="Times New Roman"/>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314" y="1300117"/>
            <a:ext cx="2900682" cy="412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781" y="908720"/>
            <a:ext cx="8136904" cy="4893647"/>
          </a:xfrm>
          <a:prstGeom prst="rect">
            <a:avLst/>
          </a:prstGeom>
        </p:spPr>
        <p:txBody>
          <a:bodyPr wrap="square">
            <a:spAutoFit/>
          </a:bodyPr>
          <a:lstStyle/>
          <a:p>
            <a:pPr indent="449580" algn="ctr">
              <a:spcAft>
                <a:spcPts val="0"/>
              </a:spcAft>
            </a:pPr>
            <a:r>
              <a:rPr lang="kk-KZ" sz="2400" b="1" dirty="0">
                <a:latin typeface="Times New Roman"/>
                <a:ea typeface="Times New Roman"/>
              </a:rPr>
              <a:t>Девианттық тәртіп</a:t>
            </a:r>
            <a:r>
              <a:rPr lang="kk-KZ" sz="2400" dirty="0">
                <a:latin typeface="Times New Roman"/>
                <a:ea typeface="Times New Roman"/>
              </a:rPr>
              <a:t> – бұл қандайда бір нормалардан ауытқу тәртібі. Қалыпты тәртіптен ауытқу салдарынан тіршілік қызметінің бейбіт қалпының бұзылуы болады. Жастар ең белсенді </a:t>
            </a:r>
            <a:r>
              <a:rPr lang="kk-KZ" sz="2400" u="sng" dirty="0">
                <a:latin typeface="Times New Roman"/>
                <a:ea typeface="Times New Roman"/>
              </a:rPr>
              <a:t>психологиялық субъект </a:t>
            </a:r>
            <a:r>
              <a:rPr lang="kk-KZ" sz="2400" dirty="0">
                <a:latin typeface="Times New Roman"/>
                <a:ea typeface="Times New Roman"/>
              </a:rPr>
              <a:t>болып табылады, сондықтан да әлеуметтік жат қылық ең айқын түрде нақ соларда байқалады. Осы, тұрақты көзқарас қалыптаспаған жастағы тұлғалар сыртқы әсерге анағұрлым берілгіш. </a:t>
            </a:r>
            <a:r>
              <a:rPr lang="kk-KZ" sz="2400" i="1" u="sng" dirty="0">
                <a:latin typeface="Times New Roman"/>
                <a:ea typeface="Times New Roman"/>
              </a:rPr>
              <a:t>Қоршаған ортаның </a:t>
            </a:r>
            <a:r>
              <a:rPr lang="kk-KZ" sz="2400" dirty="0">
                <a:latin typeface="Times New Roman"/>
                <a:ea typeface="Times New Roman"/>
              </a:rPr>
              <a:t>мүдделері мен көзқарастарын қабылдай жүріп, олар қандайда бір үлгілерді таңдап, бойларына сіңіреді де, одан әрі соны басшылыққа алады. Девианттық тәртіптің дамуымен  қатар жастардың жақсы сезімдері уақыт өткен сайын сөне бастайды, бұл болашақ қылмыстылық үшін резерв болуы </a:t>
            </a:r>
            <a:r>
              <a:rPr lang="kk-KZ" sz="2400" dirty="0" smtClean="0">
                <a:solidFill>
                  <a:srgbClr val="000000"/>
                </a:solidFill>
                <a:latin typeface="Times New Roman"/>
                <a:ea typeface="Times New Roman"/>
              </a:rPr>
              <a:t>мүмкін. </a:t>
            </a:r>
            <a:endParaRPr lang="ru-RU" sz="2400" dirty="0">
              <a:effectLst/>
              <a:latin typeface="Times New Roman"/>
              <a:ea typeface="Times New Roman"/>
            </a:endParaRPr>
          </a:p>
        </p:txBody>
      </p:sp>
    </p:spTree>
    <p:extLst>
      <p:ext uri="{BB962C8B-B14F-4D97-AF65-F5344CB8AC3E}">
        <p14:creationId xmlns:p14="http://schemas.microsoft.com/office/powerpoint/2010/main" val="127975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s://im0-tub-kz.yandex.net/i?id=1f7e63e633af42cfa333388fe54be78a&amp;n=33&amp;h=190&amp;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645024"/>
            <a:ext cx="4185047" cy="265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83568" y="810951"/>
            <a:ext cx="7488832" cy="3046988"/>
          </a:xfrm>
          <a:prstGeom prst="rect">
            <a:avLst/>
          </a:prstGeom>
        </p:spPr>
        <p:txBody>
          <a:bodyPr wrap="square">
            <a:spAutoFit/>
          </a:bodyPr>
          <a:lstStyle/>
          <a:p>
            <a:pPr indent="449580" algn="ctr">
              <a:spcAft>
                <a:spcPts val="0"/>
              </a:spcAft>
            </a:pPr>
            <a:r>
              <a:rPr lang="kk-KZ" sz="2400" b="1" u="sng" dirty="0">
                <a:latin typeface="Times New Roman"/>
                <a:ea typeface="Times New Roman"/>
              </a:rPr>
              <a:t>Әлеуметтік норма </a:t>
            </a:r>
            <a:r>
              <a:rPr lang="kk-KZ" sz="2400" dirty="0">
                <a:latin typeface="Times New Roman"/>
                <a:ea typeface="Times New Roman"/>
              </a:rPr>
              <a:t>- берілген нақты қоғамдағы адамдардың, әлеуметтік топтардың, әлеуметтік ұйымдардың қызметтері мен ұйғарылған тәртібінің тарихи қалыптасқан шектеуі, шамасы, аралығы. </a:t>
            </a:r>
            <a:r>
              <a:rPr lang="kk-KZ" sz="2400" b="1" dirty="0">
                <a:latin typeface="Times New Roman"/>
                <a:ea typeface="Times New Roman"/>
              </a:rPr>
              <a:t>Норманың қалыптасу субъектісі тұрғысынан олар:</a:t>
            </a:r>
            <a:endParaRPr lang="ru-RU" sz="2000" b="1" dirty="0">
              <a:latin typeface="Times New Roman"/>
              <a:ea typeface="Times New Roman"/>
            </a:endParaRPr>
          </a:p>
          <a:p>
            <a:pPr indent="449580" algn="just">
              <a:spcAft>
                <a:spcPts val="0"/>
              </a:spcAft>
            </a:pPr>
            <a:r>
              <a:rPr lang="kk-KZ" sz="2400" i="1" u="sng" dirty="0">
                <a:latin typeface="Times New Roman"/>
                <a:ea typeface="Times New Roman"/>
              </a:rPr>
              <a:t>- ресми бекітілген нормалар;</a:t>
            </a:r>
            <a:endParaRPr lang="ru-RU" sz="2000" i="1" u="sng" dirty="0">
              <a:latin typeface="Times New Roman"/>
              <a:ea typeface="Times New Roman"/>
            </a:endParaRPr>
          </a:p>
          <a:p>
            <a:pPr indent="449580" algn="just">
              <a:spcAft>
                <a:spcPts val="0"/>
              </a:spcAft>
            </a:pPr>
            <a:r>
              <a:rPr lang="kk-KZ" sz="2400" i="1" u="sng" dirty="0">
                <a:latin typeface="Times New Roman"/>
                <a:ea typeface="Times New Roman"/>
              </a:rPr>
              <a:t>- нақты қалыптасқан нормалар болып бөлінеді.</a:t>
            </a:r>
            <a:endParaRPr lang="ru-RU" sz="2000" i="1" u="sng" dirty="0">
              <a:latin typeface="Times New Roman"/>
              <a:ea typeface="Times New Roman"/>
            </a:endParaRPr>
          </a:p>
          <a:p>
            <a:pPr indent="449580" algn="ctr">
              <a:spcAft>
                <a:spcPts val="0"/>
              </a:spcAft>
            </a:pPr>
            <a:endParaRPr lang="ru-RU" sz="2400" dirty="0">
              <a:effectLst/>
              <a:latin typeface="Times New Roman"/>
              <a:ea typeface="Times New Roman"/>
            </a:endParaRPr>
          </a:p>
        </p:txBody>
      </p:sp>
    </p:spTree>
    <p:extLst>
      <p:ext uri="{BB962C8B-B14F-4D97-AF65-F5344CB8AC3E}">
        <p14:creationId xmlns:p14="http://schemas.microsoft.com/office/powerpoint/2010/main" val="421595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195" y="1196752"/>
            <a:ext cx="7823518" cy="4524315"/>
          </a:xfrm>
          <a:prstGeom prst="rect">
            <a:avLst/>
          </a:prstGeom>
        </p:spPr>
        <p:txBody>
          <a:bodyPr wrap="square">
            <a:spAutoFit/>
          </a:bodyPr>
          <a:lstStyle/>
          <a:p>
            <a:pPr indent="449580" algn="ctr">
              <a:spcAft>
                <a:spcPts val="0"/>
              </a:spcAft>
            </a:pPr>
            <a:r>
              <a:rPr lang="kk-KZ" sz="2400" b="1" u="sng" dirty="0">
                <a:latin typeface="Times New Roman"/>
                <a:ea typeface="Times New Roman"/>
              </a:rPr>
              <a:t>Ресми бекітілгендер </a:t>
            </a:r>
            <a:r>
              <a:rPr lang="kk-KZ" sz="2400" dirty="0">
                <a:latin typeface="Times New Roman"/>
                <a:ea typeface="Times New Roman"/>
              </a:rPr>
              <a:t>– бұл, заң шығарушылар немесе басқа осыған өкілетті тұлғалар жасаған нормалар. </a:t>
            </a:r>
            <a:endParaRPr lang="ru-RU" sz="2400" dirty="0">
              <a:latin typeface="Times New Roman"/>
              <a:ea typeface="Times New Roman"/>
            </a:endParaRPr>
          </a:p>
          <a:p>
            <a:pPr indent="449580" algn="ctr">
              <a:spcAft>
                <a:spcPts val="0"/>
              </a:spcAft>
            </a:pPr>
            <a:r>
              <a:rPr lang="kk-KZ" sz="2400" dirty="0">
                <a:latin typeface="Times New Roman"/>
                <a:ea typeface="Times New Roman"/>
              </a:rPr>
              <a:t> Ресми бекітілген нормалар заңнамалар жинағында, әкімшілік актілерінде, лауазымдық нұсқаулықтарда, ұйымдар мен мекемелердің ішкі тәртіп ережелерінде, қоғамдық ұйымдар жарғыларында және т.б. жазылған</a:t>
            </a:r>
            <a:r>
              <a:rPr lang="kk-KZ" sz="2400" dirty="0" smtClean="0">
                <a:latin typeface="Times New Roman"/>
                <a:ea typeface="Times New Roman"/>
              </a:rPr>
              <a:t>.</a:t>
            </a:r>
          </a:p>
          <a:p>
            <a:pPr indent="449580" algn="ctr">
              <a:spcAft>
                <a:spcPts val="0"/>
              </a:spcAft>
            </a:pPr>
            <a:r>
              <a:rPr lang="kk-KZ" sz="2400" b="1" u="sng" dirty="0">
                <a:latin typeface="Times New Roman"/>
                <a:ea typeface="Times New Roman"/>
              </a:rPr>
              <a:t>Нақты қалыптасқан нормалар </a:t>
            </a:r>
            <a:r>
              <a:rPr lang="kk-KZ" sz="2400" dirty="0">
                <a:latin typeface="Times New Roman"/>
                <a:ea typeface="Times New Roman"/>
              </a:rPr>
              <a:t>– бұл, қоғамдардың тарихи дамуы барысында немесе қандайда бір жағдайға байланысты стихиялық түрде туған ережелер. Осындай нормалар қатарына: әдет-ғұрып, салт-дәстүр, адамгершілік нормалары, этикет нормалары жатады. </a:t>
            </a:r>
            <a:endParaRPr lang="ru-RU" sz="2000" dirty="0">
              <a:latin typeface="Times New Roman"/>
              <a:ea typeface="Times New Roman"/>
            </a:endParaRPr>
          </a:p>
          <a:p>
            <a:pPr indent="449580" algn="just">
              <a:spcAft>
                <a:spcPts val="0"/>
              </a:spcAft>
            </a:pPr>
            <a:endParaRPr lang="ru-RU" sz="2400" dirty="0">
              <a:effectLst/>
              <a:latin typeface="Times New Roman"/>
              <a:ea typeface="Times New Roman"/>
            </a:endParaRPr>
          </a:p>
        </p:txBody>
      </p:sp>
    </p:spTree>
    <p:extLst>
      <p:ext uri="{BB962C8B-B14F-4D97-AF65-F5344CB8AC3E}">
        <p14:creationId xmlns:p14="http://schemas.microsoft.com/office/powerpoint/2010/main" val="43647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7488832" cy="3170099"/>
          </a:xfrm>
          <a:prstGeom prst="rect">
            <a:avLst/>
          </a:prstGeom>
        </p:spPr>
        <p:txBody>
          <a:bodyPr wrap="square">
            <a:spAutoFit/>
          </a:bodyPr>
          <a:lstStyle/>
          <a:p>
            <a:pPr indent="449580" algn="ctr">
              <a:spcAft>
                <a:spcPts val="0"/>
              </a:spcAft>
            </a:pPr>
            <a:r>
              <a:rPr lang="kk-KZ" sz="2000" b="1" u="sng" dirty="0">
                <a:latin typeface="Times New Roman"/>
                <a:ea typeface="Times New Roman"/>
              </a:rPr>
              <a:t>Принциптілік</a:t>
            </a:r>
            <a:r>
              <a:rPr lang="kk-KZ" sz="2000" u="sng" dirty="0">
                <a:latin typeface="Times New Roman"/>
                <a:ea typeface="Times New Roman"/>
              </a:rPr>
              <a:t>. </a:t>
            </a:r>
            <a:r>
              <a:rPr lang="kk-KZ" sz="2000" dirty="0">
                <a:latin typeface="Times New Roman"/>
                <a:ea typeface="Times New Roman"/>
              </a:rPr>
              <a:t>Күнделікті практикада адамдар айтарлықтай икемді болады: өз мүдделерін жағдайға қарай қорғайды. Билеушілер пікірімен жанжалға баратындар аз. Басқаша айтқанда, көпшілігі конформист болып қалады. Алайда, қандай жағдайда болмасын өз сенімін өзгерте алмайтын және оны белсенді түрде қорғайтын адамдар бар. Принципті адамдар көбінесе қоршаған ортаға ыңғайсыз келеді, олардан еңбек ұжымдарында да және ұйымдарында құтылуға тырысады. Алайда, олардың нақты девианттық тәртібінсіз әлеуметтік құрылымдар үлкен дәрежеде құлдырауға кетеді.</a:t>
            </a:r>
            <a:endParaRPr lang="ru-RU" sz="2000" dirty="0">
              <a:effectLst/>
              <a:latin typeface="Times New Roman"/>
              <a:ea typeface="Times New Roman"/>
            </a:endParaRPr>
          </a:p>
        </p:txBody>
      </p:sp>
      <p:pic>
        <p:nvPicPr>
          <p:cNvPr id="3" name="Picture 6" descr="https://im2-tub-kz.yandex.net/i?id=5313364c86fbe10249b77b07c1fa2457&amp;n=33&amp;h=190&amp;w=2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90461"/>
            <a:ext cx="4102497" cy="273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4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692696"/>
            <a:ext cx="6840760" cy="5262979"/>
          </a:xfrm>
          <a:prstGeom prst="rect">
            <a:avLst/>
          </a:prstGeom>
        </p:spPr>
        <p:txBody>
          <a:bodyPr wrap="square">
            <a:spAutoFit/>
          </a:bodyPr>
          <a:lstStyle/>
          <a:p>
            <a:pPr algn="ctr"/>
            <a:r>
              <a:rPr lang="kk-KZ" sz="2400" b="1" u="sng" dirty="0">
                <a:latin typeface="Times New Roman"/>
                <a:ea typeface="Times New Roman"/>
              </a:rPr>
              <a:t>Шектен тыс зиялылық</a:t>
            </a:r>
            <a:r>
              <a:rPr lang="kk-KZ" sz="2400" u="sng" dirty="0">
                <a:latin typeface="Times New Roman"/>
                <a:ea typeface="Times New Roman"/>
              </a:rPr>
              <a:t>. </a:t>
            </a:r>
            <a:r>
              <a:rPr lang="kk-KZ" sz="2400" dirty="0">
                <a:latin typeface="Times New Roman"/>
                <a:ea typeface="Times New Roman"/>
              </a:rPr>
              <a:t>Бұл өздерінің кейпімен және тәртібімен этикет пен адамгершілік эталонын іске асыратын адамдарда болады.  Олар әрқашан әдепті, жинақы, оқыған, ниеттес, манераларының жұмсақтығымен ерекшеленеді, жол беруге икемді, өз пікірлеріне бағындырмайды, кімге қатысты болса да менсінбеушілік көрсетпейді</a:t>
            </a:r>
            <a:r>
              <a:rPr lang="kk-KZ" sz="2400" dirty="0" smtClean="0">
                <a:latin typeface="Times New Roman"/>
                <a:ea typeface="Times New Roman"/>
              </a:rPr>
              <a:t>.</a:t>
            </a:r>
            <a:r>
              <a:rPr lang="kk-KZ" sz="2400" dirty="0">
                <a:latin typeface="Times New Roman"/>
                <a:ea typeface="Times New Roman"/>
              </a:rPr>
              <a:t> Осындай адамдардың тәртібін қоршаған орта қолдайды. Бірақ олардың үлгісімен жүруге асықпайды. Аталған қасиеттердің зиялылықты шектен тыс уәждемей тұжырымдалғаны әбден айқын. Олар, айнытпай қайталануы екіталай жеке басының тағдыры мен өмір салтының ерекшеліктерімен тұжырымдалған. </a:t>
            </a:r>
            <a:endParaRPr lang="ru-RU" sz="2400" dirty="0"/>
          </a:p>
        </p:txBody>
      </p:sp>
    </p:spTree>
    <p:extLst>
      <p:ext uri="{BB962C8B-B14F-4D97-AF65-F5344CB8AC3E}">
        <p14:creationId xmlns:p14="http://schemas.microsoft.com/office/powerpoint/2010/main" val="666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04664"/>
            <a:ext cx="7272808" cy="3477875"/>
          </a:xfrm>
          <a:prstGeom prst="rect">
            <a:avLst/>
          </a:prstGeom>
        </p:spPr>
        <p:txBody>
          <a:bodyPr wrap="square">
            <a:spAutoFit/>
          </a:bodyPr>
          <a:lstStyle/>
          <a:p>
            <a:pPr indent="449580" algn="ctr">
              <a:spcAft>
                <a:spcPts val="0"/>
              </a:spcAft>
            </a:pPr>
            <a:r>
              <a:rPr lang="kk-KZ" sz="2200" b="1" u="sng" dirty="0">
                <a:latin typeface="Times New Roman"/>
                <a:ea typeface="Times New Roman"/>
              </a:rPr>
              <a:t>Маскүнемдік және алкоголизм</a:t>
            </a:r>
            <a:r>
              <a:rPr lang="kk-KZ" sz="2200" dirty="0">
                <a:latin typeface="Times New Roman"/>
                <a:ea typeface="Times New Roman"/>
              </a:rPr>
              <a:t>. Осы түсініктер арасында айырмашылық бар. Алкоголизм – спирт ішімдігіне патологиялық құмарту және одан кейін жеке тұлғаның әлеуметтік-адамшылықтан кері кетуі. </a:t>
            </a:r>
            <a:r>
              <a:rPr lang="kk-KZ" sz="2200" i="1" u="sng" dirty="0">
                <a:latin typeface="Times New Roman"/>
                <a:ea typeface="Times New Roman"/>
              </a:rPr>
              <a:t>Маскүнемдік</a:t>
            </a:r>
            <a:r>
              <a:rPr lang="kk-KZ" sz="2200" u="sng" dirty="0">
                <a:latin typeface="Times New Roman"/>
                <a:ea typeface="Times New Roman"/>
              </a:rPr>
              <a:t> </a:t>
            </a:r>
            <a:r>
              <a:rPr lang="kk-KZ" sz="2200" dirty="0">
                <a:latin typeface="Times New Roman"/>
                <a:ea typeface="Times New Roman"/>
              </a:rPr>
              <a:t>– бұл алкоголді шамадан тыс қолдану, ол жеке басының денсаулығына қауіп төндірумен қатар оның әлеуметтік бейімделуін бұзады. Маскүнемдікке апаратын жол көбінесе, ойын-сауық, естелік күндерді тойлау, ерлі-зайыптық, отбасылық келіспеушіліктер, жұмыстағы жағымсыз жағдайлар болып табылады.</a:t>
            </a:r>
            <a:endParaRPr lang="ru-RU" sz="2200" dirty="0">
              <a:effectLst/>
              <a:latin typeface="Times New Roman"/>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274" y="3888286"/>
            <a:ext cx="3638178" cy="242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888286"/>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94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609239"/>
            <a:ext cx="6624736" cy="2800767"/>
          </a:xfrm>
          <a:prstGeom prst="rect">
            <a:avLst/>
          </a:prstGeom>
        </p:spPr>
        <p:txBody>
          <a:bodyPr wrap="square">
            <a:spAutoFit/>
          </a:bodyPr>
          <a:lstStyle/>
          <a:p>
            <a:pPr algn="ctr"/>
            <a:r>
              <a:rPr lang="kk-KZ" sz="2200" b="1" u="sng" dirty="0">
                <a:latin typeface="Times New Roman"/>
                <a:ea typeface="Times New Roman"/>
              </a:rPr>
              <a:t>Қылмыс</a:t>
            </a:r>
            <a:r>
              <a:rPr lang="kk-KZ" sz="2200" u="sng" dirty="0">
                <a:latin typeface="Times New Roman"/>
                <a:ea typeface="Times New Roman"/>
              </a:rPr>
              <a:t> </a:t>
            </a:r>
            <a:r>
              <a:rPr lang="kk-KZ" sz="2200" dirty="0">
                <a:latin typeface="Times New Roman"/>
                <a:ea typeface="Times New Roman"/>
              </a:rPr>
              <a:t>– бұл құқыққа қайшы, айыпты жазаланатын қоғамдық-қауіпті,  заңмен қорғалатын қоғамдық қатынастарға қастандық жасайтын және оларға айтарлықтай зиян келтіретін іс-әрекет. Теріс қылықтар – бұл да құқыққа қайшы айыпты, бірақ үлкен қоғамдық қауіп тудырмайтын іс-әрекет. Теріс қылықтар әкімшілік, азаматтық, еңбек нормаларымен және т.б. құқық салаларымен реттеледі. </a:t>
            </a:r>
            <a:endParaRPr lang="ru-RU" sz="22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641" y="3705194"/>
            <a:ext cx="3168352" cy="241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58817"/>
            <a:ext cx="3552056" cy="224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8871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TotalTime>
  <Words>899</Words>
  <Application>Microsoft Office PowerPoint</Application>
  <PresentationFormat>Экран (4:3)</PresentationFormat>
  <Paragraphs>42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5</cp:revision>
  <dcterms:modified xsi:type="dcterms:W3CDTF">2015-10-12T04:25:41Z</dcterms:modified>
</cp:coreProperties>
</file>