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12.10.2015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12.10.2015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12.10.2015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12.10.2015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12.10.2015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12.10.2015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12.10.2015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12.10.2015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12.10.2015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12.10.2015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12.10.2015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12.10.2015</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5711" y="548680"/>
            <a:ext cx="7848872" cy="5938549"/>
          </a:xfrm>
          <a:prstGeom prst="rect">
            <a:avLst/>
          </a:prstGeom>
        </p:spPr>
        <p:txBody>
          <a:bodyPr wrap="square">
            <a:spAutoFit/>
          </a:bodyPr>
          <a:lstStyle/>
          <a:p>
            <a:pPr lvl="0" algn="ctr">
              <a:spcAft>
                <a:spcPts val="300"/>
              </a:spcAft>
              <a:buClr>
                <a:srgbClr val="F14124">
                  <a:lumMod val="75000"/>
                </a:srgbClr>
              </a:buClr>
              <a:buSzPct val="130000"/>
            </a:pPr>
            <a:r>
              <a:rPr lang="kk-KZ" dirty="0">
                <a:solidFill>
                  <a:prstClr val="black"/>
                </a:solidFill>
                <a:latin typeface="Times New Roman" pitchFamily="18" charset="0"/>
                <a:cs typeface="Times New Roman" pitchFamily="18" charset="0"/>
              </a:rPr>
              <a:t>Қазақстан Республикасының Білім және ғылым министрлігі</a:t>
            </a:r>
          </a:p>
          <a:p>
            <a:pPr lvl="0" algn="ctr">
              <a:spcAft>
                <a:spcPts val="300"/>
              </a:spcAft>
              <a:buClr>
                <a:srgbClr val="F14124">
                  <a:lumMod val="75000"/>
                </a:srgbClr>
              </a:buClr>
              <a:buSzPct val="130000"/>
            </a:pPr>
            <a:r>
              <a:rPr lang="kk-KZ" dirty="0">
                <a:solidFill>
                  <a:prstClr val="black"/>
                </a:solidFill>
                <a:latin typeface="Times New Roman" pitchFamily="18" charset="0"/>
                <a:cs typeface="Times New Roman" pitchFamily="18" charset="0"/>
              </a:rPr>
              <a:t>Қарағанды мемлекеттік техникалық университеті</a:t>
            </a:r>
            <a:endParaRPr lang="ru-RU" dirty="0">
              <a:solidFill>
                <a:prstClr val="black"/>
              </a:solidFill>
              <a:latin typeface="Times New Roman" pitchFamily="18" charset="0"/>
              <a:cs typeface="Times New Roman" pitchFamily="18" charset="0"/>
            </a:endParaRPr>
          </a:p>
          <a:p>
            <a:pPr lvl="0" algn="r">
              <a:spcAft>
                <a:spcPts val="300"/>
              </a:spcAft>
              <a:buClr>
                <a:srgbClr val="F14124">
                  <a:lumMod val="75000"/>
                </a:srgbClr>
              </a:buClr>
              <a:buSzPct val="130000"/>
            </a:pPr>
            <a:endParaRPr lang="ru-RU" dirty="0">
              <a:solidFill>
                <a:prstClr val="black"/>
              </a:solidFill>
              <a:latin typeface="Times New Roman" pitchFamily="18" charset="0"/>
              <a:cs typeface="Times New Roman" pitchFamily="18" charset="0"/>
            </a:endParaRPr>
          </a:p>
          <a:p>
            <a:pPr lvl="0" algn="r">
              <a:spcAft>
                <a:spcPts val="300"/>
              </a:spcAft>
              <a:buClr>
                <a:srgbClr val="F14124">
                  <a:lumMod val="75000"/>
                </a:srgbClr>
              </a:buClr>
              <a:buSzPct val="130000"/>
            </a:pPr>
            <a:endParaRPr lang="kk-KZ" dirty="0">
              <a:solidFill>
                <a:prstClr val="black"/>
              </a:solidFill>
              <a:latin typeface="Times New Roman" pitchFamily="18" charset="0"/>
              <a:cs typeface="Times New Roman" pitchFamily="18" charset="0"/>
            </a:endParaRPr>
          </a:p>
          <a:p>
            <a:pPr lvl="0" algn="r">
              <a:spcAft>
                <a:spcPts val="300"/>
              </a:spcAft>
              <a:buClr>
                <a:srgbClr val="F14124">
                  <a:lumMod val="75000"/>
                </a:srgbClr>
              </a:buClr>
              <a:buSzPct val="130000"/>
            </a:pPr>
            <a:endParaRPr lang="kk-KZ" dirty="0">
              <a:solidFill>
                <a:prstClr val="black"/>
              </a:solidFill>
              <a:latin typeface="Times New Roman" pitchFamily="18" charset="0"/>
              <a:cs typeface="Times New Roman" pitchFamily="18" charset="0"/>
            </a:endParaRPr>
          </a:p>
          <a:p>
            <a:pPr lvl="0" algn="ctr">
              <a:spcAft>
                <a:spcPts val="300"/>
              </a:spcAft>
              <a:buClr>
                <a:srgbClr val="F14124">
                  <a:lumMod val="75000"/>
                </a:srgbClr>
              </a:buClr>
              <a:buSzPct val="130000"/>
            </a:pPr>
            <a:r>
              <a:rPr lang="kk-KZ" dirty="0">
                <a:solidFill>
                  <a:prstClr val="black"/>
                </a:solidFill>
                <a:latin typeface="Times New Roman" pitchFamily="18" charset="0"/>
                <a:cs typeface="Times New Roman" pitchFamily="18" charset="0"/>
              </a:rPr>
              <a:t>Факультатив: «Қазақстандық құқық»</a:t>
            </a:r>
            <a:endParaRPr lang="ru-RU" dirty="0">
              <a:solidFill>
                <a:prstClr val="black"/>
              </a:solidFill>
              <a:latin typeface="Times New Roman" pitchFamily="18" charset="0"/>
              <a:cs typeface="Times New Roman" pitchFamily="18" charset="0"/>
            </a:endParaRPr>
          </a:p>
          <a:p>
            <a:pPr lvl="0" algn="ctr">
              <a:spcAft>
                <a:spcPts val="300"/>
              </a:spcAft>
              <a:buClr>
                <a:srgbClr val="F14124">
                  <a:lumMod val="75000"/>
                </a:srgbClr>
              </a:buClr>
              <a:buSzPct val="130000"/>
            </a:pPr>
            <a:endParaRPr lang="ru-RU" sz="2000" dirty="0">
              <a:solidFill>
                <a:prstClr val="black"/>
              </a:solidFill>
              <a:latin typeface="Times New Roman" pitchFamily="18" charset="0"/>
              <a:cs typeface="Times New Roman" pitchFamily="18" charset="0"/>
            </a:endParaRPr>
          </a:p>
          <a:p>
            <a:pPr lvl="0" algn="ctr">
              <a:spcAft>
                <a:spcPts val="300"/>
              </a:spcAft>
              <a:buClr>
                <a:srgbClr val="F14124">
                  <a:lumMod val="75000"/>
                </a:srgbClr>
              </a:buClr>
              <a:buSzPct val="130000"/>
            </a:pPr>
            <a:r>
              <a:rPr lang="kk-KZ" sz="2800" dirty="0" smtClean="0">
                <a:solidFill>
                  <a:prstClr val="black"/>
                </a:solidFill>
                <a:latin typeface="Times New Roman" pitchFamily="18" charset="0"/>
                <a:cs typeface="Times New Roman" pitchFamily="18" charset="0"/>
              </a:rPr>
              <a:t>ҚҰҚЫҚ БҰЗУШЫЛЫҚ ЖӘНЕ ОЛАР ҮШІН ЖАУАПКЕРШІЛІК ШАРАЛАРЫ</a:t>
            </a:r>
            <a:endParaRPr lang="ru-RU" sz="2800" dirty="0" smtClean="0">
              <a:solidFill>
                <a:prstClr val="black"/>
              </a:solidFill>
              <a:latin typeface="Times New Roman" pitchFamily="18" charset="0"/>
              <a:cs typeface="Times New Roman" pitchFamily="18" charset="0"/>
            </a:endParaRPr>
          </a:p>
          <a:p>
            <a:pPr lvl="0" algn="ctr">
              <a:spcAft>
                <a:spcPts val="300"/>
              </a:spcAft>
              <a:buClr>
                <a:srgbClr val="F14124">
                  <a:lumMod val="75000"/>
                </a:srgbClr>
              </a:buClr>
              <a:buSzPct val="130000"/>
            </a:pPr>
            <a:endParaRPr lang="ru-RU" dirty="0">
              <a:solidFill>
                <a:prstClr val="black"/>
              </a:solidFill>
              <a:latin typeface="Times New Roman" pitchFamily="18" charset="0"/>
              <a:cs typeface="Times New Roman" pitchFamily="18" charset="0"/>
            </a:endParaRPr>
          </a:p>
          <a:p>
            <a:pPr lvl="0" algn="r">
              <a:spcAft>
                <a:spcPts val="300"/>
              </a:spcAft>
              <a:buClr>
                <a:srgbClr val="F14124">
                  <a:lumMod val="75000"/>
                </a:srgbClr>
              </a:buClr>
              <a:buSzPct val="130000"/>
            </a:pPr>
            <a:endParaRPr lang="ru-RU" dirty="0">
              <a:solidFill>
                <a:prstClr val="black"/>
              </a:solidFill>
              <a:latin typeface="Times New Roman" pitchFamily="18" charset="0"/>
              <a:cs typeface="Times New Roman" pitchFamily="18" charset="0"/>
            </a:endParaRPr>
          </a:p>
          <a:p>
            <a:pPr lvl="0" algn="r">
              <a:spcAft>
                <a:spcPts val="300"/>
              </a:spcAft>
              <a:buClr>
                <a:srgbClr val="F14124">
                  <a:lumMod val="75000"/>
                </a:srgbClr>
              </a:buClr>
              <a:buSzPct val="130000"/>
            </a:pPr>
            <a:r>
              <a:rPr lang="ru-RU" dirty="0" smtClean="0">
                <a:solidFill>
                  <a:prstClr val="black"/>
                </a:solidFill>
                <a:latin typeface="Times New Roman" pitchFamily="18" charset="0"/>
                <a:cs typeface="Times New Roman" pitchFamily="18" charset="0"/>
              </a:rPr>
              <a:t>Ж.Т. </a:t>
            </a:r>
            <a:r>
              <a:rPr lang="ru-RU" dirty="0" err="1" smtClean="0">
                <a:solidFill>
                  <a:prstClr val="black"/>
                </a:solidFill>
                <a:latin typeface="Times New Roman" pitchFamily="18" charset="0"/>
                <a:cs typeface="Times New Roman" pitchFamily="18" charset="0"/>
              </a:rPr>
              <a:t>Мұсаева</a:t>
            </a:r>
            <a:r>
              <a:rPr lang="ru-RU" dirty="0" smtClean="0">
                <a:solidFill>
                  <a:prstClr val="black"/>
                </a:solidFill>
                <a:latin typeface="Times New Roman" pitchFamily="18" charset="0"/>
                <a:cs typeface="Times New Roman" pitchFamily="18" charset="0"/>
              </a:rPr>
              <a:t>,</a:t>
            </a:r>
            <a:endParaRPr lang="ru-RU" dirty="0">
              <a:solidFill>
                <a:prstClr val="black"/>
              </a:solidFill>
              <a:latin typeface="Times New Roman" pitchFamily="18" charset="0"/>
              <a:cs typeface="Times New Roman" pitchFamily="18" charset="0"/>
            </a:endParaRPr>
          </a:p>
          <a:p>
            <a:pPr lvl="0" algn="r">
              <a:spcAft>
                <a:spcPts val="300"/>
              </a:spcAft>
              <a:buClr>
                <a:srgbClr val="F14124">
                  <a:lumMod val="75000"/>
                </a:srgbClr>
              </a:buClr>
              <a:buSzPct val="130000"/>
            </a:pPr>
            <a:r>
              <a:rPr lang="kk-KZ" dirty="0">
                <a:solidFill>
                  <a:prstClr val="black"/>
                </a:solidFill>
                <a:latin typeface="Times New Roman" pitchFamily="18" charset="0"/>
                <a:cs typeface="Times New Roman" pitchFamily="18" charset="0"/>
              </a:rPr>
              <a:t>ӘГП кафедрасының </a:t>
            </a:r>
            <a:r>
              <a:rPr lang="kk-KZ" dirty="0" smtClean="0">
                <a:solidFill>
                  <a:prstClr val="black"/>
                </a:solidFill>
                <a:latin typeface="Times New Roman" pitchFamily="18" charset="0"/>
                <a:cs typeface="Times New Roman" pitchFamily="18" charset="0"/>
              </a:rPr>
              <a:t>аға оқытушысы</a:t>
            </a:r>
            <a:endParaRPr lang="ru-RU" dirty="0">
              <a:solidFill>
                <a:prstClr val="black"/>
              </a:solidFill>
              <a:latin typeface="Times New Roman" pitchFamily="18" charset="0"/>
              <a:cs typeface="Times New Roman" pitchFamily="18" charset="0"/>
            </a:endParaRPr>
          </a:p>
          <a:p>
            <a:pPr lvl="0" algn="ctr">
              <a:spcBef>
                <a:spcPct val="20000"/>
              </a:spcBef>
              <a:spcAft>
                <a:spcPts val="300"/>
              </a:spcAft>
              <a:buClr>
                <a:srgbClr val="F14124">
                  <a:lumMod val="75000"/>
                </a:srgbClr>
              </a:buClr>
              <a:buSzPct val="130000"/>
            </a:pPr>
            <a:endParaRPr lang="kk-KZ" dirty="0" smtClean="0">
              <a:solidFill>
                <a:prstClr val="black"/>
              </a:solidFill>
              <a:latin typeface="Times New Roman" pitchFamily="18" charset="0"/>
              <a:cs typeface="Times New Roman" pitchFamily="18" charset="0"/>
            </a:endParaRPr>
          </a:p>
          <a:p>
            <a:pPr lvl="0" algn="ctr">
              <a:spcBef>
                <a:spcPct val="20000"/>
              </a:spcBef>
              <a:spcAft>
                <a:spcPts val="300"/>
              </a:spcAft>
              <a:buClr>
                <a:srgbClr val="F14124">
                  <a:lumMod val="75000"/>
                </a:srgbClr>
              </a:buClr>
              <a:buSzPct val="130000"/>
            </a:pPr>
            <a:endParaRPr lang="kk-KZ" dirty="0">
              <a:solidFill>
                <a:prstClr val="black"/>
              </a:solidFill>
              <a:latin typeface="Times New Roman" pitchFamily="18" charset="0"/>
              <a:cs typeface="Times New Roman" pitchFamily="18" charset="0"/>
            </a:endParaRPr>
          </a:p>
          <a:p>
            <a:pPr lvl="0" algn="ctr">
              <a:spcBef>
                <a:spcPct val="20000"/>
              </a:spcBef>
              <a:spcAft>
                <a:spcPts val="300"/>
              </a:spcAft>
              <a:buClr>
                <a:srgbClr val="F14124">
                  <a:lumMod val="75000"/>
                </a:srgbClr>
              </a:buClr>
              <a:buSzPct val="130000"/>
            </a:pPr>
            <a:endParaRPr lang="kk-KZ" dirty="0">
              <a:solidFill>
                <a:prstClr val="black"/>
              </a:solidFill>
              <a:latin typeface="Times New Roman" pitchFamily="18" charset="0"/>
              <a:cs typeface="Times New Roman" pitchFamily="18" charset="0"/>
            </a:endParaRPr>
          </a:p>
          <a:p>
            <a:pPr lvl="0" algn="ctr">
              <a:spcBef>
                <a:spcPct val="20000"/>
              </a:spcBef>
              <a:spcAft>
                <a:spcPts val="300"/>
              </a:spcAft>
              <a:buClr>
                <a:srgbClr val="F14124">
                  <a:lumMod val="75000"/>
                </a:srgbClr>
              </a:buClr>
              <a:buSzPct val="130000"/>
            </a:pPr>
            <a:r>
              <a:rPr lang="kk-KZ" dirty="0">
                <a:solidFill>
                  <a:prstClr val="black"/>
                </a:solidFill>
                <a:latin typeface="Times New Roman" pitchFamily="18" charset="0"/>
                <a:cs typeface="Times New Roman" pitchFamily="18" charset="0"/>
              </a:rPr>
              <a:t>Қарағанды 2015</a:t>
            </a:r>
            <a:endParaRPr lang="ru-RU"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282088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980728"/>
            <a:ext cx="6768752" cy="5170646"/>
          </a:xfrm>
          <a:prstGeom prst="rect">
            <a:avLst/>
          </a:prstGeom>
        </p:spPr>
        <p:txBody>
          <a:bodyPr wrap="square">
            <a:spAutoFit/>
          </a:bodyPr>
          <a:lstStyle/>
          <a:p>
            <a:pPr indent="449580" algn="just">
              <a:spcAft>
                <a:spcPts val="0"/>
              </a:spcAft>
            </a:pPr>
            <a:r>
              <a:rPr lang="kk-KZ" sz="2200" dirty="0">
                <a:solidFill>
                  <a:srgbClr val="000000"/>
                </a:solidFill>
                <a:latin typeface="Times New Roman"/>
                <a:ea typeface="Times New Roman"/>
              </a:rPr>
              <a:t>Құқықтық норманың </a:t>
            </a:r>
            <a:r>
              <a:rPr lang="kk-KZ" sz="2200" b="1" i="1" dirty="0">
                <a:solidFill>
                  <a:srgbClr val="000000"/>
                </a:solidFill>
                <a:latin typeface="Times New Roman"/>
                <a:ea typeface="Times New Roman"/>
              </a:rPr>
              <a:t>санкциясы </a:t>
            </a:r>
            <a:r>
              <a:rPr lang="kk-KZ" sz="2200" dirty="0">
                <a:solidFill>
                  <a:srgbClr val="000000"/>
                </a:solidFill>
                <a:latin typeface="Times New Roman"/>
                <a:ea typeface="Times New Roman"/>
              </a:rPr>
              <a:t>деп, құқық бұзушылық жағдайында қолданылатын және оның қорытынды құқықтық бағасы енетін мемлекеттік мәжбүрлеу шараларын нормативтік анықтауды атаймыз. Барлық санкциялардың ортақ мақсаты – құқықтық тәртіпті қорғау, құқық бұзушылықтың алдын алу және жолын кесу. </a:t>
            </a:r>
            <a:endParaRPr lang="kk-KZ" sz="2200" dirty="0" smtClean="0">
              <a:solidFill>
                <a:srgbClr val="000000"/>
              </a:solidFill>
              <a:latin typeface="Times New Roman"/>
              <a:ea typeface="Times New Roman"/>
            </a:endParaRPr>
          </a:p>
          <a:p>
            <a:pPr indent="449580" algn="ctr">
              <a:spcAft>
                <a:spcPts val="0"/>
              </a:spcAft>
            </a:pPr>
            <a:r>
              <a:rPr lang="kk-KZ" sz="2200" b="1" dirty="0" smtClean="0">
                <a:solidFill>
                  <a:srgbClr val="000000"/>
                </a:solidFill>
                <a:latin typeface="Times New Roman"/>
                <a:ea typeface="Times New Roman"/>
              </a:rPr>
              <a:t>Мемлекеттік </a:t>
            </a:r>
            <a:r>
              <a:rPr lang="kk-KZ" sz="2200" b="1" dirty="0">
                <a:solidFill>
                  <a:srgbClr val="000000"/>
                </a:solidFill>
                <a:latin typeface="Times New Roman"/>
                <a:ea typeface="Times New Roman"/>
              </a:rPr>
              <a:t>мәжбүрлеу шараларын қолдану кезінде бұл мақсатқа екі негізгі тәсілдермен қол жеткізіледі: </a:t>
            </a:r>
            <a:endParaRPr lang="kk-KZ" sz="2200" b="1" dirty="0" smtClean="0">
              <a:solidFill>
                <a:srgbClr val="000000"/>
              </a:solidFill>
              <a:latin typeface="Times New Roman"/>
              <a:ea typeface="Times New Roman"/>
            </a:endParaRPr>
          </a:p>
          <a:p>
            <a:pPr indent="449580" algn="just">
              <a:spcAft>
                <a:spcPts val="0"/>
              </a:spcAft>
            </a:pPr>
            <a:r>
              <a:rPr lang="kk-KZ" sz="2200" dirty="0" smtClean="0">
                <a:solidFill>
                  <a:srgbClr val="000000"/>
                </a:solidFill>
                <a:latin typeface="Times New Roman"/>
                <a:ea typeface="Times New Roman"/>
              </a:rPr>
              <a:t>1</a:t>
            </a:r>
            <a:r>
              <a:rPr lang="kk-KZ" sz="2200" dirty="0">
                <a:solidFill>
                  <a:srgbClr val="000000"/>
                </a:solidFill>
                <a:latin typeface="Times New Roman"/>
                <a:ea typeface="Times New Roman"/>
              </a:rPr>
              <a:t>) бұзылған құқықтарды қалпына келтіру; </a:t>
            </a:r>
            <a:endParaRPr lang="kk-KZ" sz="2200" dirty="0" smtClean="0">
              <a:solidFill>
                <a:srgbClr val="000000"/>
              </a:solidFill>
              <a:latin typeface="Times New Roman"/>
              <a:ea typeface="Times New Roman"/>
            </a:endParaRPr>
          </a:p>
          <a:p>
            <a:pPr indent="449580" algn="just">
              <a:spcAft>
                <a:spcPts val="0"/>
              </a:spcAft>
            </a:pPr>
            <a:r>
              <a:rPr lang="kk-KZ" sz="2200" dirty="0" smtClean="0">
                <a:solidFill>
                  <a:srgbClr val="000000"/>
                </a:solidFill>
                <a:latin typeface="Times New Roman"/>
                <a:ea typeface="Times New Roman"/>
              </a:rPr>
              <a:t>2) жеке тұлғаға әрекет ету және құқық бұзушының оны түзету, қайта тәрбиелеу, осындай құқық бұзушылықтың алдын алу мақсатындағы құқықтық статусы. </a:t>
            </a:r>
            <a:endParaRPr lang="ru-RU" sz="2200" dirty="0">
              <a:effectLst/>
              <a:latin typeface="Times New Roman"/>
              <a:ea typeface="Times New Roman"/>
            </a:endParaRPr>
          </a:p>
        </p:txBody>
      </p:sp>
    </p:spTree>
    <p:extLst>
      <p:ext uri="{BB962C8B-B14F-4D97-AF65-F5344CB8AC3E}">
        <p14:creationId xmlns:p14="http://schemas.microsoft.com/office/powerpoint/2010/main" val="3469419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1268760"/>
            <a:ext cx="6480720" cy="3970318"/>
          </a:xfrm>
          <a:prstGeom prst="rect">
            <a:avLst/>
          </a:prstGeom>
        </p:spPr>
        <p:txBody>
          <a:bodyPr wrap="square">
            <a:spAutoFit/>
          </a:bodyPr>
          <a:lstStyle/>
          <a:p>
            <a:pPr indent="457200" algn="ctr">
              <a:spcAft>
                <a:spcPts val="0"/>
              </a:spcAft>
            </a:pPr>
            <a:r>
              <a:rPr lang="kk-KZ" sz="2800" b="1" u="sng" dirty="0">
                <a:solidFill>
                  <a:srgbClr val="000000"/>
                </a:solidFill>
                <a:latin typeface="Times New Roman"/>
                <a:ea typeface="Times New Roman"/>
              </a:rPr>
              <a:t>Санкциялар</a:t>
            </a:r>
            <a:r>
              <a:rPr lang="kk-KZ" sz="2800" dirty="0">
                <a:solidFill>
                  <a:srgbClr val="000000"/>
                </a:solidFill>
                <a:latin typeface="Times New Roman"/>
                <a:ea typeface="Times New Roman"/>
              </a:rPr>
              <a:t> - құқықты қалпына келтіру (міндеттерін мәжбүрлеу арқылы орындауға, бұзылған құқықтарын қалпына келтіруге бағытталған) және айыппұл салушы, жазалаушы (құқық бұзушының кейбір құқықтарын шектеуді, оған арнайы міндеттер жүктеу немесе ресми түрде бетіне басуды қарастыратын) болып бөлінеді. </a:t>
            </a:r>
            <a:endParaRPr lang="ru-RU" sz="2800" dirty="0">
              <a:effectLst/>
              <a:latin typeface="Times New Roman"/>
              <a:ea typeface="Times New Roman"/>
            </a:endParaRPr>
          </a:p>
        </p:txBody>
      </p:sp>
    </p:spTree>
    <p:extLst>
      <p:ext uri="{BB962C8B-B14F-4D97-AF65-F5344CB8AC3E}">
        <p14:creationId xmlns:p14="http://schemas.microsoft.com/office/powerpoint/2010/main" val="2281267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0992" y="332656"/>
            <a:ext cx="7704856" cy="6986528"/>
          </a:xfrm>
          <a:prstGeom prst="rect">
            <a:avLst/>
          </a:prstGeom>
        </p:spPr>
        <p:txBody>
          <a:bodyPr wrap="square">
            <a:spAutoFit/>
          </a:bodyPr>
          <a:lstStyle/>
          <a:p>
            <a:pPr indent="449580" algn="just">
              <a:spcAft>
                <a:spcPts val="0"/>
              </a:spcAft>
            </a:pPr>
            <a:r>
              <a:rPr lang="kk-KZ" sz="2200" b="1" u="sng" dirty="0">
                <a:solidFill>
                  <a:srgbClr val="000000"/>
                </a:solidFill>
                <a:latin typeface="Times New Roman"/>
                <a:ea typeface="Times New Roman"/>
              </a:rPr>
              <a:t>Заң жүзіндегі жауапкершілік </a:t>
            </a:r>
            <a:r>
              <a:rPr lang="kk-KZ" sz="2200" dirty="0">
                <a:solidFill>
                  <a:srgbClr val="000000"/>
                </a:solidFill>
                <a:latin typeface="Times New Roman"/>
                <a:ea typeface="Times New Roman"/>
              </a:rPr>
              <a:t>– субъект құқығын бұзған және жеке, мүліктік немесе ұйымдық  сипаттағы шектеулер мен айыруға ұшыраған кінәліні мемлекеттік айыптау болып табылатын құқықтық норма санкциясымен көзделген мемлекеттік мәжбүрлеу </a:t>
            </a:r>
            <a:r>
              <a:rPr lang="kk-KZ" sz="2200" dirty="0" smtClean="0">
                <a:solidFill>
                  <a:srgbClr val="000000"/>
                </a:solidFill>
                <a:latin typeface="Times New Roman"/>
                <a:ea typeface="Times New Roman"/>
              </a:rPr>
              <a:t>шарасы.</a:t>
            </a:r>
            <a:r>
              <a:rPr lang="kk-KZ" sz="2200" dirty="0">
                <a:solidFill>
                  <a:srgbClr val="000000"/>
                </a:solidFill>
                <a:latin typeface="Times New Roman"/>
                <a:ea typeface="Times New Roman"/>
              </a:rPr>
              <a:t> </a:t>
            </a:r>
            <a:endParaRPr lang="kk-KZ" sz="2200" dirty="0" smtClean="0">
              <a:solidFill>
                <a:srgbClr val="000000"/>
              </a:solidFill>
              <a:latin typeface="Times New Roman"/>
              <a:ea typeface="Times New Roman"/>
            </a:endParaRPr>
          </a:p>
          <a:p>
            <a:pPr indent="449580" algn="just">
              <a:spcAft>
                <a:spcPts val="0"/>
              </a:spcAft>
            </a:pPr>
            <a:r>
              <a:rPr lang="kk-KZ" sz="2200" dirty="0" smtClean="0">
                <a:solidFill>
                  <a:srgbClr val="000000"/>
                </a:solidFill>
                <a:latin typeface="Times New Roman"/>
                <a:ea typeface="Times New Roman"/>
              </a:rPr>
              <a:t>Заң </a:t>
            </a:r>
            <a:r>
              <a:rPr lang="kk-KZ" sz="2200" dirty="0">
                <a:solidFill>
                  <a:srgbClr val="000000"/>
                </a:solidFill>
                <a:latin typeface="Times New Roman"/>
                <a:ea typeface="Times New Roman"/>
              </a:rPr>
              <a:t>жүзіндегі жауапкершілік құқық бұзушыны жазалау үшін салынады. Қылмыстық ісі үшін сазайын тарту және айыбын өтеу идеясы заң жүзіндегі жауапкершілікті тек шектік әмбебап түрде жүктеу кезінде ғана болады: санкция көлемі (бас бостандығынан айыру немесе айыппұл, болмаса түзету жұмыстары, әйтпесе айып төлеу) қылмыстық істің ауырлығына байланысты</a:t>
            </a:r>
            <a:r>
              <a:rPr lang="kk-KZ" sz="2200" dirty="0" smtClean="0">
                <a:solidFill>
                  <a:srgbClr val="000000"/>
                </a:solidFill>
                <a:latin typeface="Times New Roman"/>
                <a:ea typeface="Times New Roman"/>
              </a:rPr>
              <a:t>.</a:t>
            </a:r>
          </a:p>
          <a:p>
            <a:pPr indent="449580" algn="just">
              <a:spcAft>
                <a:spcPts val="0"/>
              </a:spcAft>
            </a:pPr>
            <a:r>
              <a:rPr lang="kk-KZ" sz="2200" dirty="0">
                <a:solidFill>
                  <a:srgbClr val="000000"/>
                </a:solidFill>
                <a:latin typeface="Times New Roman"/>
                <a:ea typeface="Times New Roman"/>
              </a:rPr>
              <a:t>Заң жүзіндегі жауапкершіліктің мақсаты – құқық бұзушыны қайта тәрбиелеу (келешекте құқық бұзушылық жасаудың алдын алу). Бас бостандығынан айыру түріндегі жазасын өтеп немесе залалдың орнын толтырып немесе сөгіс алғаннан кейін айыпкер азаматтастарының қатарында қалады да, одан әрі өмір сүріп, жұмыс істеуін жалғастырады. </a:t>
            </a:r>
            <a:endParaRPr lang="ru-RU" sz="2200" dirty="0">
              <a:latin typeface="Times New Roman"/>
              <a:ea typeface="Times New Roman"/>
            </a:endParaRPr>
          </a:p>
          <a:p>
            <a:pPr indent="449580" algn="just">
              <a:spcAft>
                <a:spcPts val="0"/>
              </a:spcAft>
            </a:pPr>
            <a:r>
              <a:rPr lang="kk-KZ" sz="2400" dirty="0" smtClean="0">
                <a:solidFill>
                  <a:srgbClr val="000000"/>
                </a:solidFill>
                <a:latin typeface="Times New Roman"/>
                <a:ea typeface="Times New Roman"/>
              </a:rPr>
              <a:t> </a:t>
            </a:r>
            <a:endParaRPr lang="ru-RU" sz="2400" dirty="0">
              <a:latin typeface="Times New Roman"/>
              <a:ea typeface="Times New Roman"/>
            </a:endParaRPr>
          </a:p>
          <a:p>
            <a:pPr algn="ctr"/>
            <a:endParaRPr lang="ru-RU" sz="2800" dirty="0"/>
          </a:p>
        </p:txBody>
      </p:sp>
    </p:spTree>
    <p:extLst>
      <p:ext uri="{BB962C8B-B14F-4D97-AF65-F5344CB8AC3E}">
        <p14:creationId xmlns:p14="http://schemas.microsoft.com/office/powerpoint/2010/main" val="4263297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1443841"/>
            <a:ext cx="6408712" cy="4401205"/>
          </a:xfrm>
          <a:prstGeom prst="rect">
            <a:avLst/>
          </a:prstGeom>
        </p:spPr>
        <p:txBody>
          <a:bodyPr wrap="square">
            <a:spAutoFit/>
          </a:bodyPr>
          <a:lstStyle/>
          <a:p>
            <a:pPr indent="449580" algn="ctr">
              <a:spcAft>
                <a:spcPts val="0"/>
              </a:spcAft>
            </a:pPr>
            <a:r>
              <a:rPr lang="kk-KZ" sz="2800" dirty="0">
                <a:solidFill>
                  <a:srgbClr val="000000"/>
                </a:solidFill>
                <a:latin typeface="Times New Roman"/>
                <a:ea typeface="Times New Roman"/>
              </a:rPr>
              <a:t>Заң жүзіндегі жауапкершіліктің басты </a:t>
            </a:r>
            <a:r>
              <a:rPr lang="kk-KZ" sz="2800" b="1" u="sng" dirty="0">
                <a:solidFill>
                  <a:srgbClr val="000000"/>
                </a:solidFill>
                <a:latin typeface="Times New Roman"/>
                <a:ea typeface="Times New Roman"/>
              </a:rPr>
              <a:t>мақсаттары</a:t>
            </a:r>
            <a:r>
              <a:rPr lang="kk-KZ" sz="2800" dirty="0">
                <a:solidFill>
                  <a:srgbClr val="000000"/>
                </a:solidFill>
                <a:latin typeface="Times New Roman"/>
                <a:ea typeface="Times New Roman"/>
              </a:rPr>
              <a:t> құқық тәртіптерін қорғау және азаматтарды құқықты құрметтеу рухында тәрбиелеу деп санауға болады. Заңға және құқыққа құрметпен қарау әрбір адамның жеке наным-сенімі болып қалуы керек. Осы тәрбиелік процесте өз сөзін мектеп, еңбек ұжымдары, қоғамдық ұйымдар және т.б. айтуы керек. </a:t>
            </a:r>
            <a:endParaRPr lang="ru-RU" sz="2800" dirty="0">
              <a:latin typeface="Times New Roman"/>
              <a:ea typeface="Times New Roman"/>
            </a:endParaRPr>
          </a:p>
        </p:txBody>
      </p:sp>
    </p:spTree>
    <p:extLst>
      <p:ext uri="{BB962C8B-B14F-4D97-AF65-F5344CB8AC3E}">
        <p14:creationId xmlns:p14="http://schemas.microsoft.com/office/powerpoint/2010/main" val="538949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57942" y="1124744"/>
            <a:ext cx="7128792" cy="4247317"/>
          </a:xfrm>
          <a:prstGeom prst="rect">
            <a:avLst/>
          </a:prstGeom>
        </p:spPr>
        <p:txBody>
          <a:bodyPr wrap="square">
            <a:spAutoFit/>
          </a:bodyPr>
          <a:lstStyle/>
          <a:p>
            <a:pPr indent="450215" algn="ctr">
              <a:spcAft>
                <a:spcPts val="0"/>
              </a:spcAft>
            </a:pPr>
            <a:r>
              <a:rPr lang="kk-KZ" dirty="0">
                <a:solidFill>
                  <a:srgbClr val="000000"/>
                </a:solidFill>
                <a:latin typeface="Times New Roman"/>
                <a:ea typeface="Times New Roman"/>
              </a:rPr>
              <a:t>Әдебиеттер тізімі</a:t>
            </a:r>
            <a:endParaRPr lang="ru-RU" sz="1600" dirty="0">
              <a:latin typeface="Times New Roman"/>
              <a:ea typeface="Times New Roman"/>
            </a:endParaRPr>
          </a:p>
          <a:p>
            <a:pPr indent="450215" algn="just">
              <a:spcAft>
                <a:spcPts val="0"/>
              </a:spcAft>
            </a:pPr>
            <a:r>
              <a:rPr lang="kk-KZ" dirty="0">
                <a:solidFill>
                  <a:srgbClr val="000000"/>
                </a:solidFill>
                <a:latin typeface="Times New Roman"/>
                <a:ea typeface="Times New Roman"/>
              </a:rPr>
              <a:t> </a:t>
            </a:r>
            <a:endParaRPr lang="ru-RU" sz="1600" dirty="0">
              <a:latin typeface="Times New Roman"/>
              <a:ea typeface="Times New Roman"/>
            </a:endParaRPr>
          </a:p>
          <a:p>
            <a:pPr indent="450215" algn="just">
              <a:spcAft>
                <a:spcPts val="0"/>
              </a:spcAft>
              <a:tabLst>
                <a:tab pos="630555" algn="l"/>
              </a:tabLst>
            </a:pPr>
            <a:r>
              <a:rPr lang="ru-RU" dirty="0">
                <a:solidFill>
                  <a:srgbClr val="000000"/>
                </a:solidFill>
                <a:latin typeface="Times New Roman"/>
                <a:ea typeface="Times New Roman"/>
              </a:rPr>
              <a:t>1. Теория государства и права / Под ред. д- </a:t>
            </a:r>
            <a:r>
              <a:rPr lang="ru-RU" dirty="0" err="1">
                <a:solidFill>
                  <a:srgbClr val="000000"/>
                </a:solidFill>
                <a:latin typeface="Times New Roman"/>
                <a:ea typeface="Times New Roman"/>
              </a:rPr>
              <a:t>юрид</a:t>
            </a:r>
            <a:r>
              <a:rPr lang="ru-RU" dirty="0">
                <a:solidFill>
                  <a:srgbClr val="000000"/>
                </a:solidFill>
                <a:latin typeface="Times New Roman"/>
                <a:ea typeface="Times New Roman"/>
              </a:rPr>
              <a:t>. наук, </a:t>
            </a:r>
            <a:r>
              <a:rPr lang="ru-RU" dirty="0" err="1">
                <a:solidFill>
                  <a:srgbClr val="000000"/>
                </a:solidFill>
                <a:latin typeface="Times New Roman"/>
                <a:ea typeface="Times New Roman"/>
              </a:rPr>
              <a:t>проф</a:t>
            </a:r>
            <a:r>
              <a:rPr lang="ru-RU" dirty="0">
                <a:solidFill>
                  <a:srgbClr val="000000"/>
                </a:solidFill>
                <a:latin typeface="Times New Roman"/>
                <a:ea typeface="Times New Roman"/>
              </a:rPr>
              <a:t>, заслуженного юриста Российской Федерации </a:t>
            </a:r>
            <a:r>
              <a:rPr lang="ru-RU" dirty="0" err="1">
                <a:solidFill>
                  <a:srgbClr val="000000"/>
                </a:solidFill>
                <a:latin typeface="Times New Roman"/>
                <a:ea typeface="Times New Roman"/>
              </a:rPr>
              <a:t>Стрекозова</a:t>
            </a:r>
            <a:r>
              <a:rPr lang="ru-RU" dirty="0">
                <a:solidFill>
                  <a:srgbClr val="000000"/>
                </a:solidFill>
                <a:latin typeface="Times New Roman"/>
                <a:ea typeface="Times New Roman"/>
              </a:rPr>
              <a:t> В.Г. - М., 2009. </a:t>
            </a:r>
            <a:endParaRPr lang="ru-RU" sz="1600" dirty="0">
              <a:latin typeface="Times New Roman"/>
              <a:ea typeface="Times New Roman"/>
            </a:endParaRPr>
          </a:p>
          <a:p>
            <a:pPr indent="450215" algn="just">
              <a:spcAft>
                <a:spcPts val="0"/>
              </a:spcAft>
              <a:tabLst>
                <a:tab pos="630555" algn="l"/>
              </a:tabLst>
            </a:pPr>
            <a:r>
              <a:rPr lang="ru-RU" dirty="0">
                <a:solidFill>
                  <a:srgbClr val="000000"/>
                </a:solidFill>
                <a:latin typeface="Times New Roman"/>
                <a:ea typeface="Times New Roman"/>
              </a:rPr>
              <a:t>2. Основы права / Под ред. проф. В.В. Лазарева: Учеб. метод. пособие. - М.: Юрист, 1996. – 275 с.</a:t>
            </a:r>
            <a:endParaRPr lang="ru-RU" sz="1600" dirty="0">
              <a:latin typeface="Times New Roman"/>
              <a:ea typeface="Times New Roman"/>
            </a:endParaRPr>
          </a:p>
          <a:p>
            <a:pPr indent="450215" algn="just">
              <a:spcAft>
                <a:spcPts val="0"/>
              </a:spcAft>
              <a:tabLst>
                <a:tab pos="630555" algn="l"/>
              </a:tabLst>
            </a:pPr>
            <a:r>
              <a:rPr lang="ru-RU" dirty="0">
                <a:solidFill>
                  <a:srgbClr val="000000"/>
                </a:solidFill>
                <a:latin typeface="Times New Roman"/>
                <a:ea typeface="Times New Roman"/>
              </a:rPr>
              <a:t>3. Элементарные начала общей теории права: учебное пособие для вузов / под общ. ред. д- юр. наук, проф. В.И. </a:t>
            </a:r>
            <a:r>
              <a:rPr lang="ru-RU" dirty="0" err="1">
                <a:solidFill>
                  <a:srgbClr val="000000"/>
                </a:solidFill>
                <a:latin typeface="Times New Roman"/>
                <a:ea typeface="Times New Roman"/>
              </a:rPr>
              <a:t>Червонюка</a:t>
            </a:r>
            <a:r>
              <a:rPr lang="ru-RU" dirty="0">
                <a:solidFill>
                  <a:srgbClr val="000000"/>
                </a:solidFill>
                <a:latin typeface="Times New Roman"/>
                <a:ea typeface="Times New Roman"/>
              </a:rPr>
              <a:t>. – Право и закон. М.: Колос, 2003. – 544 с.</a:t>
            </a:r>
            <a:endParaRPr lang="ru-RU" sz="1600" dirty="0">
              <a:latin typeface="Times New Roman"/>
              <a:ea typeface="Times New Roman"/>
            </a:endParaRPr>
          </a:p>
          <a:p>
            <a:pPr indent="450215" algn="just">
              <a:spcAft>
                <a:spcPts val="0"/>
              </a:spcAft>
              <a:tabLst>
                <a:tab pos="630555" algn="l"/>
              </a:tabLst>
            </a:pPr>
            <a:r>
              <a:rPr lang="ru-RU" dirty="0">
                <a:solidFill>
                  <a:srgbClr val="000000"/>
                </a:solidFill>
                <a:latin typeface="Times New Roman"/>
                <a:ea typeface="Times New Roman"/>
              </a:rPr>
              <a:t>4. Общая теория права и государства: Учебник / Под ред. В.В. Лазарева. – 2-е изд., </a:t>
            </a:r>
            <a:r>
              <a:rPr lang="ru-RU" dirty="0" err="1">
                <a:solidFill>
                  <a:srgbClr val="000000"/>
                </a:solidFill>
                <a:latin typeface="Times New Roman"/>
                <a:ea typeface="Times New Roman"/>
              </a:rPr>
              <a:t>перераб</a:t>
            </a:r>
            <a:r>
              <a:rPr lang="ru-RU" dirty="0">
                <a:solidFill>
                  <a:srgbClr val="000000"/>
                </a:solidFill>
                <a:latin typeface="Times New Roman"/>
                <a:ea typeface="Times New Roman"/>
              </a:rPr>
              <a:t>. и доп. – М.: Юрист, 1996. – 472 с.</a:t>
            </a:r>
            <a:endParaRPr lang="ru-RU" sz="1600" dirty="0">
              <a:latin typeface="Times New Roman"/>
              <a:ea typeface="Times New Roman"/>
            </a:endParaRPr>
          </a:p>
          <a:p>
            <a:pPr indent="450215" algn="just">
              <a:spcAft>
                <a:spcPts val="0"/>
              </a:spcAft>
              <a:tabLst>
                <a:tab pos="630555" algn="l"/>
              </a:tabLst>
            </a:pPr>
            <a:r>
              <a:rPr lang="ru-RU" dirty="0">
                <a:solidFill>
                  <a:srgbClr val="000000"/>
                </a:solidFill>
                <a:latin typeface="Times New Roman"/>
                <a:ea typeface="Times New Roman"/>
              </a:rPr>
              <a:t>5. Послание Президента Республики Казахстан Н.А. Назарбаева народу Казахстана «Казахстанский путь – 2050: Единая цель, единые интересы, единое будущее». // Казахстанская правда, 2014, 18 января.</a:t>
            </a:r>
            <a:endParaRPr lang="ru-RU" sz="1600" dirty="0">
              <a:effectLst/>
              <a:latin typeface="Times New Roman"/>
              <a:ea typeface="Times New Roman"/>
            </a:endParaRPr>
          </a:p>
        </p:txBody>
      </p:sp>
    </p:spTree>
    <p:extLst>
      <p:ext uri="{BB962C8B-B14F-4D97-AF65-F5344CB8AC3E}">
        <p14:creationId xmlns:p14="http://schemas.microsoft.com/office/powerpoint/2010/main" val="2715612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836712"/>
            <a:ext cx="6912768" cy="4832092"/>
          </a:xfrm>
          <a:prstGeom prst="rect">
            <a:avLst/>
          </a:prstGeom>
        </p:spPr>
        <p:txBody>
          <a:bodyPr wrap="square">
            <a:spAutoFit/>
          </a:bodyPr>
          <a:lstStyle/>
          <a:p>
            <a:pPr indent="450215" algn="ctr">
              <a:spcAft>
                <a:spcPts val="0"/>
              </a:spcAft>
              <a:tabLst>
                <a:tab pos="457200" algn="l"/>
                <a:tab pos="571500" algn="l"/>
              </a:tabLst>
            </a:pPr>
            <a:r>
              <a:rPr lang="kk-KZ" sz="2800" b="1" u="sng" dirty="0">
                <a:solidFill>
                  <a:srgbClr val="000000"/>
                </a:solidFill>
                <a:latin typeface="Times New Roman"/>
                <a:ea typeface="Times New Roman"/>
              </a:rPr>
              <a:t>Құқық бұзушылық </a:t>
            </a:r>
            <a:r>
              <a:rPr lang="kk-KZ" sz="2800" dirty="0">
                <a:solidFill>
                  <a:srgbClr val="000000"/>
                </a:solidFill>
                <a:latin typeface="Times New Roman"/>
                <a:ea typeface="Times New Roman"/>
              </a:rPr>
              <a:t>– бұл әрекетке қабілетті тұлғаның құқық нормаларының ұйғарымдарына қайшы келетін, басқа тұлғаларға залал келтіретін және заң жүзінде жауапкершілікке тартылуыға әкеліп соғатын қылмысты әрекеті.</a:t>
            </a:r>
            <a:endParaRPr lang="ru-RU" sz="2800" dirty="0">
              <a:latin typeface="Times New Roman"/>
              <a:ea typeface="Times New Roman"/>
            </a:endParaRPr>
          </a:p>
          <a:p>
            <a:pPr indent="450215" algn="ctr">
              <a:spcAft>
                <a:spcPts val="0"/>
              </a:spcAft>
              <a:tabLst>
                <a:tab pos="457200" algn="l"/>
                <a:tab pos="571500" algn="l"/>
              </a:tabLst>
            </a:pPr>
            <a:r>
              <a:rPr lang="kk-KZ" sz="2800" dirty="0">
                <a:solidFill>
                  <a:srgbClr val="000000"/>
                </a:solidFill>
                <a:latin typeface="Times New Roman"/>
                <a:ea typeface="Times New Roman"/>
              </a:rPr>
              <a:t>Қылмыс бұзушылық оны құқықтық емес мінез-құлық қағидаларын (адамгершілік нормалары, қоғамдық ұйымдардың нормалары) бұзудан өзгешелейтін қатаң белгіленген белгілермен сипатталады.</a:t>
            </a:r>
            <a:endParaRPr lang="ru-RU" sz="2800" dirty="0">
              <a:effectLst/>
              <a:latin typeface="Times New Roman"/>
              <a:ea typeface="Times New Roman"/>
            </a:endParaRPr>
          </a:p>
        </p:txBody>
      </p:sp>
    </p:spTree>
    <p:extLst>
      <p:ext uri="{BB962C8B-B14F-4D97-AF65-F5344CB8AC3E}">
        <p14:creationId xmlns:p14="http://schemas.microsoft.com/office/powerpoint/2010/main" val="3336793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476672"/>
            <a:ext cx="7344816" cy="6124754"/>
          </a:xfrm>
          <a:prstGeom prst="rect">
            <a:avLst/>
          </a:prstGeom>
        </p:spPr>
        <p:txBody>
          <a:bodyPr wrap="square">
            <a:spAutoFit/>
          </a:bodyPr>
          <a:lstStyle/>
          <a:p>
            <a:pPr indent="457200" algn="ctr">
              <a:spcAft>
                <a:spcPts val="0"/>
              </a:spcAft>
            </a:pPr>
            <a:r>
              <a:rPr lang="kk-KZ" sz="2800" dirty="0">
                <a:solidFill>
                  <a:srgbClr val="000000"/>
                </a:solidFill>
                <a:latin typeface="Times New Roman"/>
                <a:ea typeface="Times New Roman"/>
              </a:rPr>
              <a:t>Барлық құқық бұзушылықты екі топқа бөлу қабылданған – </a:t>
            </a:r>
            <a:r>
              <a:rPr lang="kk-KZ" sz="2800" b="1" i="1" u="sng" dirty="0">
                <a:solidFill>
                  <a:srgbClr val="000000"/>
                </a:solidFill>
                <a:latin typeface="Times New Roman"/>
                <a:ea typeface="Times New Roman"/>
              </a:rPr>
              <a:t>қылмыс және теріс қылық</a:t>
            </a:r>
            <a:r>
              <a:rPr lang="kk-KZ" sz="2800" i="1" u="sng" dirty="0">
                <a:solidFill>
                  <a:srgbClr val="000000"/>
                </a:solidFill>
                <a:latin typeface="Times New Roman"/>
                <a:ea typeface="Times New Roman"/>
              </a:rPr>
              <a:t>. </a:t>
            </a:r>
            <a:r>
              <a:rPr lang="kk-KZ" sz="2800" dirty="0">
                <a:solidFill>
                  <a:srgbClr val="000000"/>
                </a:solidFill>
                <a:latin typeface="Times New Roman"/>
                <a:ea typeface="Times New Roman"/>
              </a:rPr>
              <a:t>Оларды бөлудің басты критерийлері, біріншіден, қоғамдық зияндылықтың сипаты мен дәрежесі, екіншіден, субъективті фактор, бұл шешуші шамада құқыққа қайшылық ретінде сол немесе басқа іс-әрекетті мойындауға әсер етеді. Қоғамдық зияндылықтың сипаты мен дәрежесі нысан құндылығымен, құқыққа қайшы қастандықпен, жағдаймен, уақытпен, (зорлық немесе зорлық емес)  тәсілдермен, өлшеммен және келтірілетін зиян сипатымен және т.б. анықталады.  </a:t>
            </a:r>
            <a:endParaRPr lang="ru-RU" sz="2800" dirty="0">
              <a:effectLst/>
              <a:latin typeface="Times New Roman"/>
              <a:ea typeface="Times New Roman"/>
            </a:endParaRPr>
          </a:p>
        </p:txBody>
      </p:sp>
    </p:spTree>
    <p:extLst>
      <p:ext uri="{BB962C8B-B14F-4D97-AF65-F5344CB8AC3E}">
        <p14:creationId xmlns:p14="http://schemas.microsoft.com/office/powerpoint/2010/main" val="544880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836712"/>
            <a:ext cx="7056784" cy="4401205"/>
          </a:xfrm>
          <a:prstGeom prst="rect">
            <a:avLst/>
          </a:prstGeom>
        </p:spPr>
        <p:txBody>
          <a:bodyPr wrap="square">
            <a:spAutoFit/>
          </a:bodyPr>
          <a:lstStyle/>
          <a:p>
            <a:pPr indent="457200" algn="ctr">
              <a:spcAft>
                <a:spcPts val="0"/>
              </a:spcAft>
            </a:pPr>
            <a:r>
              <a:rPr lang="kk-KZ" sz="2800" b="1" i="1" dirty="0">
                <a:solidFill>
                  <a:srgbClr val="000000"/>
                </a:solidFill>
                <a:latin typeface="Times New Roman"/>
                <a:ea typeface="Times New Roman"/>
              </a:rPr>
              <a:t>Теріс қылықтар </a:t>
            </a:r>
            <a:r>
              <a:rPr lang="kk-KZ" sz="2800" i="1" dirty="0">
                <a:solidFill>
                  <a:srgbClr val="000000"/>
                </a:solidFill>
                <a:latin typeface="Times New Roman"/>
                <a:ea typeface="Times New Roman"/>
              </a:rPr>
              <a:t>–</a:t>
            </a:r>
            <a:r>
              <a:rPr lang="kk-KZ" sz="2800" dirty="0">
                <a:solidFill>
                  <a:srgbClr val="000000"/>
                </a:solidFill>
                <a:latin typeface="Times New Roman"/>
                <a:ea typeface="Times New Roman"/>
              </a:rPr>
              <a:t> бұл, қылмыстармен салыстырғанда қоғамдық қауіптің аз дәрежесімен сипатталатын құқық бұзушылық, ол қоғамдағы құқықтық тәртіптің жеке жақтарына қастандық жасайды. Теріс қылықты құқық салаларында қолданарлық түрде, сондай-ақ олар теріс қылық енгізетін қарым-қатынас түрлері бойынша және солар үшін қолданылатын жаза түрлеріне қарай топтауға болады.  </a:t>
            </a:r>
            <a:endParaRPr lang="ru-RU" sz="2800" dirty="0">
              <a:effectLst/>
              <a:latin typeface="Times New Roman"/>
              <a:ea typeface="Times New Roman"/>
            </a:endParaRPr>
          </a:p>
        </p:txBody>
      </p:sp>
    </p:spTree>
    <p:extLst>
      <p:ext uri="{BB962C8B-B14F-4D97-AF65-F5344CB8AC3E}">
        <p14:creationId xmlns:p14="http://schemas.microsoft.com/office/powerpoint/2010/main" val="394615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474345"/>
            <a:ext cx="6696744" cy="5847755"/>
          </a:xfrm>
          <a:prstGeom prst="rect">
            <a:avLst/>
          </a:prstGeom>
        </p:spPr>
        <p:txBody>
          <a:bodyPr wrap="square">
            <a:spAutoFit/>
          </a:bodyPr>
          <a:lstStyle/>
          <a:p>
            <a:pPr indent="457200" algn="ctr">
              <a:spcAft>
                <a:spcPts val="0"/>
              </a:spcAft>
            </a:pPr>
            <a:r>
              <a:rPr lang="kk-KZ" sz="2200" b="1" i="1" dirty="0">
                <a:solidFill>
                  <a:srgbClr val="000000"/>
                </a:solidFill>
                <a:latin typeface="Times New Roman"/>
                <a:ea typeface="Times New Roman"/>
              </a:rPr>
              <a:t>Тәртіптік теріс қылық</a:t>
            </a:r>
            <a:r>
              <a:rPr lang="kk-KZ" sz="2200" b="1" dirty="0">
                <a:solidFill>
                  <a:srgbClr val="000000"/>
                </a:solidFill>
                <a:latin typeface="Times New Roman"/>
                <a:ea typeface="Times New Roman"/>
              </a:rPr>
              <a:t> </a:t>
            </a:r>
            <a:r>
              <a:rPr lang="kk-KZ" sz="2200" dirty="0">
                <a:solidFill>
                  <a:srgbClr val="000000"/>
                </a:solidFill>
                <a:latin typeface="Times New Roman"/>
                <a:ea typeface="Times New Roman"/>
              </a:rPr>
              <a:t>– қызметтік қарым-қатынастар аумағында жасалатын құқық бұзушылық және ол ең алдымен қызмет бойынша бағынушылық қатынастың тәртібін бұзады. Тәртіптік теріс қылық адамдардың (жұмысшылардың, қызметкерлердің, оқушылардың және т.б.) белгілі ұжымдарының қызмет тәртібіне қастандық жасайды, ол еңбек, қызмет немесе оқу тәртібін әлсіретеді де, тәртіптік теріс қылықты тудырады. </a:t>
            </a:r>
            <a:r>
              <a:rPr lang="kk-KZ" sz="2200" spc="-30" dirty="0">
                <a:solidFill>
                  <a:srgbClr val="000000"/>
                </a:solidFill>
                <a:latin typeface="Times New Roman"/>
                <a:ea typeface="Times New Roman"/>
              </a:rPr>
              <a:t>Сонымен, мысалы, Еңбек туралы заңдар кодексі ескерту, сөгіс, белгілі бір мерзімге төмен жалақылы жұмысқа ауыстыру немесе төменгі лауазымға түсіру, жұмыстан босату сияқты тәртіптік жазалар қарастырылған. Тәртіптік жазаларды кәсіпорын, мекеме, ұйым теріс қылық шыққан күннен бастап бір айдан кеш қалмай және оны жасаған күннен бастап алты айдан кеш қалмай салады. Тәртіптік жазаның мерзімі – бір жыл.</a:t>
            </a:r>
            <a:endParaRPr lang="ru-RU" sz="2200" dirty="0">
              <a:effectLst/>
              <a:latin typeface="Times New Roman"/>
              <a:ea typeface="Times New Roman"/>
            </a:endParaRPr>
          </a:p>
        </p:txBody>
      </p:sp>
    </p:spTree>
    <p:extLst>
      <p:ext uri="{BB962C8B-B14F-4D97-AF65-F5344CB8AC3E}">
        <p14:creationId xmlns:p14="http://schemas.microsoft.com/office/powerpoint/2010/main" val="1657420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548680"/>
            <a:ext cx="8424936" cy="5755422"/>
          </a:xfrm>
          <a:prstGeom prst="rect">
            <a:avLst/>
          </a:prstGeom>
        </p:spPr>
        <p:txBody>
          <a:bodyPr wrap="square">
            <a:spAutoFit/>
          </a:bodyPr>
          <a:lstStyle/>
          <a:p>
            <a:pPr indent="457200" algn="ctr">
              <a:spcAft>
                <a:spcPts val="0"/>
              </a:spcAft>
            </a:pPr>
            <a:r>
              <a:rPr lang="kk-KZ" sz="2200" b="1" i="1" dirty="0">
                <a:solidFill>
                  <a:srgbClr val="000000"/>
                </a:solidFill>
                <a:latin typeface="Times New Roman"/>
                <a:ea typeface="Times New Roman"/>
              </a:rPr>
              <a:t>Әкімшілік құқық бұзушылық (теріс қылық)  </a:t>
            </a:r>
            <a:r>
              <a:rPr lang="kk-KZ" sz="2200" dirty="0">
                <a:solidFill>
                  <a:srgbClr val="000000"/>
                </a:solidFill>
                <a:latin typeface="Times New Roman"/>
                <a:ea typeface="Times New Roman"/>
              </a:rPr>
              <a:t>- заң бойынша бекітілген  қоғамдық тәртіпке, мемлекет органдарының атқару және орналастыру қызметі саласындағы қарым-қатынасқа қастандық жасайтын, қызметтік міндеттерді жүзеге асырумен байланысты емес құқық </a:t>
            </a:r>
            <a:r>
              <a:rPr lang="kk-KZ" sz="2200" dirty="0" smtClean="0">
                <a:solidFill>
                  <a:srgbClr val="000000"/>
                </a:solidFill>
                <a:latin typeface="Times New Roman"/>
                <a:ea typeface="Times New Roman"/>
              </a:rPr>
              <a:t>бұзушылық. </a:t>
            </a:r>
            <a:r>
              <a:rPr lang="kk-KZ" sz="2200" dirty="0">
                <a:solidFill>
                  <a:srgbClr val="000000"/>
                </a:solidFill>
                <a:latin typeface="Times New Roman"/>
                <a:ea typeface="Times New Roman"/>
              </a:rPr>
              <a:t>Әкімшілік теріс қылықтар, мысалы, өртке қарсы қауіпсіздік ережелерін, мемлекеттік немесе жекеше кәсіпорындарда санитарлық гигиенаны бұзу болып табылады. Әкімшілік делиттер, қоғамдық зияндылық немесе қауіп белгілеріне ие бола отырып, зияндылығының аз дәрежелілігімен қылмыстан айтарлықтай айырмасы болады.  </a:t>
            </a:r>
            <a:endParaRPr lang="kk-KZ" sz="2200" dirty="0" smtClean="0">
              <a:solidFill>
                <a:srgbClr val="000000"/>
              </a:solidFill>
              <a:latin typeface="Times New Roman"/>
              <a:ea typeface="Times New Roman"/>
            </a:endParaRPr>
          </a:p>
          <a:p>
            <a:pPr indent="457200" algn="ctr">
              <a:spcAft>
                <a:spcPts val="0"/>
              </a:spcAft>
            </a:pPr>
            <a:r>
              <a:rPr lang="kk-KZ" sz="2200" dirty="0">
                <a:solidFill>
                  <a:srgbClr val="000000"/>
                </a:solidFill>
                <a:latin typeface="Times New Roman"/>
                <a:ea typeface="Times New Roman"/>
              </a:rPr>
              <a:t>Әкімшілік құқық бұзғаны үшін әкімшілік жауапкершілік заңмен қарастырылады. Бұл ең алдымен, айыппұл, арнайы құқығынан айыру (мысалы, көлік құралдарын басқару құқығы), түзету жұмыстары (екі айға дейін), әкімшілік тұтқындау (15 тәулікке дейін) және т.б. Жаза құқық бұзушылық жасаған күннен бастап екі айдан кеш қалдырмай қолданылуы керек.  </a:t>
            </a:r>
            <a:endParaRPr lang="ru-RU" sz="2200" dirty="0">
              <a:latin typeface="Times New Roman"/>
              <a:ea typeface="Times New Roman"/>
            </a:endParaRPr>
          </a:p>
          <a:p>
            <a:pPr indent="457200" algn="just">
              <a:spcAft>
                <a:spcPts val="0"/>
              </a:spcAft>
            </a:pPr>
            <a:endParaRPr lang="ru-RU" sz="1600" dirty="0">
              <a:effectLst/>
              <a:latin typeface="Times New Roman"/>
              <a:ea typeface="Times New Roman"/>
            </a:endParaRPr>
          </a:p>
        </p:txBody>
      </p:sp>
    </p:spTree>
    <p:extLst>
      <p:ext uri="{BB962C8B-B14F-4D97-AF65-F5344CB8AC3E}">
        <p14:creationId xmlns:p14="http://schemas.microsoft.com/office/powerpoint/2010/main" val="3361291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836712"/>
            <a:ext cx="6624736" cy="5262979"/>
          </a:xfrm>
          <a:prstGeom prst="rect">
            <a:avLst/>
          </a:prstGeom>
        </p:spPr>
        <p:txBody>
          <a:bodyPr wrap="square">
            <a:spAutoFit/>
          </a:bodyPr>
          <a:lstStyle/>
          <a:p>
            <a:pPr indent="457200" algn="ctr">
              <a:spcAft>
                <a:spcPts val="0"/>
              </a:spcAft>
            </a:pPr>
            <a:r>
              <a:rPr lang="kk-KZ" sz="2400" b="1" i="1" u="sng" dirty="0">
                <a:solidFill>
                  <a:srgbClr val="000000"/>
                </a:solidFill>
                <a:latin typeface="Times New Roman"/>
                <a:ea typeface="Times New Roman"/>
              </a:rPr>
              <a:t>Азаматтық теріс қылықтар (деликттер)</a:t>
            </a:r>
            <a:r>
              <a:rPr lang="kk-KZ" sz="2400" b="1" u="sng" dirty="0">
                <a:solidFill>
                  <a:srgbClr val="000000"/>
                </a:solidFill>
                <a:latin typeface="Times New Roman"/>
                <a:ea typeface="Times New Roman"/>
              </a:rPr>
              <a:t> </a:t>
            </a:r>
            <a:r>
              <a:rPr lang="kk-KZ" sz="2400" dirty="0">
                <a:solidFill>
                  <a:srgbClr val="000000"/>
                </a:solidFill>
                <a:latin typeface="Times New Roman"/>
                <a:ea typeface="Times New Roman"/>
              </a:rPr>
              <a:t>– мүліктік  және сондай-ақ мүліктік емес аймақта жасалатын құқық бұзушылық, ол адам үшін рухани құндылық болып табылады. Азаматтық құқық бұзушылық - ұйымдарға және жеке азаматтарға келісім бойынша міндеттерін орындамаудан, азаматтың ар-намысы мен қадір-қасиетіне нұқсан келтіретін мәліметтер таратудан тұратын мүліктік зиян келтірумен бейнеленеді. Азаматтық құқық бұзушылық, зиянның орнын толтыру, бұзылған құқықты мәжбүрлеп қалпына келтіру немесе орындалмаған міндетін атқару сияқты санкцияларды қолдануға алып </a:t>
            </a:r>
            <a:r>
              <a:rPr lang="kk-KZ" sz="2400" dirty="0" smtClean="0">
                <a:solidFill>
                  <a:srgbClr val="000000"/>
                </a:solidFill>
                <a:latin typeface="Times New Roman"/>
                <a:ea typeface="Times New Roman"/>
              </a:rPr>
              <a:t>келеді. </a:t>
            </a:r>
            <a:endParaRPr lang="ru-RU" sz="2400" dirty="0">
              <a:effectLst/>
              <a:latin typeface="Times New Roman"/>
              <a:ea typeface="Times New Roman"/>
            </a:endParaRPr>
          </a:p>
        </p:txBody>
      </p:sp>
    </p:spTree>
    <p:extLst>
      <p:ext uri="{BB962C8B-B14F-4D97-AF65-F5344CB8AC3E}">
        <p14:creationId xmlns:p14="http://schemas.microsoft.com/office/powerpoint/2010/main" val="1043968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948652"/>
            <a:ext cx="6912768" cy="4832092"/>
          </a:xfrm>
          <a:prstGeom prst="rect">
            <a:avLst/>
          </a:prstGeom>
        </p:spPr>
        <p:txBody>
          <a:bodyPr wrap="square">
            <a:spAutoFit/>
          </a:bodyPr>
          <a:lstStyle/>
          <a:p>
            <a:pPr indent="449580" algn="ctr">
              <a:spcAft>
                <a:spcPts val="0"/>
              </a:spcAft>
            </a:pPr>
            <a:r>
              <a:rPr lang="kk-KZ" sz="2200" b="1" i="1" u="sng" dirty="0">
                <a:solidFill>
                  <a:srgbClr val="000000"/>
                </a:solidFill>
                <a:latin typeface="Times New Roman"/>
                <a:ea typeface="Times New Roman"/>
              </a:rPr>
              <a:t>Еңбек құқығын бұзу (еңбек туралы заңды бұзу) </a:t>
            </a:r>
            <a:r>
              <a:rPr lang="kk-KZ" sz="2200" dirty="0">
                <a:solidFill>
                  <a:srgbClr val="000000"/>
                </a:solidFill>
                <a:latin typeface="Times New Roman"/>
                <a:ea typeface="Times New Roman"/>
              </a:rPr>
              <a:t>– еңбек міндеттерін бұзудан, орындамаудан тұратын және еңбек туралы заңның нормаларында болатын санкциялармен тыйым салынған еңбек құқығы субъектісінің құқыққа қайшы айыпты іс-әрекеті. </a:t>
            </a:r>
            <a:endParaRPr lang="ru-RU" sz="2200" dirty="0">
              <a:latin typeface="Times New Roman"/>
              <a:ea typeface="Times New Roman"/>
            </a:endParaRPr>
          </a:p>
          <a:p>
            <a:pPr indent="449580" algn="ctr">
              <a:spcAft>
                <a:spcPts val="0"/>
              </a:spcAft>
            </a:pPr>
            <a:r>
              <a:rPr lang="kk-KZ" sz="2200" dirty="0">
                <a:solidFill>
                  <a:srgbClr val="000000"/>
                </a:solidFill>
                <a:latin typeface="Times New Roman"/>
                <a:ea typeface="Times New Roman"/>
              </a:rPr>
              <a:t>Іс жүргізудегі құқық бұзушылық азаматтардың немесе мемлекеттік органдардың әділ сот мүдделерін немесе құқық бұзушы құқықтық қатынаста тұрған жақтың іс жүргізу құқығын бұзушылығына байланысты. Бұл объективті түрде, соттың қолдау хатты қанағаттандырудан бас тартуы, бекітілген пішінге сәйкес келмейтін ізденім өтінішін қабылдау сияқты  қорғау шараларын қолдануға және т.б. алып келетін құқықтық әрекет емес.</a:t>
            </a:r>
            <a:endParaRPr lang="ru-RU" sz="2200" dirty="0">
              <a:effectLst/>
              <a:latin typeface="Times New Roman"/>
              <a:ea typeface="Times New Roman"/>
            </a:endParaRPr>
          </a:p>
        </p:txBody>
      </p:sp>
    </p:spTree>
    <p:extLst>
      <p:ext uri="{BB962C8B-B14F-4D97-AF65-F5344CB8AC3E}">
        <p14:creationId xmlns:p14="http://schemas.microsoft.com/office/powerpoint/2010/main" val="1095673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1124744"/>
            <a:ext cx="6552728" cy="4493538"/>
          </a:xfrm>
          <a:prstGeom prst="rect">
            <a:avLst/>
          </a:prstGeom>
        </p:spPr>
        <p:txBody>
          <a:bodyPr wrap="square">
            <a:spAutoFit/>
          </a:bodyPr>
          <a:lstStyle/>
          <a:p>
            <a:pPr indent="449580" algn="ctr">
              <a:spcAft>
                <a:spcPts val="0"/>
              </a:spcAft>
            </a:pPr>
            <a:r>
              <a:rPr lang="kk-KZ" sz="2400" b="1" i="1" u="sng" dirty="0">
                <a:solidFill>
                  <a:srgbClr val="000000"/>
                </a:solidFill>
                <a:latin typeface="Times New Roman"/>
                <a:ea typeface="Times New Roman"/>
              </a:rPr>
              <a:t>Халықаралық құқық бұзушылық (деликт)</a:t>
            </a:r>
            <a:r>
              <a:rPr lang="kk-KZ" sz="2400" b="1" u="sng" dirty="0">
                <a:solidFill>
                  <a:srgbClr val="000000"/>
                </a:solidFill>
                <a:latin typeface="Times New Roman"/>
                <a:ea typeface="Times New Roman"/>
              </a:rPr>
              <a:t> </a:t>
            </a:r>
            <a:r>
              <a:rPr lang="kk-KZ" sz="2400" dirty="0">
                <a:solidFill>
                  <a:srgbClr val="000000"/>
                </a:solidFill>
                <a:latin typeface="Times New Roman"/>
                <a:ea typeface="Times New Roman"/>
              </a:rPr>
              <a:t>– халықаралық құқық нормаларына немесе жеке басының міндеттемелеріне қайшы келетін әрекет немесе басқа субъектіге, халықаралық құқық субъектілерінің тобына немесе барлық халықаралық қауымдастыққа залал келтіретін халықаралық құқық субъектісінің әрекетсіздігі. Халықаралық деликтіге - дипломатиялық өкілдерге қатысты құқыққа қайшы әрекеттердің жолын кесу жөнінде шаралар қолданбау, сауда міндеттемелерін  бұзу және т.б. жатады.</a:t>
            </a:r>
            <a:endParaRPr lang="ru-RU" sz="2400" dirty="0">
              <a:latin typeface="Times New Roman"/>
              <a:ea typeface="Times New Roman"/>
            </a:endParaRPr>
          </a:p>
          <a:p>
            <a:pPr algn="ctr"/>
            <a:endParaRPr lang="ru-RU" sz="2200" dirty="0"/>
          </a:p>
        </p:txBody>
      </p:sp>
    </p:spTree>
    <p:extLst>
      <p:ext uri="{BB962C8B-B14F-4D97-AF65-F5344CB8AC3E}">
        <p14:creationId xmlns:p14="http://schemas.microsoft.com/office/powerpoint/2010/main" val="2659522957"/>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27</TotalTime>
  <Words>991</Words>
  <Application>Microsoft Office PowerPoint</Application>
  <PresentationFormat>Экран (4:3)</PresentationFormat>
  <Paragraphs>44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Admin</cp:lastModifiedBy>
  <cp:revision>4</cp:revision>
  <dcterms:modified xsi:type="dcterms:W3CDTF">2015-10-12T06:13:32Z</dcterms:modified>
</cp:coreProperties>
</file>