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sldIdLst>
    <p:sldId id="256" r:id="rId2"/>
    <p:sldId id="257" r:id="rId3"/>
    <p:sldId id="267" r:id="rId4"/>
    <p:sldId id="258" r:id="rId5"/>
    <p:sldId id="259" r:id="rId6"/>
    <p:sldId id="260" r:id="rId7"/>
    <p:sldId id="261" r:id="rId8"/>
    <p:sldId id="275" r:id="rId9"/>
    <p:sldId id="276" r:id="rId10"/>
    <p:sldId id="277" r:id="rId11"/>
    <p:sldId id="278" r:id="rId12"/>
    <p:sldId id="279" r:id="rId13"/>
    <p:sldId id="280" r:id="rId14"/>
    <p:sldId id="282" r:id="rId15"/>
    <p:sldId id="283" r:id="rId16"/>
    <p:sldId id="284" r:id="rId17"/>
    <p:sldId id="285" r:id="rId18"/>
    <p:sldId id="286"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92" autoAdjust="0"/>
    <p:restoredTop sz="94660"/>
  </p:normalViewPr>
  <p:slideViewPr>
    <p:cSldViewPr>
      <p:cViewPr varScale="1">
        <p:scale>
          <a:sx n="88" d="100"/>
          <a:sy n="88" d="100"/>
        </p:scale>
        <p:origin x="-10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61A4EF-9AE5-494F-AF9F-A5F2AFA34C39}" type="datetimeFigureOut">
              <a:rPr lang="ru-RU" smtClean="0"/>
              <a:t>09.10.2015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C87A97-400C-4FF1-9413-E930B4E7F183}" type="slidenum">
              <a:rPr lang="ru-RU" smtClean="0"/>
              <a:t>‹#›</a:t>
            </a:fld>
            <a:endParaRPr lang="ru-RU"/>
          </a:p>
        </p:txBody>
      </p:sp>
    </p:spTree>
    <p:extLst>
      <p:ext uri="{BB962C8B-B14F-4D97-AF65-F5344CB8AC3E}">
        <p14:creationId xmlns:p14="http://schemas.microsoft.com/office/powerpoint/2010/main" val="3087192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8C87A97-400C-4FF1-9413-E930B4E7F183}" type="slidenum">
              <a:rPr lang="ru-RU" smtClean="0">
                <a:solidFill>
                  <a:prstClr val="black"/>
                </a:solidFill>
              </a:rPr>
              <a:pPr/>
              <a:t>12</a:t>
            </a:fld>
            <a:endParaRPr lang="ru-RU">
              <a:solidFill>
                <a:prstClr val="black"/>
              </a:solidFill>
            </a:endParaRPr>
          </a:p>
        </p:txBody>
      </p:sp>
    </p:spTree>
    <p:extLst>
      <p:ext uri="{BB962C8B-B14F-4D97-AF65-F5344CB8AC3E}">
        <p14:creationId xmlns:p14="http://schemas.microsoft.com/office/powerpoint/2010/main" val="968714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E17FCEF-2EA1-437B-8829-4C5D9F7296DB}" type="datetimeFigureOut">
              <a:rPr lang="ru-RU" smtClean="0"/>
              <a:pPr/>
              <a:t>09.10.2015</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2A79A45A-6E92-4141-9CA1-E9E8656E37F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E17FCEF-2EA1-437B-8829-4C5D9F7296DB}" type="datetimeFigureOut">
              <a:rPr lang="ru-RU" smtClean="0"/>
              <a:pPr/>
              <a:t>09.10.2015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A79A45A-6E92-4141-9CA1-E9E8656E37F2}" type="slidenum">
              <a:rPr lang="ru-RU" smtClean="0"/>
              <a:pPr/>
              <a:t>‹#›</a:t>
            </a:fld>
            <a:endParaRPr lang="ru-RU"/>
          </a:p>
        </p:txBody>
      </p:sp>
    </p:spTree>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FE17FCEF-2EA1-437B-8829-4C5D9F7296DB}" type="datetimeFigureOut">
              <a:rPr lang="ru-RU" smtClean="0"/>
              <a:pPr/>
              <a:t>09.10.2015</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2A79A45A-6E92-4141-9CA1-E9E8656E37F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FE17FCEF-2EA1-437B-8829-4C5D9F7296DB}" type="datetimeFigureOut">
              <a:rPr lang="ru-RU" smtClean="0"/>
              <a:pPr/>
              <a:t>09.10.2015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2A79A45A-6E92-4141-9CA1-E9E8656E37F2}"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FE17FCEF-2EA1-437B-8829-4C5D9F7296DB}" type="datetimeFigureOut">
              <a:rPr lang="ru-RU" smtClean="0"/>
              <a:pPr/>
              <a:t>09.10.2015</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A79A45A-6E92-4141-9CA1-E9E8656E37F2}"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FE17FCEF-2EA1-437B-8829-4C5D9F7296DB}" type="datetimeFigureOut">
              <a:rPr lang="ru-RU" smtClean="0"/>
              <a:pPr/>
              <a:t>09.10.2015</a:t>
            </a:fld>
            <a:endParaRPr lang="ru-RU"/>
          </a:p>
        </p:txBody>
      </p:sp>
      <p:sp>
        <p:nvSpPr>
          <p:cNvPr id="10" name="Номер слайда 9"/>
          <p:cNvSpPr>
            <a:spLocks noGrp="1"/>
          </p:cNvSpPr>
          <p:nvPr>
            <p:ph type="sldNum" sz="quarter" idx="16"/>
          </p:nvPr>
        </p:nvSpPr>
        <p:spPr/>
        <p:txBody>
          <a:bodyPr rtlCol="0"/>
          <a:lstStyle/>
          <a:p>
            <a:fld id="{2A79A45A-6E92-4141-9CA1-E9E8656E37F2}"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FE17FCEF-2EA1-437B-8829-4C5D9F7296DB}" type="datetimeFigureOut">
              <a:rPr lang="ru-RU" smtClean="0"/>
              <a:pPr/>
              <a:t>09.10.2015</a:t>
            </a:fld>
            <a:endParaRPr lang="ru-RU"/>
          </a:p>
        </p:txBody>
      </p:sp>
      <p:sp>
        <p:nvSpPr>
          <p:cNvPr id="12" name="Номер слайда 11"/>
          <p:cNvSpPr>
            <a:spLocks noGrp="1"/>
          </p:cNvSpPr>
          <p:nvPr>
            <p:ph type="sldNum" sz="quarter" idx="16"/>
          </p:nvPr>
        </p:nvSpPr>
        <p:spPr/>
        <p:txBody>
          <a:bodyPr rtlCol="0"/>
          <a:lstStyle/>
          <a:p>
            <a:fld id="{2A79A45A-6E92-4141-9CA1-E9E8656E37F2}"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E17FCEF-2EA1-437B-8829-4C5D9F7296DB}" type="datetimeFigureOut">
              <a:rPr lang="ru-RU" smtClean="0"/>
              <a:pPr/>
              <a:t>09.10.2015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2A79A45A-6E92-4141-9CA1-E9E8656E37F2}" type="slidenum">
              <a:rPr lang="ru-RU" smtClean="0"/>
              <a:pPr/>
              <a:t>‹#›</a:t>
            </a:fld>
            <a:endParaRPr lang="ru-RU"/>
          </a:p>
        </p:txBody>
      </p:sp>
    </p:spTree>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17FCEF-2EA1-437B-8829-4C5D9F7296DB}" type="datetimeFigureOut">
              <a:rPr lang="ru-RU" smtClean="0"/>
              <a:pPr/>
              <a:t>09.10.2015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2A79A45A-6E92-4141-9CA1-E9E8656E37F2}" type="slidenum">
              <a:rPr lang="ru-RU" smtClean="0"/>
              <a:pPr/>
              <a:t>‹#›</a:t>
            </a:fld>
            <a:endParaRPr lang="ru-RU"/>
          </a:p>
        </p:txBody>
      </p:sp>
    </p:spTree>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FE17FCEF-2EA1-437B-8829-4C5D9F7296DB}" type="datetimeFigureOut">
              <a:rPr lang="ru-RU" smtClean="0"/>
              <a:pPr/>
              <a:t>09.10.2015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2A79A45A-6E92-4141-9CA1-E9E8656E37F2}"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FE17FCEF-2EA1-437B-8829-4C5D9F7296DB}" type="datetimeFigureOut">
              <a:rPr lang="ru-RU" smtClean="0"/>
              <a:pPr/>
              <a:t>09.10.2015</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2A79A45A-6E92-4141-9CA1-E9E8656E37F2}"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transition>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E17FCEF-2EA1-437B-8829-4C5D9F7296DB}" type="datetimeFigureOut">
              <a:rPr lang="ru-RU" smtClean="0"/>
              <a:pPr/>
              <a:t>09.10.2015</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A79A45A-6E92-4141-9CA1-E9E8656E37F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blinds dir="vert"/>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260648"/>
            <a:ext cx="7488832" cy="5400600"/>
          </a:xfrm>
        </p:spPr>
        <p:txBody>
          <a:bodyPr>
            <a:normAutofit/>
          </a:bodyPr>
          <a:lstStyle/>
          <a:p>
            <a:pPr lvl="0" algn="ctr">
              <a:spcBef>
                <a:spcPts val="0"/>
              </a:spcBef>
              <a:spcAft>
                <a:spcPts val="300"/>
              </a:spcAft>
            </a:pPr>
            <a:r>
              <a:rPr lang="kk-KZ" sz="1800" cap="none" dirty="0" smtClean="0">
                <a:solidFill>
                  <a:prstClr val="black"/>
                </a:solidFill>
                <a:latin typeface="Times New Roman" pitchFamily="18" charset="0"/>
                <a:ea typeface="+mn-ea"/>
                <a:cs typeface="Times New Roman" pitchFamily="18" charset="0"/>
              </a:rPr>
              <a:t>Қазақстан </a:t>
            </a:r>
            <a:r>
              <a:rPr lang="kk-KZ" sz="1800" cap="none" dirty="0">
                <a:solidFill>
                  <a:prstClr val="black"/>
                </a:solidFill>
                <a:latin typeface="Times New Roman" pitchFamily="18" charset="0"/>
                <a:ea typeface="+mn-ea"/>
                <a:cs typeface="Times New Roman" pitchFamily="18" charset="0"/>
              </a:rPr>
              <a:t>Республикасының Білім және ғылым министрлігі</a:t>
            </a:r>
            <a:br>
              <a:rPr lang="kk-KZ" sz="1800" cap="none" dirty="0">
                <a:solidFill>
                  <a:prstClr val="black"/>
                </a:solidFill>
                <a:latin typeface="Times New Roman" pitchFamily="18" charset="0"/>
                <a:ea typeface="+mn-ea"/>
                <a:cs typeface="Times New Roman" pitchFamily="18" charset="0"/>
              </a:rPr>
            </a:br>
            <a:r>
              <a:rPr lang="kk-KZ" sz="1800" cap="none" dirty="0">
                <a:solidFill>
                  <a:prstClr val="black"/>
                </a:solidFill>
                <a:latin typeface="Times New Roman" pitchFamily="18" charset="0"/>
                <a:ea typeface="+mn-ea"/>
                <a:cs typeface="Times New Roman" pitchFamily="18" charset="0"/>
              </a:rPr>
              <a:t>Қарағанды мемлекеттік техникалық университеті</a:t>
            </a:r>
            <a:r>
              <a:rPr lang="ru-RU" sz="1800" cap="none" dirty="0">
                <a:solidFill>
                  <a:prstClr val="black"/>
                </a:solidFill>
                <a:latin typeface="Times New Roman" pitchFamily="18" charset="0"/>
                <a:ea typeface="+mn-ea"/>
                <a:cs typeface="Times New Roman" pitchFamily="18" charset="0"/>
              </a:rPr>
              <a:t/>
            </a:r>
            <a:br>
              <a:rPr lang="ru-RU" sz="1800" cap="none" dirty="0">
                <a:solidFill>
                  <a:prstClr val="black"/>
                </a:solidFill>
                <a:latin typeface="Times New Roman" pitchFamily="18" charset="0"/>
                <a:ea typeface="+mn-ea"/>
                <a:cs typeface="Times New Roman" pitchFamily="18" charset="0"/>
              </a:rPr>
            </a:br>
            <a:r>
              <a:rPr lang="ru-RU" sz="1800" cap="none" dirty="0">
                <a:solidFill>
                  <a:prstClr val="black"/>
                </a:solidFill>
                <a:latin typeface="Times New Roman" pitchFamily="18" charset="0"/>
                <a:ea typeface="+mn-ea"/>
                <a:cs typeface="Times New Roman" pitchFamily="18" charset="0"/>
              </a:rPr>
              <a:t/>
            </a:r>
            <a:br>
              <a:rPr lang="ru-RU" sz="1800" cap="none" dirty="0">
                <a:solidFill>
                  <a:prstClr val="black"/>
                </a:solidFill>
                <a:latin typeface="Times New Roman" pitchFamily="18" charset="0"/>
                <a:ea typeface="+mn-ea"/>
                <a:cs typeface="Times New Roman" pitchFamily="18" charset="0"/>
              </a:rPr>
            </a:br>
            <a:r>
              <a:rPr lang="kk-KZ" sz="2000" cap="none" dirty="0">
                <a:solidFill>
                  <a:prstClr val="black"/>
                </a:solidFill>
                <a:latin typeface="Times New Roman" pitchFamily="18" charset="0"/>
                <a:ea typeface="+mn-ea"/>
                <a:cs typeface="Times New Roman" pitchFamily="18" charset="0"/>
              </a:rPr>
              <a:t/>
            </a:r>
            <a:br>
              <a:rPr lang="kk-KZ" sz="2000" cap="none" dirty="0">
                <a:solidFill>
                  <a:prstClr val="black"/>
                </a:solidFill>
                <a:latin typeface="Times New Roman" pitchFamily="18" charset="0"/>
                <a:ea typeface="+mn-ea"/>
                <a:cs typeface="Times New Roman" pitchFamily="18" charset="0"/>
              </a:rPr>
            </a:br>
            <a:r>
              <a:rPr lang="kk-KZ" sz="2000" cap="none" dirty="0">
                <a:solidFill>
                  <a:prstClr val="black"/>
                </a:solidFill>
                <a:latin typeface="Times New Roman" pitchFamily="18" charset="0"/>
                <a:ea typeface="+mn-ea"/>
                <a:cs typeface="Times New Roman" pitchFamily="18" charset="0"/>
              </a:rPr>
              <a:t/>
            </a:r>
            <a:br>
              <a:rPr lang="kk-KZ" sz="2000" cap="none" dirty="0">
                <a:solidFill>
                  <a:prstClr val="black"/>
                </a:solidFill>
                <a:latin typeface="Times New Roman" pitchFamily="18" charset="0"/>
                <a:ea typeface="+mn-ea"/>
                <a:cs typeface="Times New Roman" pitchFamily="18" charset="0"/>
              </a:rPr>
            </a:br>
            <a:r>
              <a:rPr lang="kk-KZ" sz="2000" cap="none" dirty="0" smtClean="0">
                <a:solidFill>
                  <a:prstClr val="black"/>
                </a:solidFill>
                <a:latin typeface="Times New Roman" pitchFamily="18" charset="0"/>
                <a:ea typeface="+mn-ea"/>
                <a:cs typeface="Times New Roman" pitchFamily="18" charset="0"/>
              </a:rPr>
              <a:t>Факультатив</a:t>
            </a:r>
            <a:r>
              <a:rPr lang="kk-KZ" sz="2000" cap="none" dirty="0">
                <a:solidFill>
                  <a:prstClr val="black"/>
                </a:solidFill>
                <a:latin typeface="Times New Roman" pitchFamily="18" charset="0"/>
                <a:ea typeface="+mn-ea"/>
                <a:cs typeface="Times New Roman" pitchFamily="18" charset="0"/>
              </a:rPr>
              <a:t>: «Қазақстандық құқық»</a:t>
            </a:r>
            <a:r>
              <a:rPr lang="ru-RU" sz="1800" cap="none" dirty="0">
                <a:solidFill>
                  <a:prstClr val="black"/>
                </a:solidFill>
                <a:latin typeface="Times New Roman" pitchFamily="18" charset="0"/>
                <a:ea typeface="+mn-ea"/>
                <a:cs typeface="Times New Roman" pitchFamily="18" charset="0"/>
              </a:rPr>
              <a:t/>
            </a:r>
            <a:br>
              <a:rPr lang="ru-RU" sz="1800" cap="none" dirty="0">
                <a:solidFill>
                  <a:prstClr val="black"/>
                </a:solidFill>
                <a:latin typeface="Times New Roman" pitchFamily="18" charset="0"/>
                <a:ea typeface="+mn-ea"/>
                <a:cs typeface="Times New Roman" pitchFamily="18" charset="0"/>
              </a:rPr>
            </a:br>
            <a:r>
              <a:rPr lang="ru-RU" sz="1800" cap="none" dirty="0" smtClean="0">
                <a:solidFill>
                  <a:prstClr val="black"/>
                </a:solidFill>
                <a:latin typeface="Times New Roman" pitchFamily="18" charset="0"/>
                <a:ea typeface="+mn-ea"/>
                <a:cs typeface="Times New Roman" pitchFamily="18" charset="0"/>
              </a:rPr>
              <a:t/>
            </a:r>
            <a:br>
              <a:rPr lang="ru-RU" sz="1800" cap="none" dirty="0" smtClean="0">
                <a:solidFill>
                  <a:prstClr val="black"/>
                </a:solidFill>
                <a:latin typeface="Times New Roman" pitchFamily="18" charset="0"/>
                <a:ea typeface="+mn-ea"/>
                <a:cs typeface="Times New Roman" pitchFamily="18" charset="0"/>
              </a:rPr>
            </a:br>
            <a:r>
              <a:rPr lang="kk-KZ" sz="3100" b="1" dirty="0" smtClean="0">
                <a:solidFill>
                  <a:schemeClr val="bg1"/>
                </a:solidFill>
                <a:latin typeface="Times New Roman"/>
                <a:ea typeface="Times New Roman"/>
              </a:rPr>
              <a:t>ИНТЕЛЛЕКТУАЛДЫ </a:t>
            </a:r>
            <a:r>
              <a:rPr lang="kk-KZ" sz="3100" b="1" dirty="0">
                <a:solidFill>
                  <a:schemeClr val="bg1"/>
                </a:solidFill>
                <a:latin typeface="Times New Roman"/>
                <a:ea typeface="Times New Roman"/>
              </a:rPr>
              <a:t>МЕНШІК ЖӘНЕ ОНЫ </a:t>
            </a:r>
            <a:r>
              <a:rPr lang="kk-KZ" sz="3100" b="1" dirty="0" smtClean="0">
                <a:solidFill>
                  <a:schemeClr val="bg1"/>
                </a:solidFill>
                <a:latin typeface="Times New Roman"/>
                <a:ea typeface="Times New Roman"/>
              </a:rPr>
              <a:t>ҚОРҒАУ</a:t>
            </a:r>
            <a:br>
              <a:rPr lang="kk-KZ" sz="3100" b="1" dirty="0" smtClean="0">
                <a:solidFill>
                  <a:schemeClr val="bg1"/>
                </a:solidFill>
                <a:latin typeface="Times New Roman"/>
                <a:ea typeface="Times New Roman"/>
              </a:rPr>
            </a:br>
            <a:r>
              <a:rPr lang="kk-KZ" sz="3100" b="1" dirty="0" smtClean="0">
                <a:solidFill>
                  <a:schemeClr val="bg1"/>
                </a:solidFill>
                <a:latin typeface="Times New Roman"/>
                <a:ea typeface="Times New Roman"/>
              </a:rPr>
              <a:t/>
            </a:r>
            <a:br>
              <a:rPr lang="kk-KZ" sz="3100" b="1" dirty="0" smtClean="0">
                <a:solidFill>
                  <a:schemeClr val="bg1"/>
                </a:solidFill>
                <a:latin typeface="Times New Roman"/>
                <a:ea typeface="Times New Roman"/>
              </a:rPr>
            </a:br>
            <a:r>
              <a:rPr lang="kk-KZ" sz="3100" b="1" dirty="0" smtClean="0">
                <a:solidFill>
                  <a:schemeClr val="bg1"/>
                </a:solidFill>
                <a:latin typeface="Times New Roman"/>
                <a:ea typeface="Times New Roman"/>
              </a:rPr>
              <a:t>					         	</a:t>
            </a:r>
            <a:r>
              <a:rPr lang="kk-KZ" sz="2000" dirty="0" smtClean="0">
                <a:solidFill>
                  <a:schemeClr val="bg1"/>
                </a:solidFill>
                <a:latin typeface="Times New Roman"/>
                <a:ea typeface="Times New Roman"/>
              </a:rPr>
              <a:t>К</a:t>
            </a:r>
            <a:r>
              <a:rPr lang="kk-KZ" sz="2000" cap="none" dirty="0" smtClean="0">
                <a:solidFill>
                  <a:schemeClr val="bg1"/>
                </a:solidFill>
                <a:latin typeface="Times New Roman"/>
                <a:ea typeface="Times New Roman"/>
              </a:rPr>
              <a:t>.В. Ушакова,</a:t>
            </a:r>
            <a:br>
              <a:rPr lang="kk-KZ" sz="2000" cap="none" dirty="0" smtClean="0">
                <a:solidFill>
                  <a:schemeClr val="bg1"/>
                </a:solidFill>
                <a:latin typeface="Times New Roman"/>
                <a:ea typeface="Times New Roman"/>
              </a:rPr>
            </a:br>
            <a:r>
              <a:rPr lang="kk-KZ" sz="2000" cap="none" dirty="0" smtClean="0">
                <a:solidFill>
                  <a:schemeClr val="bg1"/>
                </a:solidFill>
                <a:latin typeface="Times New Roman"/>
                <a:ea typeface="Times New Roman"/>
              </a:rPr>
              <a:t>			         ӘГП кафедрасының аға оқытушысы</a:t>
            </a:r>
            <a:r>
              <a:rPr lang="kk-KZ" sz="3100" cap="none" dirty="0" smtClean="0">
                <a:solidFill>
                  <a:schemeClr val="bg1"/>
                </a:solidFill>
                <a:latin typeface="Times New Roman"/>
                <a:ea typeface="Times New Roman"/>
              </a:rPr>
              <a:t/>
            </a:r>
            <a:br>
              <a:rPr lang="kk-KZ" sz="3100" cap="none" dirty="0" smtClean="0">
                <a:solidFill>
                  <a:schemeClr val="bg1"/>
                </a:solidFill>
                <a:latin typeface="Times New Roman"/>
                <a:ea typeface="Times New Roman"/>
              </a:rPr>
            </a:br>
            <a:r>
              <a:rPr lang="kk-KZ" sz="3100" cap="none" dirty="0" smtClean="0">
                <a:solidFill>
                  <a:schemeClr val="bg1"/>
                </a:solidFill>
                <a:latin typeface="Times New Roman"/>
                <a:ea typeface="Times New Roman"/>
              </a:rPr>
              <a:t/>
            </a:r>
            <a:br>
              <a:rPr lang="kk-KZ" sz="3100" cap="none" dirty="0" smtClean="0">
                <a:solidFill>
                  <a:schemeClr val="bg1"/>
                </a:solidFill>
                <a:latin typeface="Times New Roman"/>
                <a:ea typeface="Times New Roman"/>
              </a:rPr>
            </a:br>
            <a:r>
              <a:rPr lang="ru-RU" sz="2000" cap="none" dirty="0" smtClean="0">
                <a:solidFill>
                  <a:schemeClr val="bg1"/>
                </a:solidFill>
                <a:latin typeface="Times New Roman"/>
                <a:ea typeface="Times New Roman"/>
              </a:rPr>
              <a:t/>
            </a:r>
            <a:br>
              <a:rPr lang="ru-RU" sz="2000" cap="none" dirty="0" smtClean="0">
                <a:solidFill>
                  <a:schemeClr val="bg1"/>
                </a:solidFill>
                <a:latin typeface="Times New Roman"/>
                <a:ea typeface="Times New Roman"/>
              </a:rPr>
            </a:br>
            <a:r>
              <a:rPr lang="ru-RU" sz="2000" cap="none" dirty="0" err="1" smtClean="0">
                <a:solidFill>
                  <a:schemeClr val="bg1"/>
                </a:solidFill>
                <a:latin typeface="Times New Roman"/>
                <a:ea typeface="Times New Roman"/>
              </a:rPr>
              <a:t>Қарағанды</a:t>
            </a:r>
            <a:r>
              <a:rPr lang="ru-RU" sz="2000" cap="none" dirty="0" smtClean="0">
                <a:solidFill>
                  <a:schemeClr val="bg1"/>
                </a:solidFill>
                <a:latin typeface="Times New Roman"/>
                <a:ea typeface="Times New Roman"/>
              </a:rPr>
              <a:t> 2015</a:t>
            </a:r>
            <a:endParaRPr lang="ru-RU" sz="2000" cap="none" dirty="0">
              <a:solidFill>
                <a:schemeClr val="bg1"/>
              </a:solidFill>
              <a:latin typeface="Times New Roman" pitchFamily="18" charset="0"/>
              <a:cs typeface="Times New Roman" pitchFamily="18" charset="0"/>
            </a:endParaRPr>
          </a:p>
        </p:txBody>
      </p:sp>
    </p:spTree>
  </p:cSld>
  <p:clrMapOvr>
    <a:masterClrMapping/>
  </p:clrMapOvr>
  <p:transition>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20688"/>
            <a:ext cx="8153400" cy="990600"/>
          </a:xfrm>
        </p:spPr>
        <p:txBody>
          <a:bodyPr>
            <a:normAutofit fontScale="90000"/>
          </a:bodyPr>
          <a:lstStyle/>
          <a:p>
            <a:r>
              <a:rPr lang="ru-RU" dirty="0" err="1" smtClean="0">
                <a:latin typeface="Times New Roman" pitchFamily="18" charset="0"/>
                <a:cs typeface="Times New Roman" pitchFamily="18" charset="0"/>
              </a:rPr>
              <a:t>Авторлық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құқықты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қорғау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белгісі</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7" name="Содержимое 6" descr="1-150x150.png"/>
          <p:cNvPicPr>
            <a:picLocks noGrp="1" noChangeAspect="1"/>
          </p:cNvPicPr>
          <p:nvPr>
            <p:ph sz="quarter" idx="1"/>
          </p:nvPr>
        </p:nvPicPr>
        <p:blipFill>
          <a:blip r:embed="rId2" cstate="print"/>
          <a:stretch>
            <a:fillRect/>
          </a:stretch>
        </p:blipFill>
        <p:spPr>
          <a:xfrm>
            <a:off x="2411760" y="1988840"/>
            <a:ext cx="3712170" cy="3712170"/>
          </a:xfrm>
        </p:spPr>
      </p:pic>
    </p:spTree>
    <p:extLst>
      <p:ext uri="{BB962C8B-B14F-4D97-AF65-F5344CB8AC3E}">
        <p14:creationId xmlns:p14="http://schemas.microsoft.com/office/powerpoint/2010/main" val="2446753868"/>
      </p:ext>
    </p:extLst>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latin typeface="Times New Roman" pitchFamily="18" charset="0"/>
                <a:cs typeface="Times New Roman" pitchFamily="18" charset="0"/>
              </a:rPr>
              <a:t>Авторлық</a:t>
            </a:r>
            <a:r>
              <a:rPr lang="ru-RU" dirty="0" smtClean="0">
                <a:latin typeface="Times New Roman" pitchFamily="18" charset="0"/>
                <a:cs typeface="Times New Roman" pitchFamily="18" charset="0"/>
              </a:rPr>
              <a:t> және </a:t>
            </a:r>
            <a:r>
              <a:rPr lang="ru-RU" dirty="0" err="1" smtClean="0">
                <a:latin typeface="Times New Roman" pitchFamily="18" charset="0"/>
                <a:cs typeface="Times New Roman" pitchFamily="18" charset="0"/>
              </a:rPr>
              <a:t>аралас</a:t>
            </a:r>
            <a:r>
              <a:rPr lang="ru-RU" dirty="0" smtClean="0">
                <a:latin typeface="Times New Roman" pitchFamily="18" charset="0"/>
                <a:cs typeface="Times New Roman" pitchFamily="18" charset="0"/>
              </a:rPr>
              <a:t> </a:t>
            </a:r>
            <a:r>
              <a:rPr lang="ru-RU" smtClean="0">
                <a:latin typeface="Times New Roman" pitchFamily="18" charset="0"/>
                <a:cs typeface="Times New Roman" pitchFamily="18" charset="0"/>
              </a:rPr>
              <a:t>құқық</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85000" lnSpcReduction="20000"/>
          </a:bodyPr>
          <a:lstStyle/>
          <a:p>
            <a:pPr algn="just"/>
            <a:r>
              <a:rPr lang="kk-KZ" sz="3200" dirty="0">
                <a:latin typeface="Times New Roman"/>
                <a:ea typeface="Times New Roman"/>
              </a:rPr>
              <a:t>Ғылым, әдебиет, өнер туындыларын жасауға және пайдалануға байланысты туындаған қатынастар авторлық құқықпен реттеледі. </a:t>
            </a:r>
            <a:r>
              <a:rPr lang="ru-RU" dirty="0" smtClean="0">
                <a:latin typeface="Times New Roman" pitchFamily="18" charset="0"/>
                <a:cs typeface="Times New Roman" pitchFamily="18" charset="0"/>
              </a:rPr>
              <a:t> </a:t>
            </a:r>
          </a:p>
          <a:p>
            <a:pPr algn="just"/>
            <a:r>
              <a:rPr lang="kk-KZ" sz="3200" dirty="0">
                <a:latin typeface="Times New Roman"/>
                <a:ea typeface="Times New Roman"/>
              </a:rPr>
              <a:t>«Аралас құқық» деген XX ғасырдың екінші жартысынан бастап XXI ғасырдың басына дейін жасалған айрықша құқықтар тобы дегенді білдіреді, яғни авторлық құқық үлгілері бойынша шығармашылығы жеткіліксіз болып табылатын қызметтің түрлеріне арналған, олардың нәтижесіне авторлық құқықты тағайындау қажет. Аралас құқықтың мазмұны әртүрлі елдерде маңызды түрде ерекшеленеді. </a:t>
            </a:r>
            <a:r>
              <a:rPr lang="ru-RU" dirty="0" smtClean="0">
                <a:latin typeface="Times New Roman" pitchFamily="18" charset="0"/>
                <a:cs typeface="Times New Roman" pitchFamily="18" charset="0"/>
              </a:rPr>
              <a:t> </a:t>
            </a:r>
          </a:p>
          <a:p>
            <a:endParaRPr lang="ru-RU" dirty="0"/>
          </a:p>
        </p:txBody>
      </p:sp>
    </p:spTree>
    <p:extLst>
      <p:ext uri="{BB962C8B-B14F-4D97-AF65-F5344CB8AC3E}">
        <p14:creationId xmlns:p14="http://schemas.microsoft.com/office/powerpoint/2010/main" val="2738419414"/>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9" presetClass="entr" presetSubtype="10"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p:cTn id="10"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1" dur="2000" fill="hold"/>
                                        <p:tgtEl>
                                          <p:spTgt spid="3">
                                            <p:txEl>
                                              <p:pRg st="0" end="0"/>
                                            </p:txEl>
                                          </p:spTgt>
                                        </p:tgtEl>
                                        <p:attrNameLst>
                                          <p:attrName>ppt_h</p:attrName>
                                        </p:attrNameLst>
                                      </p:cBhvr>
                                      <p:tavLst>
                                        <p:tav tm="0">
                                          <p:val>
                                            <p:strVal val="#ppt_h"/>
                                          </p:val>
                                        </p:tav>
                                        <p:tav tm="100000">
                                          <p:val>
                                            <p:strVal val="#ppt_h"/>
                                          </p:val>
                                        </p:tav>
                                      </p:tavLst>
                                    </p:anim>
                                  </p:childTnLst>
                                </p:cTn>
                              </p:par>
                              <p:par>
                                <p:cTn id="12" presetID="19" presetClass="entr" presetSubtype="10" fill="hold" grpId="0" nodeType="withEffect">
                                  <p:stCondLst>
                                    <p:cond delay="200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latin typeface="Times New Roman" pitchFamily="18" charset="0"/>
                <a:cs typeface="Times New Roman" pitchFamily="18" charset="0"/>
              </a:rPr>
              <a:t>Тауар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белгісі</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3779912" y="1600200"/>
            <a:ext cx="4986136" cy="3989040"/>
          </a:xfrm>
        </p:spPr>
        <p:txBody>
          <a:bodyPr>
            <a:normAutofit/>
          </a:bodyPr>
          <a:lstStyle/>
          <a:p>
            <a:pPr algn="just"/>
            <a:r>
              <a:rPr lang="kk-KZ" dirty="0" smtClean="0">
                <a:latin typeface="Times New Roman" pitchFamily="18" charset="0"/>
                <a:cs typeface="Times New Roman" pitchFamily="18" charset="0"/>
              </a:rPr>
              <a:t>Тауар </a:t>
            </a:r>
            <a:r>
              <a:rPr lang="kk-KZ" dirty="0">
                <a:latin typeface="Times New Roman" pitchFamily="18" charset="0"/>
                <a:cs typeface="Times New Roman" pitchFamily="18" charset="0"/>
              </a:rPr>
              <a:t>белгісі — бұл заңды тұлғалар немесе жеке кәсіпкерлердің тауарларын даралап жекелеп көрсетуге қызмет ететін белгі </a:t>
            </a:r>
            <a:r>
              <a:rPr lang="kk-KZ" dirty="0" smtClean="0">
                <a:latin typeface="Times New Roman" pitchFamily="18" charset="0"/>
                <a:cs typeface="Times New Roman" pitchFamily="18" charset="0"/>
              </a:rPr>
              <a:t>(сөзбен, бейнеленген, аралас немесе басқалай).</a:t>
            </a:r>
          </a:p>
          <a:p>
            <a:pPr algn="just"/>
            <a:r>
              <a:rPr lang="kk-KZ" dirty="0" smtClean="0"/>
              <a:t> </a:t>
            </a:r>
            <a:endParaRPr lang="ru-RU" dirty="0">
              <a:latin typeface="Times New Roman" pitchFamily="18" charset="0"/>
              <a:cs typeface="Times New Roman" pitchFamily="18" charset="0"/>
            </a:endParaRPr>
          </a:p>
        </p:txBody>
      </p:sp>
      <p:pic>
        <p:nvPicPr>
          <p:cNvPr id="30722" name="Picture 2" descr="http://i023.radikal.ru/1312/66/5aed5f2a9253.jpg"/>
          <p:cNvPicPr>
            <a:picLocks noChangeAspect="1" noChangeArrowheads="1"/>
          </p:cNvPicPr>
          <p:nvPr/>
        </p:nvPicPr>
        <p:blipFill>
          <a:blip r:embed="rId3" cstate="print"/>
          <a:srcRect/>
          <a:stretch>
            <a:fillRect/>
          </a:stretch>
        </p:blipFill>
        <p:spPr bwMode="auto">
          <a:xfrm>
            <a:off x="467544" y="1772816"/>
            <a:ext cx="3235177" cy="4608512"/>
          </a:xfrm>
          <a:prstGeom prst="rect">
            <a:avLst/>
          </a:prstGeom>
          <a:noFill/>
        </p:spPr>
      </p:pic>
      <p:pic>
        <p:nvPicPr>
          <p:cNvPr id="30724" name="Picture 4" descr="http://alau.kz/upload/information_system_1/2/9/6/item_29639/information_items_29639.jpg"/>
          <p:cNvPicPr>
            <a:picLocks noChangeAspect="1" noChangeArrowheads="1"/>
          </p:cNvPicPr>
          <p:nvPr/>
        </p:nvPicPr>
        <p:blipFill>
          <a:blip r:embed="rId4" cstate="print"/>
          <a:srcRect/>
          <a:stretch>
            <a:fillRect/>
          </a:stretch>
        </p:blipFill>
        <p:spPr bwMode="auto">
          <a:xfrm>
            <a:off x="5364088" y="5295447"/>
            <a:ext cx="2170212" cy="1562553"/>
          </a:xfrm>
          <a:prstGeom prst="rect">
            <a:avLst/>
          </a:prstGeom>
          <a:noFill/>
        </p:spPr>
      </p:pic>
    </p:spTree>
    <p:extLst>
      <p:ext uri="{BB962C8B-B14F-4D97-AF65-F5344CB8AC3E}">
        <p14:creationId xmlns:p14="http://schemas.microsoft.com/office/powerpoint/2010/main" val="73108729"/>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23" presetClass="entr" presetSubtype="16" fill="hold" nodeType="withEffect">
                                  <p:stCondLst>
                                    <p:cond delay="2000"/>
                                  </p:stCondLst>
                                  <p:childTnLst>
                                    <p:set>
                                      <p:cBhvr>
                                        <p:cTn id="9" dur="1" fill="hold">
                                          <p:stCondLst>
                                            <p:cond delay="0"/>
                                          </p:stCondLst>
                                        </p:cTn>
                                        <p:tgtEl>
                                          <p:spTgt spid="30722"/>
                                        </p:tgtEl>
                                        <p:attrNameLst>
                                          <p:attrName>style.visibility</p:attrName>
                                        </p:attrNameLst>
                                      </p:cBhvr>
                                      <p:to>
                                        <p:strVal val="visible"/>
                                      </p:to>
                                    </p:set>
                                    <p:anim calcmode="lin" valueType="num">
                                      <p:cBhvr>
                                        <p:cTn id="10" dur="1000" fill="hold"/>
                                        <p:tgtEl>
                                          <p:spTgt spid="30722"/>
                                        </p:tgtEl>
                                        <p:attrNameLst>
                                          <p:attrName>ppt_w</p:attrName>
                                        </p:attrNameLst>
                                      </p:cBhvr>
                                      <p:tavLst>
                                        <p:tav tm="0">
                                          <p:val>
                                            <p:fltVal val="0"/>
                                          </p:val>
                                        </p:tav>
                                        <p:tav tm="100000">
                                          <p:val>
                                            <p:strVal val="#ppt_w"/>
                                          </p:val>
                                        </p:tav>
                                      </p:tavLst>
                                    </p:anim>
                                    <p:anim calcmode="lin" valueType="num">
                                      <p:cBhvr>
                                        <p:cTn id="11" dur="1000" fill="hold"/>
                                        <p:tgtEl>
                                          <p:spTgt spid="30722"/>
                                        </p:tgtEl>
                                        <p:attrNameLst>
                                          <p:attrName>ppt_h</p:attrName>
                                        </p:attrNameLst>
                                      </p:cBhvr>
                                      <p:tavLst>
                                        <p:tav tm="0">
                                          <p:val>
                                            <p:fltVal val="0"/>
                                          </p:val>
                                        </p:tav>
                                        <p:tav tm="100000">
                                          <p:val>
                                            <p:strVal val="#ppt_h"/>
                                          </p:val>
                                        </p:tav>
                                      </p:tavLst>
                                    </p:anim>
                                  </p:childTnLst>
                                </p:cTn>
                              </p:par>
                              <p:par>
                                <p:cTn id="12" presetID="45" presetClass="entr" presetSubtype="0" fill="hold" grpId="0" nodeType="withEffect">
                                  <p:stCondLst>
                                    <p:cond delay="100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par>
                                <p:cTn id="17" presetID="45" presetClass="entr" presetSubtype="0" fill="hold" grpId="0" nodeType="withEffect">
                                  <p:stCondLst>
                                    <p:cond delay="1000"/>
                                  </p:stCondLst>
                                  <p:iterate type="lt">
                                    <p:tmPct val="10000"/>
                                  </p:iterate>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500" fill="hold"/>
                                        <p:tgtEl>
                                          <p:spTgt spid="3">
                                            <p:txEl>
                                              <p:pRg st="1" end="1"/>
                                            </p:txEl>
                                          </p:spTgt>
                                        </p:tgtEl>
                                        <p:attrNameLst>
                                          <p:attrName>ppt_h</p:attrName>
                                        </p:attrNameLst>
                                      </p:cBhvr>
                                      <p:tavLst>
                                        <p:tav tm="0">
                                          <p:val>
                                            <p:strVal val="#ppt_h"/>
                                          </p:val>
                                        </p:tav>
                                        <p:tav tm="100000">
                                          <p:val>
                                            <p:strVal val="#ppt_h"/>
                                          </p:val>
                                        </p:tav>
                                      </p:tavLst>
                                    </p:anim>
                                  </p:childTnLst>
                                </p:cTn>
                              </p:par>
                              <p:par>
                                <p:cTn id="22" presetID="29" presetClass="entr" presetSubtype="0" fill="hold" nodeType="withEffect">
                                  <p:stCondLst>
                                    <p:cond delay="2000"/>
                                  </p:stCondLst>
                                  <p:childTnLst>
                                    <p:set>
                                      <p:cBhvr>
                                        <p:cTn id="23" dur="1" fill="hold">
                                          <p:stCondLst>
                                            <p:cond delay="0"/>
                                          </p:stCondLst>
                                        </p:cTn>
                                        <p:tgtEl>
                                          <p:spTgt spid="30724"/>
                                        </p:tgtEl>
                                        <p:attrNameLst>
                                          <p:attrName>style.visibility</p:attrName>
                                        </p:attrNameLst>
                                      </p:cBhvr>
                                      <p:to>
                                        <p:strVal val="visible"/>
                                      </p:to>
                                    </p:set>
                                    <p:anim calcmode="lin" valueType="num">
                                      <p:cBhvr>
                                        <p:cTn id="24" dur="1000" fill="hold"/>
                                        <p:tgtEl>
                                          <p:spTgt spid="30724"/>
                                        </p:tgtEl>
                                        <p:attrNameLst>
                                          <p:attrName>ppt_x</p:attrName>
                                        </p:attrNameLst>
                                      </p:cBhvr>
                                      <p:tavLst>
                                        <p:tav tm="0">
                                          <p:val>
                                            <p:strVal val="#ppt_x-.2"/>
                                          </p:val>
                                        </p:tav>
                                        <p:tav tm="100000">
                                          <p:val>
                                            <p:strVal val="#ppt_x"/>
                                          </p:val>
                                        </p:tav>
                                      </p:tavLst>
                                    </p:anim>
                                    <p:anim calcmode="lin" valueType="num">
                                      <p:cBhvr>
                                        <p:cTn id="25" dur="1000" fill="hold"/>
                                        <p:tgtEl>
                                          <p:spTgt spid="30724"/>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Патент</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pPr algn="just"/>
            <a:r>
              <a:rPr lang="kk-KZ" dirty="0">
                <a:latin typeface="Times New Roman" pitchFamily="18" charset="0"/>
                <a:cs typeface="Times New Roman" pitchFamily="18" charset="0"/>
              </a:rPr>
              <a:t>Патент – авторлық және өнертабысының басымдылығын, пайдалы модель немесе өнеркәсіптік үлгіге айрықша құқықты куәландыратын қорғау құжаты. Патенттің әрекет ету мерзімі патенттеу объектісіне байланысты және 10 мен 25 жыл аралығын құрайды. </a:t>
            </a:r>
            <a:endParaRPr lang="kk-KZ"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759858617"/>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26" presetClass="entr" presetSubtype="0"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80">
                                          <p:stCondLst>
                                            <p:cond delay="0"/>
                                          </p:stCondLst>
                                        </p:cTn>
                                        <p:tgtEl>
                                          <p:spTgt spid="3">
                                            <p:txEl>
                                              <p:pRg st="0" end="0"/>
                                            </p:txEl>
                                          </p:spTgt>
                                        </p:tgtEl>
                                      </p:cBhvr>
                                    </p:animEffect>
                                    <p:anim calcmode="lin" valueType="num">
                                      <p:cBhvr>
                                        <p:cTn id="11"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2"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3"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4"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5"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6" dur="26">
                                          <p:stCondLst>
                                            <p:cond delay="650"/>
                                          </p:stCondLst>
                                        </p:cTn>
                                        <p:tgtEl>
                                          <p:spTgt spid="3">
                                            <p:txEl>
                                              <p:pRg st="0" end="0"/>
                                            </p:txEl>
                                          </p:spTgt>
                                        </p:tgtEl>
                                      </p:cBhvr>
                                      <p:to x="100000" y="60000"/>
                                    </p:animScale>
                                    <p:animScale>
                                      <p:cBhvr>
                                        <p:cTn id="17" dur="166" decel="50000">
                                          <p:stCondLst>
                                            <p:cond delay="676"/>
                                          </p:stCondLst>
                                        </p:cTn>
                                        <p:tgtEl>
                                          <p:spTgt spid="3">
                                            <p:txEl>
                                              <p:pRg st="0" end="0"/>
                                            </p:txEl>
                                          </p:spTgt>
                                        </p:tgtEl>
                                      </p:cBhvr>
                                      <p:to x="100000" y="100000"/>
                                    </p:animScale>
                                    <p:animScale>
                                      <p:cBhvr>
                                        <p:cTn id="18" dur="26">
                                          <p:stCondLst>
                                            <p:cond delay="1312"/>
                                          </p:stCondLst>
                                        </p:cTn>
                                        <p:tgtEl>
                                          <p:spTgt spid="3">
                                            <p:txEl>
                                              <p:pRg st="0" end="0"/>
                                            </p:txEl>
                                          </p:spTgt>
                                        </p:tgtEl>
                                      </p:cBhvr>
                                      <p:to x="100000" y="80000"/>
                                    </p:animScale>
                                    <p:animScale>
                                      <p:cBhvr>
                                        <p:cTn id="19" dur="166" decel="50000">
                                          <p:stCondLst>
                                            <p:cond delay="1338"/>
                                          </p:stCondLst>
                                        </p:cTn>
                                        <p:tgtEl>
                                          <p:spTgt spid="3">
                                            <p:txEl>
                                              <p:pRg st="0" end="0"/>
                                            </p:txEl>
                                          </p:spTgt>
                                        </p:tgtEl>
                                      </p:cBhvr>
                                      <p:to x="100000" y="100000"/>
                                    </p:animScale>
                                    <p:animScale>
                                      <p:cBhvr>
                                        <p:cTn id="20" dur="26">
                                          <p:stCondLst>
                                            <p:cond delay="1642"/>
                                          </p:stCondLst>
                                        </p:cTn>
                                        <p:tgtEl>
                                          <p:spTgt spid="3">
                                            <p:txEl>
                                              <p:pRg st="0" end="0"/>
                                            </p:txEl>
                                          </p:spTgt>
                                        </p:tgtEl>
                                      </p:cBhvr>
                                      <p:to x="100000" y="90000"/>
                                    </p:animScale>
                                    <p:animScale>
                                      <p:cBhvr>
                                        <p:cTn id="21" dur="166" decel="50000">
                                          <p:stCondLst>
                                            <p:cond delay="1668"/>
                                          </p:stCondLst>
                                        </p:cTn>
                                        <p:tgtEl>
                                          <p:spTgt spid="3">
                                            <p:txEl>
                                              <p:pRg st="0" end="0"/>
                                            </p:txEl>
                                          </p:spTgt>
                                        </p:tgtEl>
                                      </p:cBhvr>
                                      <p:to x="100000" y="100000"/>
                                    </p:animScale>
                                    <p:animScale>
                                      <p:cBhvr>
                                        <p:cTn id="22" dur="26">
                                          <p:stCondLst>
                                            <p:cond delay="1808"/>
                                          </p:stCondLst>
                                        </p:cTn>
                                        <p:tgtEl>
                                          <p:spTgt spid="3">
                                            <p:txEl>
                                              <p:pRg st="0" end="0"/>
                                            </p:txEl>
                                          </p:spTgt>
                                        </p:tgtEl>
                                      </p:cBhvr>
                                      <p:to x="100000" y="95000"/>
                                    </p:animScale>
                                    <p:animScale>
                                      <p:cBhvr>
                                        <p:cTn id="23"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latin typeface="Times New Roman" pitchFamily="18" charset="0"/>
                <a:cs typeface="Times New Roman" pitchFamily="18" charset="0"/>
              </a:rPr>
              <a:t>Интеллектуалды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меншіктің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мағынасы</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92500" lnSpcReduction="10000"/>
          </a:bodyPr>
          <a:lstStyle/>
          <a:p>
            <a:pPr algn="just">
              <a:buNone/>
            </a:pPr>
            <a:r>
              <a:rPr lang="ru-RU" dirty="0" smtClean="0"/>
              <a:t>	</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Интеллектуалды </a:t>
            </a:r>
            <a:r>
              <a:rPr lang="kk-KZ" dirty="0">
                <a:latin typeface="Times New Roman" pitchFamily="18" charset="0"/>
                <a:cs typeface="Times New Roman" pitchFamily="18" charset="0"/>
              </a:rPr>
              <a:t>меншікке еліміздің көзқарасы мен қатынасы басқа елдермен тиімді сауда жүргізуге және көлеміне әсер етеді. Осыған байланысты құқықтық реттеу және интеллектуалды шығармашылық құқықтарын қорғау ерекше маңызға ие болды. Интеллектуалды меншікті қорғауды жүзеге асырмайтын елдерде тозған техника мен технологияны сатып алу ықтималдығы артады. Қаржылық инвестиция, атап айтқанда, ұсыну көлемі мен шарттары интеллектуалды меншікті құқықтық қорғаумен байланысты.</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803048985"/>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37" presetClass="entr" presetSubtype="0"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latin typeface="Times New Roman" pitchFamily="18" charset="0"/>
                <a:cs typeface="Times New Roman" pitchFamily="18" charset="0"/>
              </a:rPr>
              <a:t>Дүниежүзілік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Сауда</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Ұйымы</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539552" y="1700808"/>
            <a:ext cx="4392488" cy="4495800"/>
          </a:xfrm>
        </p:spPr>
        <p:txBody>
          <a:bodyPr>
            <a:normAutofit fontScale="77500" lnSpcReduction="20000"/>
          </a:bodyPr>
          <a:lstStyle/>
          <a:p>
            <a:r>
              <a:rPr lang="kk-KZ" dirty="0">
                <a:latin typeface="Times New Roman" pitchFamily="18" charset="0"/>
                <a:cs typeface="Times New Roman" pitchFamily="18" charset="0"/>
              </a:rPr>
              <a:t>Қазақстан Республикасының заңдарын сақтау нормалары Дүниежүзілік Сауда Ұйымына кедергісіз енуге мүмкіндік береді, ол мүмкіндік Қазақстанға әлемдік рынокқа енуге және өзара пайдалы сауданы дамытуға мүмкіндік туғызады. Дүниежүзілік Сауда Ұйымына мүше болуға ұмтылу инвесторлардың қызығушылығын арттырады, сондай-ақ әртүрлі кемсітушіліктер мүмкіндігін жоққа шығарады.</a:t>
            </a:r>
            <a:endParaRPr lang="ru-RU" dirty="0">
              <a:latin typeface="Times New Roman" pitchFamily="18" charset="0"/>
              <a:cs typeface="Times New Roman" pitchFamily="18" charset="0"/>
            </a:endParaRPr>
          </a:p>
          <a:p>
            <a:endParaRPr lang="ru-RU" dirty="0"/>
          </a:p>
        </p:txBody>
      </p:sp>
      <p:pic>
        <p:nvPicPr>
          <p:cNvPr id="1028" name="Picture 4" descr="http://www.express-k.kz/artimgs/57616.jpg"/>
          <p:cNvPicPr>
            <a:picLocks noChangeAspect="1" noChangeArrowheads="1"/>
          </p:cNvPicPr>
          <p:nvPr/>
        </p:nvPicPr>
        <p:blipFill>
          <a:blip r:embed="rId2" cstate="print"/>
          <a:srcRect/>
          <a:stretch>
            <a:fillRect/>
          </a:stretch>
        </p:blipFill>
        <p:spPr bwMode="auto">
          <a:xfrm>
            <a:off x="4932040" y="3573016"/>
            <a:ext cx="4032448" cy="2984011"/>
          </a:xfrm>
          <a:prstGeom prst="rect">
            <a:avLst/>
          </a:prstGeom>
          <a:noFill/>
        </p:spPr>
      </p:pic>
    </p:spTree>
    <p:extLst>
      <p:ext uri="{BB962C8B-B14F-4D97-AF65-F5344CB8AC3E}">
        <p14:creationId xmlns:p14="http://schemas.microsoft.com/office/powerpoint/2010/main" val="970932113"/>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25" presetClass="entr" presetSubtype="0" fill="hold" nodeType="withEffect">
                                  <p:stCondLst>
                                    <p:cond delay="1500"/>
                                  </p:stCondLst>
                                  <p:childTnLst>
                                    <p:set>
                                      <p:cBhvr>
                                        <p:cTn id="9" dur="1" fill="hold">
                                          <p:stCondLst>
                                            <p:cond delay="0"/>
                                          </p:stCondLst>
                                        </p:cTn>
                                        <p:tgtEl>
                                          <p:spTgt spid="1028"/>
                                        </p:tgtEl>
                                        <p:attrNameLst>
                                          <p:attrName>style.visibility</p:attrName>
                                        </p:attrNameLst>
                                      </p:cBhvr>
                                      <p:to>
                                        <p:strVal val="visible"/>
                                      </p:to>
                                    </p:set>
                                    <p:anim calcmode="lin" valueType="num">
                                      <p:cBhvr>
                                        <p:cTn id="10" dur="500" decel="50000" fill="hold">
                                          <p:stCondLst>
                                            <p:cond delay="0"/>
                                          </p:stCondLst>
                                        </p:cTn>
                                        <p:tgtEl>
                                          <p:spTgt spid="1028"/>
                                        </p:tgtEl>
                                        <p:attrNameLst>
                                          <p:attrName>style.rotation</p:attrName>
                                        </p:attrNameLst>
                                      </p:cBhvr>
                                      <p:tavLst>
                                        <p:tav tm="0">
                                          <p:val>
                                            <p:fltVal val="-90"/>
                                          </p:val>
                                        </p:tav>
                                        <p:tav tm="100000">
                                          <p:val>
                                            <p:fltVal val="0"/>
                                          </p:val>
                                        </p:tav>
                                      </p:tavLst>
                                    </p:anim>
                                    <p:anim calcmode="lin" valueType="num">
                                      <p:cBhvr>
                                        <p:cTn id="11" dur="500" decel="50000" fill="hold">
                                          <p:stCondLst>
                                            <p:cond delay="0"/>
                                          </p:stCondLst>
                                        </p:cTn>
                                        <p:tgtEl>
                                          <p:spTgt spid="1028"/>
                                        </p:tgtEl>
                                        <p:attrNameLst>
                                          <p:attrName>ppt_w</p:attrName>
                                        </p:attrNameLst>
                                      </p:cBhvr>
                                      <p:tavLst>
                                        <p:tav tm="0">
                                          <p:val>
                                            <p:strVal val="#ppt_w"/>
                                          </p:val>
                                        </p:tav>
                                        <p:tav tm="100000">
                                          <p:val>
                                            <p:strVal val="#ppt_w*.05"/>
                                          </p:val>
                                        </p:tav>
                                      </p:tavLst>
                                    </p:anim>
                                    <p:anim calcmode="lin" valueType="num">
                                      <p:cBhvr>
                                        <p:cTn id="12" dur="500" accel="50000" fill="hold">
                                          <p:stCondLst>
                                            <p:cond delay="500"/>
                                          </p:stCondLst>
                                        </p:cTn>
                                        <p:tgtEl>
                                          <p:spTgt spid="1028"/>
                                        </p:tgtEl>
                                        <p:attrNameLst>
                                          <p:attrName>ppt_w</p:attrName>
                                        </p:attrNameLst>
                                      </p:cBhvr>
                                      <p:tavLst>
                                        <p:tav tm="0">
                                          <p:val>
                                            <p:strVal val="#ppt_w*.05"/>
                                          </p:val>
                                        </p:tav>
                                        <p:tav tm="100000">
                                          <p:val>
                                            <p:strVal val="#ppt_w"/>
                                          </p:val>
                                        </p:tav>
                                      </p:tavLst>
                                    </p:anim>
                                    <p:anim calcmode="lin" valueType="num">
                                      <p:cBhvr>
                                        <p:cTn id="13" dur="1000" fill="hold"/>
                                        <p:tgtEl>
                                          <p:spTgt spid="1028"/>
                                        </p:tgtEl>
                                        <p:attrNameLst>
                                          <p:attrName>ppt_h</p:attrName>
                                        </p:attrNameLst>
                                      </p:cBhvr>
                                      <p:tavLst>
                                        <p:tav tm="0">
                                          <p:val>
                                            <p:strVal val="#ppt_h"/>
                                          </p:val>
                                        </p:tav>
                                        <p:tav tm="100000">
                                          <p:val>
                                            <p:strVal val="#ppt_h"/>
                                          </p:val>
                                        </p:tav>
                                      </p:tavLst>
                                    </p:anim>
                                    <p:anim calcmode="lin" valueType="num">
                                      <p:cBhvr>
                                        <p:cTn id="14" dur="500" decel="50000" fill="hold">
                                          <p:stCondLst>
                                            <p:cond delay="0"/>
                                          </p:stCondLst>
                                        </p:cTn>
                                        <p:tgtEl>
                                          <p:spTgt spid="1028"/>
                                        </p:tgtEl>
                                        <p:attrNameLst>
                                          <p:attrName>ppt_x</p:attrName>
                                        </p:attrNameLst>
                                      </p:cBhvr>
                                      <p:tavLst>
                                        <p:tav tm="0">
                                          <p:val>
                                            <p:strVal val="#ppt_x+.4"/>
                                          </p:val>
                                        </p:tav>
                                        <p:tav tm="100000">
                                          <p:val>
                                            <p:strVal val="#ppt_x"/>
                                          </p:val>
                                        </p:tav>
                                      </p:tavLst>
                                    </p:anim>
                                    <p:anim calcmode="lin" valueType="num">
                                      <p:cBhvr>
                                        <p:cTn id="15" dur="500" decel="50000" fill="hold">
                                          <p:stCondLst>
                                            <p:cond delay="0"/>
                                          </p:stCondLst>
                                        </p:cTn>
                                        <p:tgtEl>
                                          <p:spTgt spid="1028"/>
                                        </p:tgtEl>
                                        <p:attrNameLst>
                                          <p:attrName>ppt_y</p:attrName>
                                        </p:attrNameLst>
                                      </p:cBhvr>
                                      <p:tavLst>
                                        <p:tav tm="0">
                                          <p:val>
                                            <p:strVal val="#ppt_y-.2"/>
                                          </p:val>
                                        </p:tav>
                                        <p:tav tm="100000">
                                          <p:val>
                                            <p:strVal val="#ppt_y+.1"/>
                                          </p:val>
                                        </p:tav>
                                      </p:tavLst>
                                    </p:anim>
                                    <p:anim calcmode="lin" valueType="num">
                                      <p:cBhvr>
                                        <p:cTn id="16" dur="500" accel="50000" fill="hold">
                                          <p:stCondLst>
                                            <p:cond delay="500"/>
                                          </p:stCondLst>
                                        </p:cTn>
                                        <p:tgtEl>
                                          <p:spTgt spid="1028"/>
                                        </p:tgtEl>
                                        <p:attrNameLst>
                                          <p:attrName>ppt_y</p:attrName>
                                        </p:attrNameLst>
                                      </p:cBhvr>
                                      <p:tavLst>
                                        <p:tav tm="0">
                                          <p:val>
                                            <p:strVal val="#ppt_y+.1"/>
                                          </p:val>
                                        </p:tav>
                                        <p:tav tm="100000">
                                          <p:val>
                                            <p:strVal val="#ppt_y"/>
                                          </p:val>
                                        </p:tav>
                                      </p:tavLst>
                                    </p:anim>
                                    <p:animEffect transition="in" filter="fade">
                                      <p:cBhvr>
                                        <p:cTn id="17" dur="1000" decel="50000">
                                          <p:stCondLst>
                                            <p:cond delay="0"/>
                                          </p:stCondLst>
                                        </p:cTn>
                                        <p:tgtEl>
                                          <p:spTgt spid="1028"/>
                                        </p:tgtEl>
                                      </p:cBhvr>
                                    </p:animEffect>
                                  </p:childTnLst>
                                </p:cTn>
                              </p:par>
                              <p:par>
                                <p:cTn id="18" presetID="37" presetClass="entr" presetSubtype="0" fill="hold" grpId="0" nodeType="withEffect">
                                  <p:stCondLst>
                                    <p:cond delay="100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latin typeface="Times New Roman" pitchFamily="18" charset="0"/>
                <a:cs typeface="Times New Roman" pitchFamily="18" charset="0"/>
              </a:rPr>
              <a:t>Интеллектуалды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меншікті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тіркеу</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lnSpcReduction="10000"/>
          </a:bodyPr>
          <a:lstStyle/>
          <a:p>
            <a:pPr algn="just"/>
            <a:r>
              <a:rPr lang="kk-KZ" dirty="0">
                <a:latin typeface="Times New Roman" pitchFamily="18" charset="0"/>
                <a:cs typeface="Times New Roman" pitchFamily="18" charset="0"/>
              </a:rPr>
              <a:t>Құқық бұзушылықтан тауар белгісін немесе патентін қорғау үшін интеллектуалды меншіктің осындай объектісіне иесінің құқығын қамтамасыз ету үшін, Қазақстанда оны сәйкес тіркеу </a:t>
            </a:r>
            <a:r>
              <a:rPr lang="kk-KZ" dirty="0" smtClean="0">
                <a:latin typeface="Times New Roman" pitchFamily="18" charset="0"/>
                <a:cs typeface="Times New Roman" pitchFamily="18" charset="0"/>
              </a:rPr>
              <a:t>қажет.</a:t>
            </a:r>
          </a:p>
          <a:p>
            <a:pPr algn="just"/>
            <a:r>
              <a:rPr lang="kk-KZ" dirty="0">
                <a:latin typeface="Times New Roman" pitchFamily="18" charset="0"/>
                <a:cs typeface="Times New Roman" pitchFamily="18" charset="0"/>
              </a:rPr>
              <a:t>Уәкілетті мемлекеттік билік органдары және интеллектуалды меншік объектілеріне деген құқық иелері Қазақстандағы интеллектуалды меншікке деген құқықты қорғау бойынша тиісті шараларды </a:t>
            </a:r>
            <a:r>
              <a:rPr lang="kk-KZ" dirty="0" smtClean="0">
                <a:latin typeface="Times New Roman" pitchFamily="18" charset="0"/>
                <a:cs typeface="Times New Roman" pitchFamily="18" charset="0"/>
              </a:rPr>
              <a:t>қабылдайды.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09588359"/>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22" presetClass="entr" presetSubtype="4"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par>
                                <p:cTn id="11" presetID="22" presetClass="entr" presetSubtype="4" fill="hold" grpId="0" nodeType="with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ИМ Комитет </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r>
              <a:rPr lang="kk-KZ" dirty="0">
                <a:latin typeface="Times New Roman" pitchFamily="18" charset="0"/>
                <a:cs typeface="Times New Roman" pitchFamily="18" charset="0"/>
              </a:rPr>
              <a:t>Қазақстан Республикасының Әділет министрлігінің Интеллектуалды меншікке құқық жөніндегі комитет (ИМК) уәкілетті мемлекеттік органы болып табылады, интеллектуалды меншік мәселелерімен </a:t>
            </a:r>
            <a:r>
              <a:rPr lang="kk-KZ" dirty="0" smtClean="0">
                <a:latin typeface="Times New Roman" pitchFamily="18" charset="0"/>
                <a:cs typeface="Times New Roman" pitchFamily="18" charset="0"/>
              </a:rPr>
              <a:t>айналысады.</a:t>
            </a:r>
            <a:endParaRPr lang="ru-RU" dirty="0">
              <a:latin typeface="Times New Roman" pitchFamily="18" charset="0"/>
              <a:cs typeface="Times New Roman" pitchFamily="18" charset="0"/>
            </a:endParaRPr>
          </a:p>
        </p:txBody>
      </p:sp>
      <p:pic>
        <p:nvPicPr>
          <p:cNvPr id="27650" name="Picture 2" descr="http://www.bmflegal.com/Portals/2/IMG_0570.jpg"/>
          <p:cNvPicPr>
            <a:picLocks noChangeAspect="1" noChangeArrowheads="1"/>
          </p:cNvPicPr>
          <p:nvPr/>
        </p:nvPicPr>
        <p:blipFill>
          <a:blip r:embed="rId2" cstate="print"/>
          <a:srcRect/>
          <a:stretch>
            <a:fillRect/>
          </a:stretch>
        </p:blipFill>
        <p:spPr bwMode="auto">
          <a:xfrm>
            <a:off x="6084168" y="4437112"/>
            <a:ext cx="2263369" cy="2232248"/>
          </a:xfrm>
          <a:prstGeom prst="rect">
            <a:avLst/>
          </a:prstGeom>
          <a:noFill/>
        </p:spPr>
      </p:pic>
      <p:pic>
        <p:nvPicPr>
          <p:cNvPr id="27652" name="Picture 4" descr="http://egov.kz/wps/wcm/connect/a4ac346a-7456-4372-ba6c-14dc2d9759c0/ministry.JPG?MOD=AJPERES&amp;CACHEID=a4ac346a-7456-4372-ba6c-14dc2d9759c0"/>
          <p:cNvPicPr>
            <a:picLocks noChangeAspect="1" noChangeArrowheads="1"/>
          </p:cNvPicPr>
          <p:nvPr/>
        </p:nvPicPr>
        <p:blipFill>
          <a:blip r:embed="rId3" cstate="print"/>
          <a:srcRect/>
          <a:stretch>
            <a:fillRect/>
          </a:stretch>
        </p:blipFill>
        <p:spPr bwMode="auto">
          <a:xfrm>
            <a:off x="611560" y="4437112"/>
            <a:ext cx="4241800" cy="2239894"/>
          </a:xfrm>
          <a:prstGeom prst="rect">
            <a:avLst/>
          </a:prstGeom>
          <a:noFill/>
        </p:spPr>
      </p:pic>
    </p:spTree>
    <p:extLst>
      <p:ext uri="{BB962C8B-B14F-4D97-AF65-F5344CB8AC3E}">
        <p14:creationId xmlns:p14="http://schemas.microsoft.com/office/powerpoint/2010/main" val="1477492327"/>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29" presetClass="entr" presetSubtype="0"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p:cTn id="10"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1"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2" dur="1000"/>
                                        <p:tgtEl>
                                          <p:spTgt spid="3">
                                            <p:txEl>
                                              <p:pRg st="0" end="0"/>
                                            </p:txEl>
                                          </p:spTgt>
                                        </p:tgtEl>
                                      </p:cBhvr>
                                    </p:animEffect>
                                  </p:childTnLst>
                                </p:cTn>
                              </p:par>
                              <p:par>
                                <p:cTn id="13" presetID="22" presetClass="entr" presetSubtype="4" fill="hold" nodeType="withEffect">
                                  <p:stCondLst>
                                    <p:cond delay="1500"/>
                                  </p:stCondLst>
                                  <p:childTnLst>
                                    <p:set>
                                      <p:cBhvr>
                                        <p:cTn id="14" dur="1" fill="hold">
                                          <p:stCondLst>
                                            <p:cond delay="0"/>
                                          </p:stCondLst>
                                        </p:cTn>
                                        <p:tgtEl>
                                          <p:spTgt spid="27652"/>
                                        </p:tgtEl>
                                        <p:attrNameLst>
                                          <p:attrName>style.visibility</p:attrName>
                                        </p:attrNameLst>
                                      </p:cBhvr>
                                      <p:to>
                                        <p:strVal val="visible"/>
                                      </p:to>
                                    </p:set>
                                    <p:animEffect transition="in" filter="wipe(down)">
                                      <p:cBhvr>
                                        <p:cTn id="15" dur="500"/>
                                        <p:tgtEl>
                                          <p:spTgt spid="27652"/>
                                        </p:tgtEl>
                                      </p:cBhvr>
                                    </p:animEffect>
                                  </p:childTnLst>
                                </p:cTn>
                              </p:par>
                              <p:par>
                                <p:cTn id="16" presetID="22" presetClass="entr" presetSubtype="4" fill="hold" nodeType="withEffect">
                                  <p:stCondLst>
                                    <p:cond delay="2000"/>
                                  </p:stCondLst>
                                  <p:childTnLst>
                                    <p:set>
                                      <p:cBhvr>
                                        <p:cTn id="17" dur="1" fill="hold">
                                          <p:stCondLst>
                                            <p:cond delay="0"/>
                                          </p:stCondLst>
                                        </p:cTn>
                                        <p:tgtEl>
                                          <p:spTgt spid="27650"/>
                                        </p:tgtEl>
                                        <p:attrNameLst>
                                          <p:attrName>style.visibility</p:attrName>
                                        </p:attrNameLst>
                                      </p:cBhvr>
                                      <p:to>
                                        <p:strVal val="visible"/>
                                      </p:to>
                                    </p:set>
                                    <p:animEffect transition="in" filter="wipe(down)">
                                      <p:cBhvr>
                                        <p:cTn id="18"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ИМИ</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pPr algn="just"/>
            <a:r>
              <a:rPr lang="kk-KZ" dirty="0">
                <a:latin typeface="Times New Roman" pitchFamily="18" charset="0"/>
                <a:cs typeface="Times New Roman" pitchFamily="18" charset="0"/>
              </a:rPr>
              <a:t>Ұлттық интеллектуалды меншік институты (ҰИМИ) Қазақстан Республикасы Үкіметінің № 756 11.07.2002 ж. және № 886 29.08.2003 ж. Қаулысына сәйкес интеллектуалды меншік объектілерін пайдалану және құқықтық қорғау саласында мемлекеттік билік органдары үшін сараптама, ғылыми зерттеулер және басқа жұмыстарды ұйымдастыру мен көмектесу мақсатында құрылған.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899891891"/>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37" presetClass="entr" presetSubtype="0" fill="hold" grpId="0" nodeType="withEffect">
                                  <p:stCondLst>
                                    <p:cond delay="15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err="1" smtClean="0">
                <a:latin typeface="Times New Roman" pitchFamily="18" charset="0"/>
                <a:cs typeface="Times New Roman" pitchFamily="18" charset="0"/>
              </a:rPr>
              <a:t>Әдебиеттер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тізімі</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pPr>
              <a:buFont typeface="Arial" pitchFamily="34" charset="0"/>
              <a:buChar char="•"/>
            </a:pPr>
            <a:r>
              <a:rPr lang="ru-RU" dirty="0" smtClean="0">
                <a:latin typeface="Times New Roman" pitchFamily="18" charset="0"/>
                <a:cs typeface="Times New Roman" pitchFamily="18" charset="0"/>
              </a:rPr>
              <a:t>1. Закон Республики Казахстан «Об авторском праве и смежных правах» // Казахстанская правда, 10 июня, 1996 года № 32.</a:t>
            </a:r>
          </a:p>
          <a:p>
            <a:pPr>
              <a:buFont typeface="Arial" pitchFamily="34" charset="0"/>
              <a:buChar char="•"/>
            </a:pPr>
            <a:r>
              <a:rPr lang="ru-RU" dirty="0" smtClean="0">
                <a:latin typeface="Times New Roman" pitchFamily="18" charset="0"/>
                <a:cs typeface="Times New Roman" pitchFamily="18" charset="0"/>
              </a:rPr>
              <a:t>2. Амирханов И.В. Гражданское право. </a:t>
            </a:r>
            <a:r>
              <a:rPr lang="ru-RU" dirty="0" err="1" smtClean="0">
                <a:latin typeface="Times New Roman" pitchFamily="18" charset="0"/>
                <a:cs typeface="Times New Roman" pitchFamily="18" charset="0"/>
              </a:rPr>
              <a:t>Алматы</a:t>
            </a:r>
            <a:r>
              <a:rPr lang="ru-RU" dirty="0" smtClean="0">
                <a:latin typeface="Times New Roman" pitchFamily="18" charset="0"/>
                <a:cs typeface="Times New Roman" pitchFamily="18" charset="0"/>
              </a:rPr>
              <a:t>., 2009.</a:t>
            </a:r>
          </a:p>
          <a:p>
            <a:pPr algn="just">
              <a:buFont typeface="Arial" pitchFamily="34" charset="0"/>
              <a:buChar char="•"/>
            </a:pPr>
            <a:r>
              <a:rPr lang="ru-RU" dirty="0" smtClean="0">
                <a:latin typeface="Times New Roman" pitchFamily="18" charset="0"/>
                <a:cs typeface="Times New Roman" pitchFamily="18" charset="0"/>
              </a:rPr>
              <a:t>3. Патентный Закон Республики Казахстан // Казахстанская правда</a:t>
            </a:r>
            <a:r>
              <a:rPr lang="kk-KZ" dirty="0">
                <a:latin typeface="Times New Roman" pitchFamily="18" charset="0"/>
                <a:cs typeface="Times New Roman" pitchFamily="18" charset="0"/>
              </a:rPr>
              <a:t>,</a:t>
            </a:r>
            <a:r>
              <a:rPr lang="kk-KZ"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16 июля, 1999 года № 46.</a:t>
            </a:r>
          </a:p>
          <a:p>
            <a:pPr>
              <a:buFont typeface="Arial" pitchFamily="34" charset="0"/>
              <a:buChar char="•"/>
            </a:pPr>
            <a:r>
              <a:rPr lang="ru-RU" dirty="0" smtClean="0">
                <a:latin typeface="Times New Roman" pitchFamily="18" charset="0"/>
                <a:cs typeface="Times New Roman" pitchFamily="18" charset="0"/>
              </a:rPr>
              <a:t>4. Гражданский кодекс Республики Казахстан.  Алматы, 2008.</a:t>
            </a:r>
          </a:p>
          <a:p>
            <a:pPr>
              <a:buNone/>
            </a:pPr>
            <a:endParaRPr lang="ru-RU" dirty="0" smtClean="0"/>
          </a:p>
          <a:p>
            <a:endParaRPr lang="ru-RU"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7" presetClass="entr" presetSubtype="10"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p:cTn id="10"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3">
                                            <p:txEl>
                                              <p:pRg st="0" end="0"/>
                                            </p:txEl>
                                          </p:spTgt>
                                        </p:tgtEl>
                                        <p:attrNameLst>
                                          <p:attrName>ppt_h</p:attrName>
                                        </p:attrNameLst>
                                      </p:cBhvr>
                                      <p:tavLst>
                                        <p:tav tm="0">
                                          <p:val>
                                            <p:strVal val="#ppt_h"/>
                                          </p:val>
                                        </p:tav>
                                        <p:tav tm="100000">
                                          <p:val>
                                            <p:strVal val="#ppt_h"/>
                                          </p:val>
                                        </p:tav>
                                      </p:tavLst>
                                    </p:anim>
                                  </p:childTnLst>
                                </p:cTn>
                              </p:par>
                              <p:par>
                                <p:cTn id="12" presetID="17" presetClass="entr" presetSubtype="10" fill="hold" grpId="0" nodeType="withEffect">
                                  <p:stCondLst>
                                    <p:cond delay="200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childTnLst>
                                </p:cTn>
                              </p:par>
                              <p:par>
                                <p:cTn id="16" presetID="17" presetClass="entr" presetSubtype="10" fill="hold" grpId="0" nodeType="withEffect">
                                  <p:stCondLst>
                                    <p:cond delay="2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30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fontScale="92500" lnSpcReduction="10000"/>
          </a:bodyPr>
          <a:lstStyle/>
          <a:p>
            <a:pPr algn="just"/>
            <a:r>
              <a:rPr lang="kk-KZ" sz="3200" dirty="0" smtClean="0">
                <a:solidFill>
                  <a:srgbClr val="000000"/>
                </a:solidFill>
                <a:latin typeface="Times New Roman"/>
                <a:ea typeface="Times New Roman"/>
              </a:rPr>
              <a:t>      Өркениет </a:t>
            </a:r>
            <a:r>
              <a:rPr lang="kk-KZ" sz="3200" dirty="0">
                <a:solidFill>
                  <a:srgbClr val="000000"/>
                </a:solidFill>
                <a:latin typeface="Times New Roman"/>
                <a:ea typeface="Times New Roman"/>
              </a:rPr>
              <a:t>дамуының тарихы кез-келген елдің ғылыми-техникалық ілгерілеуі негізінде адамның интеллектуалды еңбегімен жасалған интеллектуалды меншік объектілері жатқандығын айғақтайды. Әр адамның жасына, психологиялық жағдайына, азаматтығына және өзге де сипаттамаларына қарамастан, белгілі бір дәрежеде ғылым мен мәдениет туындыларын жасауға, шығаруға деген қабілеті болады. </a:t>
            </a:r>
            <a:endParaRPr lang="ru-RU" dirty="0">
              <a:latin typeface="Times New Roman" pitchFamily="18" charset="0"/>
              <a:cs typeface="Times New Roman" pitchFamily="18"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987824" y="1600200"/>
            <a:ext cx="5778224" cy="2980928"/>
          </a:xfrm>
        </p:spPr>
        <p:txBody>
          <a:bodyPr>
            <a:normAutofit/>
          </a:bodyPr>
          <a:lstStyle/>
          <a:p>
            <a:r>
              <a:rPr lang="ru-RU" dirty="0" err="1">
                <a:latin typeface="Times New Roman" pitchFamily="18" charset="0"/>
                <a:cs typeface="Times New Roman" pitchFamily="18" charset="0"/>
              </a:rPr>
              <a:t>Қазақстанда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институттардың</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қатысуымен</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меншікті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секторларына</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нысанды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енгізу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бойынша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белсенді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жобалар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іске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асуда</a:t>
            </a:r>
            <a:r>
              <a:rPr lang="ru-RU" dirty="0" smtClean="0">
                <a:latin typeface="Times New Roman" pitchFamily="18" charset="0"/>
                <a:cs typeface="Times New Roman" pitchFamily="18" charset="0"/>
              </a:rPr>
              <a:t>.  </a:t>
            </a:r>
          </a:p>
          <a:p>
            <a:pPr algn="just"/>
            <a:endParaRPr lang="ru-RU" dirty="0"/>
          </a:p>
        </p:txBody>
      </p:sp>
      <p:pic>
        <p:nvPicPr>
          <p:cNvPr id="34820" name="Picture 4" descr="http://upload.wikimedia.org/wikipedia/commons/thumb/d/d3/Flag_of_Kazakhstan.svg/500px-Flag_of_Kazakhstan.svg.png"/>
          <p:cNvPicPr>
            <a:picLocks noChangeAspect="1" noChangeArrowheads="1"/>
          </p:cNvPicPr>
          <p:nvPr/>
        </p:nvPicPr>
        <p:blipFill>
          <a:blip r:embed="rId2" cstate="print"/>
          <a:srcRect/>
          <a:stretch>
            <a:fillRect/>
          </a:stretch>
        </p:blipFill>
        <p:spPr bwMode="auto">
          <a:xfrm>
            <a:off x="251520" y="3429000"/>
            <a:ext cx="3131840" cy="1565920"/>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par>
                                <p:cTn id="10" presetID="7" presetClass="entr" presetSubtype="4" fill="hold" nodeType="withEffect">
                                  <p:stCondLst>
                                    <p:cond delay="4000"/>
                                  </p:stCondLst>
                                  <p:childTnLst>
                                    <p:set>
                                      <p:cBhvr>
                                        <p:cTn id="11" dur="1" fill="hold">
                                          <p:stCondLst>
                                            <p:cond delay="0"/>
                                          </p:stCondLst>
                                        </p:cTn>
                                        <p:tgtEl>
                                          <p:spTgt spid="34820"/>
                                        </p:tgtEl>
                                        <p:attrNameLst>
                                          <p:attrName>style.visibility</p:attrName>
                                        </p:attrNameLst>
                                      </p:cBhvr>
                                      <p:to>
                                        <p:strVal val="visible"/>
                                      </p:to>
                                    </p:set>
                                    <p:anim calcmode="lin" valueType="num">
                                      <p:cBhvr additive="base">
                                        <p:cTn id="12" dur="1000" fill="hold"/>
                                        <p:tgtEl>
                                          <p:spTgt spid="34820"/>
                                        </p:tgtEl>
                                        <p:attrNameLst>
                                          <p:attrName>ppt_x</p:attrName>
                                        </p:attrNameLst>
                                      </p:cBhvr>
                                      <p:tavLst>
                                        <p:tav tm="0">
                                          <p:val>
                                            <p:strVal val="#ppt_x"/>
                                          </p:val>
                                        </p:tav>
                                        <p:tav tm="100000">
                                          <p:val>
                                            <p:strVal val="#ppt_x"/>
                                          </p:val>
                                        </p:tav>
                                      </p:tavLst>
                                    </p:anim>
                                    <p:anim calcmode="lin" valueType="num">
                                      <p:cBhvr additive="base">
                                        <p:cTn id="13" dur="1000" fill="hold"/>
                                        <p:tgtEl>
                                          <p:spTgt spid="348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Интеллектуалды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меншік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дегеніміз</a:t>
            </a:r>
            <a:r>
              <a:rPr lang="ru-RU" dirty="0" smtClean="0">
                <a:latin typeface="Times New Roman" pitchFamily="18" charset="0"/>
                <a:cs typeface="Times New Roman" pitchFamily="18" charset="0"/>
              </a:rPr>
              <a:t> не?</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85000" lnSpcReduction="10000"/>
          </a:bodyPr>
          <a:lstStyle/>
          <a:p>
            <a:pPr algn="just"/>
            <a:r>
              <a:rPr lang="kk-KZ" sz="3200" dirty="0">
                <a:solidFill>
                  <a:srgbClr val="000000"/>
                </a:solidFill>
                <a:latin typeface="Times New Roman"/>
                <a:ea typeface="Times New Roman"/>
              </a:rPr>
              <a:t>«Интеллектуалды меншік» термині кең мағынада интеллектуалды қызмет нәтижесін немесе даралау, жекелеу құралдарының нәтижесін заңмен бекітілген уақытша айрықша құқық дегенді білдіреді</a:t>
            </a:r>
            <a:r>
              <a:rPr lang="kk-KZ" sz="3200" dirty="0" smtClean="0">
                <a:solidFill>
                  <a:srgbClr val="000000"/>
                </a:solidFill>
                <a:latin typeface="Times New Roman"/>
                <a:ea typeface="Times New Roman"/>
              </a:rPr>
              <a:t>. </a:t>
            </a:r>
          </a:p>
          <a:p>
            <a:pPr indent="450215" algn="just">
              <a:spcAft>
                <a:spcPts val="0"/>
              </a:spcAft>
            </a:pPr>
            <a:r>
              <a:rPr lang="kk-KZ" sz="3200" dirty="0">
                <a:solidFill>
                  <a:srgbClr val="000000"/>
                </a:solidFill>
                <a:latin typeface="Times New Roman"/>
                <a:ea typeface="Times New Roman"/>
              </a:rPr>
              <a:t>Интеллектуалды меншік құқығын анықтайтын заңнаманы монополия өзінің интеллектуалды, шығармашылық қызметінің нәтижелерін белгілі бір нысанда пайдалана алатын авторларға бекітеді, осылайша басқа тұлғалар тек бірінші автордың рұқсатымен ғана пайдалана алады</a:t>
            </a:r>
            <a:r>
              <a:rPr lang="kk-KZ" sz="3200" dirty="0" smtClean="0">
                <a:solidFill>
                  <a:srgbClr val="000000"/>
                </a:solidFill>
                <a:latin typeface="Times New Roman"/>
                <a:ea typeface="Times New Roman"/>
              </a:rPr>
              <a:t>.</a:t>
            </a:r>
            <a:endParaRPr lang="ru-RU" sz="2800" dirty="0">
              <a:latin typeface="Times New Roman"/>
              <a:ea typeface="Times New Roman"/>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4)">
                                      <p:cBhvr>
                                        <p:cTn id="11" dur="2000"/>
                                        <p:tgtEl>
                                          <p:spTgt spid="3">
                                            <p:txEl>
                                              <p:pRg st="0" end="0"/>
                                            </p:txEl>
                                          </p:spTgt>
                                        </p:tgtEl>
                                      </p:cBhvr>
                                    </p:animEffect>
                                  </p:childTnLst>
                                </p:cTn>
                              </p:par>
                            </p:childTnLst>
                          </p:cTn>
                        </p:par>
                        <p:par>
                          <p:cTn id="12" fill="hold">
                            <p:stCondLst>
                              <p:cond delay="4000"/>
                            </p:stCondLst>
                            <p:childTnLst>
                              <p:par>
                                <p:cTn id="13" presetID="21" presetClass="entr" presetSubtype="4"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4)">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28600"/>
            <a:ext cx="8226496" cy="990600"/>
          </a:xfrm>
        </p:spPr>
        <p:txBody>
          <a:bodyPr>
            <a:normAutofit fontScale="90000"/>
          </a:bodyPr>
          <a:lstStyle/>
          <a:p>
            <a:r>
              <a:rPr lang="ru-RU" dirty="0" err="1" smtClean="0">
                <a:latin typeface="Times New Roman" pitchFamily="18" charset="0"/>
                <a:cs typeface="Times New Roman" pitchFamily="18" charset="0"/>
              </a:rPr>
              <a:t>Дүниежүзілік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интеллектуалды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меншік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ұйымы</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2987824" y="1772816"/>
            <a:ext cx="5778224" cy="2667000"/>
          </a:xfrm>
        </p:spPr>
        <p:txBody>
          <a:bodyPr>
            <a:normAutofit fontScale="70000" lnSpcReduction="20000"/>
          </a:bodyPr>
          <a:lstStyle/>
          <a:p>
            <a:pPr algn="just"/>
            <a:r>
              <a:rPr lang="kk-KZ" sz="3200" dirty="0">
                <a:solidFill>
                  <a:srgbClr val="000000"/>
                </a:solidFill>
                <a:latin typeface="Times New Roman"/>
                <a:ea typeface="Times New Roman"/>
              </a:rPr>
              <a:t>Дүниежүзінде интеллектуалды меншікті дамыту және қорғаумен 1967 жылы негізі қаланған Дүниежүзілік интеллектуалды меншік ұйымы (ДИМҰ) айналысады, ол шығармашылық және интеллектуалды меншік мәселелері бойынша БҰҰ-ның мамандандырылған мекемесі болып табылады. </a:t>
            </a:r>
            <a:endParaRPr lang="ru-RU" dirty="0" smtClean="0">
              <a:latin typeface="Times New Roman" pitchFamily="18" charset="0"/>
              <a:cs typeface="Times New Roman" pitchFamily="18" charset="0"/>
            </a:endParaRPr>
          </a:p>
        </p:txBody>
      </p:sp>
      <p:pic>
        <p:nvPicPr>
          <p:cNvPr id="27650" name="Picture 2" descr="http://upload.wikimedia.org/wikipedia/ru/e/ed/WIPO_2010_logo_ru.gif"/>
          <p:cNvPicPr>
            <a:picLocks noChangeAspect="1" noChangeArrowheads="1"/>
          </p:cNvPicPr>
          <p:nvPr/>
        </p:nvPicPr>
        <p:blipFill>
          <a:blip r:embed="rId2" cstate="print"/>
          <a:srcRect/>
          <a:stretch>
            <a:fillRect/>
          </a:stretch>
        </p:blipFill>
        <p:spPr bwMode="auto">
          <a:xfrm>
            <a:off x="251520" y="1916832"/>
            <a:ext cx="2808312" cy="2058450"/>
          </a:xfrm>
          <a:prstGeom prst="rect">
            <a:avLst/>
          </a:prstGeom>
          <a:noFill/>
        </p:spPr>
      </p:pic>
      <p:pic>
        <p:nvPicPr>
          <p:cNvPr id="27652" name="Picture 4" descr="http://www.icom.org.ru/images/n354_02.jpg"/>
          <p:cNvPicPr>
            <a:picLocks noChangeAspect="1" noChangeArrowheads="1"/>
          </p:cNvPicPr>
          <p:nvPr/>
        </p:nvPicPr>
        <p:blipFill>
          <a:blip r:embed="rId3" cstate="print"/>
          <a:srcRect/>
          <a:stretch>
            <a:fillRect/>
          </a:stretch>
        </p:blipFill>
        <p:spPr bwMode="auto">
          <a:xfrm>
            <a:off x="3491880" y="4149080"/>
            <a:ext cx="4762500" cy="2076450"/>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4)">
                                      <p:cBhvr>
                                        <p:cTn id="11" dur="2000"/>
                                        <p:tgtEl>
                                          <p:spTgt spid="3">
                                            <p:txEl>
                                              <p:pRg st="0" end="0"/>
                                            </p:txEl>
                                          </p:spTgt>
                                        </p:tgtEl>
                                      </p:cBhvr>
                                    </p:animEffect>
                                  </p:childTnLst>
                                </p:cTn>
                              </p:par>
                              <p:par>
                                <p:cTn id="12" presetID="12" presetClass="entr" presetSubtype="4" fill="hold" nodeType="withEffect">
                                  <p:stCondLst>
                                    <p:cond delay="1000"/>
                                  </p:stCondLst>
                                  <p:childTnLst>
                                    <p:set>
                                      <p:cBhvr>
                                        <p:cTn id="13" dur="1" fill="hold">
                                          <p:stCondLst>
                                            <p:cond delay="0"/>
                                          </p:stCondLst>
                                        </p:cTn>
                                        <p:tgtEl>
                                          <p:spTgt spid="27650"/>
                                        </p:tgtEl>
                                        <p:attrNameLst>
                                          <p:attrName>style.visibility</p:attrName>
                                        </p:attrNameLst>
                                      </p:cBhvr>
                                      <p:to>
                                        <p:strVal val="visible"/>
                                      </p:to>
                                    </p:set>
                                    <p:animEffect transition="in" filter="slide(fromBottom)">
                                      <p:cBhvr>
                                        <p:cTn id="14" dur="1000"/>
                                        <p:tgtEl>
                                          <p:spTgt spid="27650"/>
                                        </p:tgtEl>
                                      </p:cBhvr>
                                    </p:animEffect>
                                  </p:childTnLst>
                                </p:cTn>
                              </p:par>
                              <p:par>
                                <p:cTn id="15" presetID="22" presetClass="entr" presetSubtype="4" fill="hold" nodeType="withEffect">
                                  <p:stCondLst>
                                    <p:cond delay="1000"/>
                                  </p:stCondLst>
                                  <p:childTnLst>
                                    <p:set>
                                      <p:cBhvr>
                                        <p:cTn id="16" dur="1" fill="hold">
                                          <p:stCondLst>
                                            <p:cond delay="0"/>
                                          </p:stCondLst>
                                        </p:cTn>
                                        <p:tgtEl>
                                          <p:spTgt spid="27652"/>
                                        </p:tgtEl>
                                        <p:attrNameLst>
                                          <p:attrName>style.visibility</p:attrName>
                                        </p:attrNameLst>
                                      </p:cBhvr>
                                      <p:to>
                                        <p:strVal val="visible"/>
                                      </p:to>
                                    </p:set>
                                    <p:animEffect transition="in" filter="wipe(down)">
                                      <p:cBhvr>
                                        <p:cTn id="17" dur="1000"/>
                                        <p:tgtEl>
                                          <p:spTgt spid="27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940152" y="1772816"/>
            <a:ext cx="3024336" cy="4896544"/>
          </a:xfrm>
        </p:spPr>
        <p:txBody>
          <a:bodyPr>
            <a:normAutofit fontScale="62500" lnSpcReduction="20000"/>
          </a:bodyPr>
          <a:lstStyle/>
          <a:p>
            <a:r>
              <a:rPr lang="kk-KZ" sz="3200" dirty="0">
                <a:latin typeface="Times New Roman"/>
                <a:ea typeface="Times New Roman"/>
              </a:rPr>
              <a:t>Қазақстан Республикасы 1993 жылдан бастап Дүниежүзілік интеллектуалды меншік ұйымына (ДИМҰ) мүше болып табылады және сонымен қатар, авторлық және аралас құқықтарды регламенттейтін көптеген халықаралық конвенциялар, келісімдер мен келісім шарттарға қатысушы болып табылады. </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pic>
        <p:nvPicPr>
          <p:cNvPr id="26626" name="Picture 2" descr="http://tengrinews.kz/userdata/news/2012/news_214595/thumb_b/photo_56341.jpg"/>
          <p:cNvPicPr>
            <a:picLocks noChangeAspect="1" noChangeArrowheads="1"/>
          </p:cNvPicPr>
          <p:nvPr/>
        </p:nvPicPr>
        <p:blipFill>
          <a:blip r:embed="rId2" cstate="print"/>
          <a:srcRect/>
          <a:stretch>
            <a:fillRect/>
          </a:stretch>
        </p:blipFill>
        <p:spPr bwMode="auto">
          <a:xfrm>
            <a:off x="467544" y="2492896"/>
            <a:ext cx="5452092" cy="3034208"/>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1000" fill="hold"/>
                                        <p:tgtEl>
                                          <p:spTgt spid="26626"/>
                                        </p:tgtEl>
                                        <p:attrNameLst>
                                          <p:attrName>ppt_x</p:attrName>
                                        </p:attrNameLst>
                                      </p:cBhvr>
                                      <p:tavLst>
                                        <p:tav tm="0">
                                          <p:val>
                                            <p:strVal val="#ppt_x-.2"/>
                                          </p:val>
                                        </p:tav>
                                        <p:tav tm="100000">
                                          <p:val>
                                            <p:strVal val="#ppt_x"/>
                                          </p:val>
                                        </p:tav>
                                      </p:tavLst>
                                    </p:anim>
                                    <p:anim calcmode="lin" valueType="num">
                                      <p:cBhvr>
                                        <p:cTn id="8" dur="1000" fill="hold"/>
                                        <p:tgtEl>
                                          <p:spTgt spid="266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626"/>
                                        </p:tgtEl>
                                      </p:cBhvr>
                                    </p:animEffect>
                                  </p:childTnLst>
                                </p:cTn>
                              </p:par>
                              <p:par>
                                <p:cTn id="10" presetID="47"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latin typeface="Times New Roman" pitchFamily="18" charset="0"/>
                <a:cs typeface="Times New Roman" pitchFamily="18" charset="0"/>
              </a:rPr>
              <a:t>Дүниежүзілік интеллектуалдық меншік ұйымы</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323528" y="1600200"/>
            <a:ext cx="8820472" cy="4495800"/>
          </a:xfrm>
        </p:spPr>
        <p:txBody>
          <a:bodyPr>
            <a:noAutofit/>
          </a:bodyPr>
          <a:lstStyle/>
          <a:p>
            <a:pPr algn="just">
              <a:buFont typeface="Wingdings" pitchFamily="2" charset="2"/>
              <a:buChar char="Ø"/>
            </a:pPr>
            <a:r>
              <a:rPr lang="kk-KZ" sz="2000" dirty="0">
                <a:solidFill>
                  <a:srgbClr val="000000"/>
                </a:solidFill>
                <a:latin typeface="Times New Roman"/>
                <a:ea typeface="Times New Roman"/>
              </a:rPr>
              <a:t>жаңа халықаралық келісімдерге қол қоюға және ұлттық заңнамаларды жаңартуға көмек </a:t>
            </a:r>
            <a:r>
              <a:rPr lang="kk-KZ" sz="2000" dirty="0" smtClean="0">
                <a:solidFill>
                  <a:srgbClr val="000000"/>
                </a:solidFill>
                <a:latin typeface="Times New Roman"/>
                <a:ea typeface="Times New Roman"/>
              </a:rPr>
              <a:t>көрсетеді</a:t>
            </a:r>
            <a:r>
              <a:rPr lang="ru-RU" sz="2000" dirty="0" smtClean="0">
                <a:latin typeface="Times New Roman" pitchFamily="18" charset="0"/>
                <a:cs typeface="Times New Roman" pitchFamily="18" charset="0"/>
              </a:rPr>
              <a:t>;</a:t>
            </a:r>
          </a:p>
          <a:p>
            <a:pPr algn="just">
              <a:buFont typeface="Wingdings" pitchFamily="2" charset="2"/>
              <a:buChar char="Ø"/>
            </a:pPr>
            <a:r>
              <a:rPr lang="kk-KZ" sz="2000" dirty="0">
                <a:solidFill>
                  <a:srgbClr val="000000"/>
                </a:solidFill>
                <a:latin typeface="Times New Roman"/>
                <a:ea typeface="Times New Roman"/>
              </a:rPr>
              <a:t>елдер арасындағы әкімшілік ынтымақтастықты </a:t>
            </a:r>
            <a:r>
              <a:rPr lang="kk-KZ" sz="2000" dirty="0" smtClean="0">
                <a:solidFill>
                  <a:srgbClr val="000000"/>
                </a:solidFill>
                <a:latin typeface="Times New Roman"/>
                <a:ea typeface="Times New Roman"/>
              </a:rPr>
              <a:t>дамытады</a:t>
            </a:r>
            <a:r>
              <a:rPr lang="ru-RU" sz="2000" dirty="0" smtClean="0">
                <a:latin typeface="Times New Roman" pitchFamily="18" charset="0"/>
                <a:cs typeface="Times New Roman" pitchFamily="18" charset="0"/>
              </a:rPr>
              <a:t>; </a:t>
            </a:r>
          </a:p>
          <a:p>
            <a:pPr algn="just">
              <a:buFont typeface="Wingdings" pitchFamily="2" charset="2"/>
              <a:buChar char="Ø"/>
            </a:pPr>
            <a:r>
              <a:rPr lang="kk-KZ" sz="2000" dirty="0">
                <a:solidFill>
                  <a:srgbClr val="000000"/>
                </a:solidFill>
                <a:latin typeface="Times New Roman"/>
                <a:ea typeface="Times New Roman"/>
              </a:rPr>
              <a:t>дамушы елдерге техникалық көмек ұсынады, ол көмек өнеркәсіптік өнертабыстары, белгілері мен үлгілерін халықаралық түрде қорғауды </a:t>
            </a:r>
            <a:r>
              <a:rPr lang="kk-KZ" sz="2000" dirty="0" smtClean="0">
                <a:solidFill>
                  <a:srgbClr val="000000"/>
                </a:solidFill>
                <a:latin typeface="Times New Roman"/>
                <a:ea typeface="Times New Roman"/>
              </a:rPr>
              <a:t>жеңілдетеді</a:t>
            </a:r>
            <a:r>
              <a:rPr lang="ru-RU" sz="2000" dirty="0" smtClean="0">
                <a:latin typeface="Times New Roman" pitchFamily="18" charset="0"/>
                <a:cs typeface="Times New Roman" pitchFamily="18" charset="0"/>
              </a:rPr>
              <a:t>;</a:t>
            </a:r>
          </a:p>
          <a:p>
            <a:pPr algn="just">
              <a:buFont typeface="Wingdings" pitchFamily="2" charset="2"/>
              <a:buChar char="Ø"/>
            </a:pPr>
            <a:r>
              <a:rPr lang="kk-KZ" sz="2000" dirty="0">
                <a:solidFill>
                  <a:srgbClr val="000000"/>
                </a:solidFill>
                <a:latin typeface="Times New Roman"/>
                <a:ea typeface="Times New Roman"/>
              </a:rPr>
              <a:t>ДИМҰ жанында</a:t>
            </a:r>
            <a:r>
              <a:rPr lang="kk-KZ" sz="2000" dirty="0">
                <a:latin typeface="Times New Roman"/>
                <a:ea typeface="Times New Roman"/>
              </a:rPr>
              <a:t> арбитраж бен делдалдық жөніндегі орталық жұмыс </a:t>
            </a:r>
            <a:r>
              <a:rPr lang="kk-KZ" sz="2000" dirty="0" smtClean="0">
                <a:latin typeface="Times New Roman"/>
                <a:ea typeface="Times New Roman"/>
              </a:rPr>
              <a:t>істейді</a:t>
            </a:r>
            <a:r>
              <a:rPr lang="ru-RU" sz="2000" dirty="0" smtClean="0">
                <a:latin typeface="Times New Roman" pitchFamily="18" charset="0"/>
                <a:cs typeface="Times New Roman" pitchFamily="18" charset="0"/>
              </a:rPr>
              <a:t>; </a:t>
            </a:r>
          </a:p>
          <a:p>
            <a:pPr algn="just">
              <a:buFont typeface="Wingdings" pitchFamily="2" charset="2"/>
              <a:buChar char="Ø"/>
            </a:pPr>
            <a:r>
              <a:rPr lang="kk-KZ" sz="2000" dirty="0">
                <a:latin typeface="Times New Roman"/>
                <a:ea typeface="Times New Roman"/>
              </a:rPr>
              <a:t>1999 жылдан бастап ДИМҰ Интернеттегі домендердің (.com, .net, .org) барынша типтік таралған атауларын тіркеу мен пайдалану кезінде пайда болатын дау-дамайларды реттеу бойынша көрсетілетін қызметтер ұсынып </a:t>
            </a:r>
            <a:r>
              <a:rPr lang="kk-KZ" sz="2000" dirty="0" smtClean="0">
                <a:latin typeface="Times New Roman"/>
                <a:ea typeface="Times New Roman"/>
              </a:rPr>
              <a:t>келеді</a:t>
            </a:r>
            <a:r>
              <a:rPr lang="ru-RU" sz="2000" dirty="0" smtClean="0">
                <a:latin typeface="Times New Roman" pitchFamily="18" charset="0"/>
                <a:cs typeface="Times New Roman" pitchFamily="18" charset="0"/>
              </a:rPr>
              <a:t>; </a:t>
            </a:r>
          </a:p>
          <a:p>
            <a:pPr algn="just">
              <a:buFont typeface="Wingdings" pitchFamily="2" charset="2"/>
              <a:buChar char="Ø"/>
            </a:pPr>
            <a:r>
              <a:rPr lang="kk-KZ" sz="2000" dirty="0">
                <a:latin typeface="Times New Roman"/>
                <a:ea typeface="Times New Roman"/>
              </a:rPr>
              <a:t>интеллектуалды меншіктің негізгі аспектілерін қамтитын 21 келісімді басқаруды жүзеге </a:t>
            </a:r>
            <a:r>
              <a:rPr lang="kk-KZ" sz="2000" dirty="0" smtClean="0">
                <a:latin typeface="Times New Roman"/>
                <a:ea typeface="Times New Roman"/>
              </a:rPr>
              <a:t>асырады</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49" presetClass="entr" presetSubtype="0" decel="10000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4" dur="1000"/>
                                        <p:tgtEl>
                                          <p:spTgt spid="3">
                                            <p:txEl>
                                              <p:pRg st="0" end="0"/>
                                            </p:txEl>
                                          </p:spTgt>
                                        </p:tgtEl>
                                      </p:cBhvr>
                                    </p:animEffect>
                                  </p:childTnLst>
                                </p:cTn>
                              </p:par>
                            </p:childTnLst>
                          </p:cTn>
                        </p:par>
                        <p:par>
                          <p:cTn id="15" fill="hold">
                            <p:stCondLst>
                              <p:cond delay="3000"/>
                            </p:stCondLst>
                            <p:childTnLst>
                              <p:par>
                                <p:cTn id="16" presetID="49" presetClass="entr" presetSubtype="0" decel="10000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1" dur="1000"/>
                                        <p:tgtEl>
                                          <p:spTgt spid="3">
                                            <p:txEl>
                                              <p:pRg st="1" end="1"/>
                                            </p:txEl>
                                          </p:spTgt>
                                        </p:tgtEl>
                                      </p:cBhvr>
                                    </p:animEffect>
                                  </p:childTnLst>
                                </p:cTn>
                              </p:par>
                            </p:childTnLst>
                          </p:cTn>
                        </p:par>
                        <p:par>
                          <p:cTn id="22" fill="hold">
                            <p:stCondLst>
                              <p:cond delay="4000"/>
                            </p:stCondLst>
                            <p:childTnLst>
                              <p:par>
                                <p:cTn id="23" presetID="49" presetClass="entr" presetSubtype="0" decel="10000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8" dur="1000"/>
                                        <p:tgtEl>
                                          <p:spTgt spid="3">
                                            <p:txEl>
                                              <p:pRg st="2" end="2"/>
                                            </p:txEl>
                                          </p:spTgt>
                                        </p:tgtEl>
                                      </p:cBhvr>
                                    </p:animEffect>
                                  </p:childTnLst>
                                </p:cTn>
                              </p:par>
                            </p:childTnLst>
                          </p:cTn>
                        </p:par>
                        <p:par>
                          <p:cTn id="29" fill="hold">
                            <p:stCondLst>
                              <p:cond delay="5000"/>
                            </p:stCondLst>
                            <p:childTnLst>
                              <p:par>
                                <p:cTn id="30" presetID="49" presetClass="entr" presetSubtype="0" decel="10000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5" dur="1000"/>
                                        <p:tgtEl>
                                          <p:spTgt spid="3">
                                            <p:txEl>
                                              <p:pRg st="3" end="3"/>
                                            </p:txEl>
                                          </p:spTgt>
                                        </p:tgtEl>
                                      </p:cBhvr>
                                    </p:animEffect>
                                  </p:childTnLst>
                                </p:cTn>
                              </p:par>
                            </p:childTnLst>
                          </p:cTn>
                        </p:par>
                        <p:par>
                          <p:cTn id="36" fill="hold">
                            <p:stCondLst>
                              <p:cond delay="6000"/>
                            </p:stCondLst>
                            <p:childTnLst>
                              <p:par>
                                <p:cTn id="37" presetID="49" presetClass="entr" presetSubtype="0" decel="100000" fill="hold" grpId="0"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42" dur="1000"/>
                                        <p:tgtEl>
                                          <p:spTgt spid="3">
                                            <p:txEl>
                                              <p:pRg st="4" end="4"/>
                                            </p:txEl>
                                          </p:spTgt>
                                        </p:tgtEl>
                                      </p:cBhvr>
                                    </p:animEffect>
                                  </p:childTnLst>
                                </p:cTn>
                              </p:par>
                            </p:childTnLst>
                          </p:cTn>
                        </p:par>
                        <p:par>
                          <p:cTn id="43" fill="hold">
                            <p:stCondLst>
                              <p:cond delay="7000"/>
                            </p:stCondLst>
                            <p:childTnLst>
                              <p:par>
                                <p:cTn id="44" presetID="49" presetClass="entr" presetSubtype="0" decel="100000" fill="hold" grpId="0" nodeType="after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49"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latin typeface="Times New Roman" pitchFamily="18" charset="0"/>
                <a:cs typeface="Times New Roman" pitchFamily="18" charset="0"/>
              </a:rPr>
              <a:t>Интеллектуалды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меншіктің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түрлері</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r>
              <a:rPr lang="ru-RU" dirty="0" err="1">
                <a:latin typeface="Times New Roman" pitchFamily="18" charset="0"/>
                <a:cs typeface="Times New Roman" pitchFamily="18" charset="0"/>
              </a:rPr>
              <a:t>а</a:t>
            </a:r>
            <a:r>
              <a:rPr lang="ru-RU" dirty="0" err="1" smtClean="0">
                <a:latin typeface="Times New Roman" pitchFamily="18" charset="0"/>
                <a:cs typeface="Times New Roman" pitchFamily="18" charset="0"/>
              </a:rPr>
              <a:t>вторлық</a:t>
            </a:r>
            <a:r>
              <a:rPr lang="ru-RU" dirty="0" smtClean="0">
                <a:latin typeface="Times New Roman" pitchFamily="18" charset="0"/>
                <a:cs typeface="Times New Roman" pitchFamily="18" charset="0"/>
              </a:rPr>
              <a:t> және </a:t>
            </a:r>
            <a:r>
              <a:rPr lang="ru-RU" dirty="0" err="1" smtClean="0">
                <a:latin typeface="Times New Roman" pitchFamily="18" charset="0"/>
                <a:cs typeface="Times New Roman" pitchFamily="18" charset="0"/>
              </a:rPr>
              <a:t>аралас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құқық</a:t>
            </a:r>
            <a:r>
              <a:rPr lang="ru-RU" dirty="0" smtClean="0">
                <a:latin typeface="Times New Roman" pitchFamily="18" charset="0"/>
                <a:cs typeface="Times New Roman" pitchFamily="18" charset="0"/>
              </a:rPr>
              <a:t>; </a:t>
            </a:r>
          </a:p>
          <a:p>
            <a:r>
              <a:rPr lang="ru-RU" dirty="0" err="1">
                <a:latin typeface="Times New Roman" pitchFamily="18" charset="0"/>
                <a:cs typeface="Times New Roman" pitchFamily="18" charset="0"/>
              </a:rPr>
              <a:t>т</a:t>
            </a:r>
            <a:r>
              <a:rPr lang="ru-RU" dirty="0" err="1" smtClean="0">
                <a:latin typeface="Times New Roman" pitchFamily="18" charset="0"/>
                <a:cs typeface="Times New Roman" pitchFamily="18" charset="0"/>
              </a:rPr>
              <a:t>ауар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белгілері</a:t>
            </a:r>
            <a:r>
              <a:rPr lang="ru-RU" dirty="0" smtClean="0">
                <a:latin typeface="Times New Roman" pitchFamily="18" charset="0"/>
                <a:cs typeface="Times New Roman" pitchFamily="18" charset="0"/>
              </a:rPr>
              <a:t>; </a:t>
            </a:r>
          </a:p>
          <a:p>
            <a:r>
              <a:rPr lang="ru-RU" dirty="0" err="1">
                <a:latin typeface="Times New Roman" pitchFamily="18" charset="0"/>
                <a:cs typeface="Times New Roman" pitchFamily="18" charset="0"/>
              </a:rPr>
              <a:t>ө</a:t>
            </a:r>
            <a:r>
              <a:rPr lang="ru-RU" dirty="0" err="1" smtClean="0">
                <a:latin typeface="Times New Roman" pitchFamily="18" charset="0"/>
                <a:cs typeface="Times New Roman" pitchFamily="18" charset="0"/>
              </a:rPr>
              <a:t>неркәсіптік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үлгілер</a:t>
            </a:r>
            <a:r>
              <a:rPr lang="ru-RU" dirty="0" smtClean="0">
                <a:latin typeface="Times New Roman" pitchFamily="18" charset="0"/>
                <a:cs typeface="Times New Roman" pitchFamily="18" charset="0"/>
              </a:rPr>
              <a:t>; </a:t>
            </a:r>
          </a:p>
          <a:p>
            <a:r>
              <a:rPr lang="ru-RU" dirty="0" err="1" smtClean="0">
                <a:latin typeface="Times New Roman" pitchFamily="18" charset="0"/>
                <a:cs typeface="Times New Roman" pitchFamily="18" charset="0"/>
              </a:rPr>
              <a:t>патенттер</a:t>
            </a:r>
            <a:r>
              <a:rPr lang="ru-RU" dirty="0" smtClean="0">
                <a:latin typeface="Times New Roman" pitchFamily="18" charset="0"/>
                <a:cs typeface="Times New Roman" pitchFamily="18" charset="0"/>
              </a:rPr>
              <a:t>. </a:t>
            </a:r>
          </a:p>
          <a:p>
            <a:pPr algn="just">
              <a:buNone/>
            </a:pPr>
            <a:r>
              <a:rPr lang="ru-RU" dirty="0" smtClean="0"/>
              <a:t>		</a:t>
            </a:r>
            <a:endParaRPr lang="ru-RU" dirty="0"/>
          </a:p>
        </p:txBody>
      </p:sp>
    </p:spTree>
    <p:extLst>
      <p:ext uri="{BB962C8B-B14F-4D97-AF65-F5344CB8AC3E}">
        <p14:creationId xmlns:p14="http://schemas.microsoft.com/office/powerpoint/2010/main" val="3529347035"/>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26" presetClass="entr" presetSubtype="0" fill="hold" grpId="0" nodeType="withEffect">
                                  <p:stCondLst>
                                    <p:cond delay="15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290">
                                          <p:stCondLst>
                                            <p:cond delay="0"/>
                                          </p:stCondLst>
                                        </p:cTn>
                                        <p:tgtEl>
                                          <p:spTgt spid="3">
                                            <p:txEl>
                                              <p:pRg st="0" end="0"/>
                                            </p:txEl>
                                          </p:spTgt>
                                        </p:tgtEl>
                                      </p:cBhvr>
                                    </p:animEffect>
                                    <p:anim calcmode="lin" valueType="num">
                                      <p:cBhvr>
                                        <p:cTn id="11" dur="911"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2" dur="332"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3" dur="332" tmFilter="0, 0; 0.125,0.2665; 0.25,0.4; 0.375,0.465; 0.5,0.5;  0.625,0.535; 0.75,0.6; 0.875,0.7335; 1,1">
                                          <p:stCondLst>
                                            <p:cond delay="332"/>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4" dur="166" tmFilter="0, 0; 0.125,0.2665; 0.25,0.4; 0.375,0.465; 0.5,0.5;  0.625,0.535; 0.75,0.6; 0.875,0.7335; 1,1">
                                          <p:stCondLst>
                                            <p:cond delay="662"/>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5" dur="82" tmFilter="0, 0; 0.125,0.2665; 0.25,0.4; 0.375,0.465; 0.5,0.5;  0.625,0.535; 0.75,0.6; 0.875,0.7335; 1,1">
                                          <p:stCondLst>
                                            <p:cond delay="828"/>
                                          </p:stCondLst>
                                        </p:cTn>
                                        <p:tgtEl>
                                          <p:spTgt spid="3">
                                            <p:txEl>
                                              <p:pRg st="0" end="0"/>
                                            </p:txEl>
                                          </p:spTgt>
                                        </p:tgtEl>
                                        <p:attrNameLst>
                                          <p:attrName>ppt_y</p:attrName>
                                        </p:attrNameLst>
                                      </p:cBhvr>
                                      <p:tavLst>
                                        <p:tav tm="0" fmla="#ppt_y-sin(pi*$)/81">
                                          <p:val>
                                            <p:fltVal val="0"/>
                                          </p:val>
                                        </p:tav>
                                        <p:tav tm="100000">
                                          <p:val>
                                            <p:fltVal val="1"/>
                                          </p:val>
                                        </p:tav>
                                      </p:tavLst>
                                    </p:anim>
                                    <p:animScale>
                                      <p:cBhvr>
                                        <p:cTn id="16" dur="13">
                                          <p:stCondLst>
                                            <p:cond delay="325"/>
                                          </p:stCondLst>
                                        </p:cTn>
                                        <p:tgtEl>
                                          <p:spTgt spid="3">
                                            <p:txEl>
                                              <p:pRg st="0" end="0"/>
                                            </p:txEl>
                                          </p:spTgt>
                                        </p:tgtEl>
                                      </p:cBhvr>
                                      <p:to x="100000" y="60000"/>
                                    </p:animScale>
                                    <p:animScale>
                                      <p:cBhvr>
                                        <p:cTn id="17" dur="83" decel="50000">
                                          <p:stCondLst>
                                            <p:cond delay="338"/>
                                          </p:stCondLst>
                                        </p:cTn>
                                        <p:tgtEl>
                                          <p:spTgt spid="3">
                                            <p:txEl>
                                              <p:pRg st="0" end="0"/>
                                            </p:txEl>
                                          </p:spTgt>
                                        </p:tgtEl>
                                      </p:cBhvr>
                                      <p:to x="100000" y="100000"/>
                                    </p:animScale>
                                    <p:animScale>
                                      <p:cBhvr>
                                        <p:cTn id="18" dur="13">
                                          <p:stCondLst>
                                            <p:cond delay="656"/>
                                          </p:stCondLst>
                                        </p:cTn>
                                        <p:tgtEl>
                                          <p:spTgt spid="3">
                                            <p:txEl>
                                              <p:pRg st="0" end="0"/>
                                            </p:txEl>
                                          </p:spTgt>
                                        </p:tgtEl>
                                      </p:cBhvr>
                                      <p:to x="100000" y="80000"/>
                                    </p:animScale>
                                    <p:animScale>
                                      <p:cBhvr>
                                        <p:cTn id="19" dur="83" decel="50000">
                                          <p:stCondLst>
                                            <p:cond delay="669"/>
                                          </p:stCondLst>
                                        </p:cTn>
                                        <p:tgtEl>
                                          <p:spTgt spid="3">
                                            <p:txEl>
                                              <p:pRg st="0" end="0"/>
                                            </p:txEl>
                                          </p:spTgt>
                                        </p:tgtEl>
                                      </p:cBhvr>
                                      <p:to x="100000" y="100000"/>
                                    </p:animScale>
                                    <p:animScale>
                                      <p:cBhvr>
                                        <p:cTn id="20" dur="13">
                                          <p:stCondLst>
                                            <p:cond delay="821"/>
                                          </p:stCondLst>
                                        </p:cTn>
                                        <p:tgtEl>
                                          <p:spTgt spid="3">
                                            <p:txEl>
                                              <p:pRg st="0" end="0"/>
                                            </p:txEl>
                                          </p:spTgt>
                                        </p:tgtEl>
                                      </p:cBhvr>
                                      <p:to x="100000" y="90000"/>
                                    </p:animScale>
                                    <p:animScale>
                                      <p:cBhvr>
                                        <p:cTn id="21" dur="83" decel="50000">
                                          <p:stCondLst>
                                            <p:cond delay="834"/>
                                          </p:stCondLst>
                                        </p:cTn>
                                        <p:tgtEl>
                                          <p:spTgt spid="3">
                                            <p:txEl>
                                              <p:pRg st="0" end="0"/>
                                            </p:txEl>
                                          </p:spTgt>
                                        </p:tgtEl>
                                      </p:cBhvr>
                                      <p:to x="100000" y="100000"/>
                                    </p:animScale>
                                    <p:animScale>
                                      <p:cBhvr>
                                        <p:cTn id="22" dur="13">
                                          <p:stCondLst>
                                            <p:cond delay="904"/>
                                          </p:stCondLst>
                                        </p:cTn>
                                        <p:tgtEl>
                                          <p:spTgt spid="3">
                                            <p:txEl>
                                              <p:pRg st="0" end="0"/>
                                            </p:txEl>
                                          </p:spTgt>
                                        </p:tgtEl>
                                      </p:cBhvr>
                                      <p:to x="100000" y="95000"/>
                                    </p:animScale>
                                    <p:animScale>
                                      <p:cBhvr>
                                        <p:cTn id="23" dur="83" decel="50000">
                                          <p:stCondLst>
                                            <p:cond delay="917"/>
                                          </p:stCondLst>
                                        </p:cTn>
                                        <p:tgtEl>
                                          <p:spTgt spid="3">
                                            <p:txEl>
                                              <p:pRg st="0" end="0"/>
                                            </p:txEl>
                                          </p:spTgt>
                                        </p:tgtEl>
                                      </p:cBhvr>
                                      <p:to x="100000" y="100000"/>
                                    </p:animScale>
                                  </p:childTnLst>
                                </p:cTn>
                              </p:par>
                              <p:par>
                                <p:cTn id="24" presetID="26" presetClass="entr" presetSubtype="0" fill="hold" grpId="0" nodeType="withEffect">
                                  <p:stCondLst>
                                    <p:cond delay="200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wipe(down)">
                                      <p:cBhvr>
                                        <p:cTn id="26" dur="290">
                                          <p:stCondLst>
                                            <p:cond delay="0"/>
                                          </p:stCondLst>
                                        </p:cTn>
                                        <p:tgtEl>
                                          <p:spTgt spid="3">
                                            <p:txEl>
                                              <p:pRg st="1" end="1"/>
                                            </p:txEl>
                                          </p:spTgt>
                                        </p:tgtEl>
                                      </p:cBhvr>
                                    </p:animEffect>
                                    <p:anim calcmode="lin" valueType="num">
                                      <p:cBhvr>
                                        <p:cTn id="27" dur="911"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8" dur="332"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9" dur="332" tmFilter="0, 0; 0.125,0.2665; 0.25,0.4; 0.375,0.465; 0.5,0.5;  0.625,0.535; 0.75,0.6; 0.875,0.7335; 1,1">
                                          <p:stCondLst>
                                            <p:cond delay="332"/>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0" dur="166" tmFilter="0, 0; 0.125,0.2665; 0.25,0.4; 0.375,0.465; 0.5,0.5;  0.625,0.535; 0.75,0.6; 0.875,0.7335; 1,1">
                                          <p:stCondLst>
                                            <p:cond delay="662"/>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1" dur="82" tmFilter="0, 0; 0.125,0.2665; 0.25,0.4; 0.375,0.465; 0.5,0.5;  0.625,0.535; 0.75,0.6; 0.875,0.7335; 1,1">
                                          <p:stCondLst>
                                            <p:cond delay="828"/>
                                          </p:stCondLst>
                                        </p:cTn>
                                        <p:tgtEl>
                                          <p:spTgt spid="3">
                                            <p:txEl>
                                              <p:pRg st="1" end="1"/>
                                            </p:txEl>
                                          </p:spTgt>
                                        </p:tgtEl>
                                        <p:attrNameLst>
                                          <p:attrName>ppt_y</p:attrName>
                                        </p:attrNameLst>
                                      </p:cBhvr>
                                      <p:tavLst>
                                        <p:tav tm="0" fmla="#ppt_y-sin(pi*$)/81">
                                          <p:val>
                                            <p:fltVal val="0"/>
                                          </p:val>
                                        </p:tav>
                                        <p:tav tm="100000">
                                          <p:val>
                                            <p:fltVal val="1"/>
                                          </p:val>
                                        </p:tav>
                                      </p:tavLst>
                                    </p:anim>
                                    <p:animScale>
                                      <p:cBhvr>
                                        <p:cTn id="32" dur="13">
                                          <p:stCondLst>
                                            <p:cond delay="325"/>
                                          </p:stCondLst>
                                        </p:cTn>
                                        <p:tgtEl>
                                          <p:spTgt spid="3">
                                            <p:txEl>
                                              <p:pRg st="1" end="1"/>
                                            </p:txEl>
                                          </p:spTgt>
                                        </p:tgtEl>
                                      </p:cBhvr>
                                      <p:to x="100000" y="60000"/>
                                    </p:animScale>
                                    <p:animScale>
                                      <p:cBhvr>
                                        <p:cTn id="33" dur="83" decel="50000">
                                          <p:stCondLst>
                                            <p:cond delay="338"/>
                                          </p:stCondLst>
                                        </p:cTn>
                                        <p:tgtEl>
                                          <p:spTgt spid="3">
                                            <p:txEl>
                                              <p:pRg st="1" end="1"/>
                                            </p:txEl>
                                          </p:spTgt>
                                        </p:tgtEl>
                                      </p:cBhvr>
                                      <p:to x="100000" y="100000"/>
                                    </p:animScale>
                                    <p:animScale>
                                      <p:cBhvr>
                                        <p:cTn id="34" dur="13">
                                          <p:stCondLst>
                                            <p:cond delay="656"/>
                                          </p:stCondLst>
                                        </p:cTn>
                                        <p:tgtEl>
                                          <p:spTgt spid="3">
                                            <p:txEl>
                                              <p:pRg st="1" end="1"/>
                                            </p:txEl>
                                          </p:spTgt>
                                        </p:tgtEl>
                                      </p:cBhvr>
                                      <p:to x="100000" y="80000"/>
                                    </p:animScale>
                                    <p:animScale>
                                      <p:cBhvr>
                                        <p:cTn id="35" dur="83" decel="50000">
                                          <p:stCondLst>
                                            <p:cond delay="669"/>
                                          </p:stCondLst>
                                        </p:cTn>
                                        <p:tgtEl>
                                          <p:spTgt spid="3">
                                            <p:txEl>
                                              <p:pRg st="1" end="1"/>
                                            </p:txEl>
                                          </p:spTgt>
                                        </p:tgtEl>
                                      </p:cBhvr>
                                      <p:to x="100000" y="100000"/>
                                    </p:animScale>
                                    <p:animScale>
                                      <p:cBhvr>
                                        <p:cTn id="36" dur="13">
                                          <p:stCondLst>
                                            <p:cond delay="821"/>
                                          </p:stCondLst>
                                        </p:cTn>
                                        <p:tgtEl>
                                          <p:spTgt spid="3">
                                            <p:txEl>
                                              <p:pRg st="1" end="1"/>
                                            </p:txEl>
                                          </p:spTgt>
                                        </p:tgtEl>
                                      </p:cBhvr>
                                      <p:to x="100000" y="90000"/>
                                    </p:animScale>
                                    <p:animScale>
                                      <p:cBhvr>
                                        <p:cTn id="37" dur="83" decel="50000">
                                          <p:stCondLst>
                                            <p:cond delay="834"/>
                                          </p:stCondLst>
                                        </p:cTn>
                                        <p:tgtEl>
                                          <p:spTgt spid="3">
                                            <p:txEl>
                                              <p:pRg st="1" end="1"/>
                                            </p:txEl>
                                          </p:spTgt>
                                        </p:tgtEl>
                                      </p:cBhvr>
                                      <p:to x="100000" y="100000"/>
                                    </p:animScale>
                                    <p:animScale>
                                      <p:cBhvr>
                                        <p:cTn id="38" dur="13">
                                          <p:stCondLst>
                                            <p:cond delay="904"/>
                                          </p:stCondLst>
                                        </p:cTn>
                                        <p:tgtEl>
                                          <p:spTgt spid="3">
                                            <p:txEl>
                                              <p:pRg st="1" end="1"/>
                                            </p:txEl>
                                          </p:spTgt>
                                        </p:tgtEl>
                                      </p:cBhvr>
                                      <p:to x="100000" y="95000"/>
                                    </p:animScale>
                                    <p:animScale>
                                      <p:cBhvr>
                                        <p:cTn id="39" dur="83" decel="50000">
                                          <p:stCondLst>
                                            <p:cond delay="917"/>
                                          </p:stCondLst>
                                        </p:cTn>
                                        <p:tgtEl>
                                          <p:spTgt spid="3">
                                            <p:txEl>
                                              <p:pRg st="1" end="1"/>
                                            </p:txEl>
                                          </p:spTgt>
                                        </p:tgtEl>
                                      </p:cBhvr>
                                      <p:to x="100000" y="100000"/>
                                    </p:animScale>
                                  </p:childTnLst>
                                </p:cTn>
                              </p:par>
                              <p:par>
                                <p:cTn id="40" presetID="26" presetClass="entr" presetSubtype="0" fill="hold" grpId="0" nodeType="withEffect">
                                  <p:stCondLst>
                                    <p:cond delay="250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wipe(down)">
                                      <p:cBhvr>
                                        <p:cTn id="42" dur="290">
                                          <p:stCondLst>
                                            <p:cond delay="0"/>
                                          </p:stCondLst>
                                        </p:cTn>
                                        <p:tgtEl>
                                          <p:spTgt spid="3">
                                            <p:txEl>
                                              <p:pRg st="2" end="2"/>
                                            </p:txEl>
                                          </p:spTgt>
                                        </p:tgtEl>
                                      </p:cBhvr>
                                    </p:animEffect>
                                    <p:anim calcmode="lin" valueType="num">
                                      <p:cBhvr>
                                        <p:cTn id="43" dur="911"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4" dur="332"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5" dur="332" tmFilter="0, 0; 0.125,0.2665; 0.25,0.4; 0.375,0.465; 0.5,0.5;  0.625,0.535; 0.75,0.6; 0.875,0.7335; 1,1">
                                          <p:stCondLst>
                                            <p:cond delay="332"/>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6" dur="166" tmFilter="0, 0; 0.125,0.2665; 0.25,0.4; 0.375,0.465; 0.5,0.5;  0.625,0.535; 0.75,0.6; 0.875,0.7335; 1,1">
                                          <p:stCondLst>
                                            <p:cond delay="662"/>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7" dur="82" tmFilter="0, 0; 0.125,0.2665; 0.25,0.4; 0.375,0.465; 0.5,0.5;  0.625,0.535; 0.75,0.6; 0.875,0.7335; 1,1">
                                          <p:stCondLst>
                                            <p:cond delay="828"/>
                                          </p:stCondLst>
                                        </p:cTn>
                                        <p:tgtEl>
                                          <p:spTgt spid="3">
                                            <p:txEl>
                                              <p:pRg st="2" end="2"/>
                                            </p:txEl>
                                          </p:spTgt>
                                        </p:tgtEl>
                                        <p:attrNameLst>
                                          <p:attrName>ppt_y</p:attrName>
                                        </p:attrNameLst>
                                      </p:cBhvr>
                                      <p:tavLst>
                                        <p:tav tm="0" fmla="#ppt_y-sin(pi*$)/81">
                                          <p:val>
                                            <p:fltVal val="0"/>
                                          </p:val>
                                        </p:tav>
                                        <p:tav tm="100000">
                                          <p:val>
                                            <p:fltVal val="1"/>
                                          </p:val>
                                        </p:tav>
                                      </p:tavLst>
                                    </p:anim>
                                    <p:animScale>
                                      <p:cBhvr>
                                        <p:cTn id="48" dur="13">
                                          <p:stCondLst>
                                            <p:cond delay="325"/>
                                          </p:stCondLst>
                                        </p:cTn>
                                        <p:tgtEl>
                                          <p:spTgt spid="3">
                                            <p:txEl>
                                              <p:pRg st="2" end="2"/>
                                            </p:txEl>
                                          </p:spTgt>
                                        </p:tgtEl>
                                      </p:cBhvr>
                                      <p:to x="100000" y="60000"/>
                                    </p:animScale>
                                    <p:animScale>
                                      <p:cBhvr>
                                        <p:cTn id="49" dur="83" decel="50000">
                                          <p:stCondLst>
                                            <p:cond delay="338"/>
                                          </p:stCondLst>
                                        </p:cTn>
                                        <p:tgtEl>
                                          <p:spTgt spid="3">
                                            <p:txEl>
                                              <p:pRg st="2" end="2"/>
                                            </p:txEl>
                                          </p:spTgt>
                                        </p:tgtEl>
                                      </p:cBhvr>
                                      <p:to x="100000" y="100000"/>
                                    </p:animScale>
                                    <p:animScale>
                                      <p:cBhvr>
                                        <p:cTn id="50" dur="13">
                                          <p:stCondLst>
                                            <p:cond delay="656"/>
                                          </p:stCondLst>
                                        </p:cTn>
                                        <p:tgtEl>
                                          <p:spTgt spid="3">
                                            <p:txEl>
                                              <p:pRg st="2" end="2"/>
                                            </p:txEl>
                                          </p:spTgt>
                                        </p:tgtEl>
                                      </p:cBhvr>
                                      <p:to x="100000" y="80000"/>
                                    </p:animScale>
                                    <p:animScale>
                                      <p:cBhvr>
                                        <p:cTn id="51" dur="83" decel="50000">
                                          <p:stCondLst>
                                            <p:cond delay="669"/>
                                          </p:stCondLst>
                                        </p:cTn>
                                        <p:tgtEl>
                                          <p:spTgt spid="3">
                                            <p:txEl>
                                              <p:pRg st="2" end="2"/>
                                            </p:txEl>
                                          </p:spTgt>
                                        </p:tgtEl>
                                      </p:cBhvr>
                                      <p:to x="100000" y="100000"/>
                                    </p:animScale>
                                    <p:animScale>
                                      <p:cBhvr>
                                        <p:cTn id="52" dur="13">
                                          <p:stCondLst>
                                            <p:cond delay="821"/>
                                          </p:stCondLst>
                                        </p:cTn>
                                        <p:tgtEl>
                                          <p:spTgt spid="3">
                                            <p:txEl>
                                              <p:pRg st="2" end="2"/>
                                            </p:txEl>
                                          </p:spTgt>
                                        </p:tgtEl>
                                      </p:cBhvr>
                                      <p:to x="100000" y="90000"/>
                                    </p:animScale>
                                    <p:animScale>
                                      <p:cBhvr>
                                        <p:cTn id="53" dur="83" decel="50000">
                                          <p:stCondLst>
                                            <p:cond delay="834"/>
                                          </p:stCondLst>
                                        </p:cTn>
                                        <p:tgtEl>
                                          <p:spTgt spid="3">
                                            <p:txEl>
                                              <p:pRg st="2" end="2"/>
                                            </p:txEl>
                                          </p:spTgt>
                                        </p:tgtEl>
                                      </p:cBhvr>
                                      <p:to x="100000" y="100000"/>
                                    </p:animScale>
                                    <p:animScale>
                                      <p:cBhvr>
                                        <p:cTn id="54" dur="13">
                                          <p:stCondLst>
                                            <p:cond delay="904"/>
                                          </p:stCondLst>
                                        </p:cTn>
                                        <p:tgtEl>
                                          <p:spTgt spid="3">
                                            <p:txEl>
                                              <p:pRg st="2" end="2"/>
                                            </p:txEl>
                                          </p:spTgt>
                                        </p:tgtEl>
                                      </p:cBhvr>
                                      <p:to x="100000" y="95000"/>
                                    </p:animScale>
                                    <p:animScale>
                                      <p:cBhvr>
                                        <p:cTn id="55" dur="83" decel="50000">
                                          <p:stCondLst>
                                            <p:cond delay="917"/>
                                          </p:stCondLst>
                                        </p:cTn>
                                        <p:tgtEl>
                                          <p:spTgt spid="3">
                                            <p:txEl>
                                              <p:pRg st="2" end="2"/>
                                            </p:txEl>
                                          </p:spTgt>
                                        </p:tgtEl>
                                      </p:cBhvr>
                                      <p:to x="100000" y="100000"/>
                                    </p:animScale>
                                  </p:childTnLst>
                                </p:cTn>
                              </p:par>
                              <p:par>
                                <p:cTn id="56" presetID="26" presetClass="entr" presetSubtype="0" fill="hold" grpId="0" nodeType="withEffect">
                                  <p:stCondLst>
                                    <p:cond delay="300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wipe(down)">
                                      <p:cBhvr>
                                        <p:cTn id="58" dur="290">
                                          <p:stCondLst>
                                            <p:cond delay="0"/>
                                          </p:stCondLst>
                                        </p:cTn>
                                        <p:tgtEl>
                                          <p:spTgt spid="3">
                                            <p:txEl>
                                              <p:pRg st="3" end="3"/>
                                            </p:txEl>
                                          </p:spTgt>
                                        </p:tgtEl>
                                      </p:cBhvr>
                                    </p:animEffect>
                                    <p:anim calcmode="lin" valueType="num">
                                      <p:cBhvr>
                                        <p:cTn id="59" dur="911"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0" dur="332"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1" dur="332" tmFilter="0, 0; 0.125,0.2665; 0.25,0.4; 0.375,0.465; 0.5,0.5;  0.625,0.535; 0.75,0.6; 0.875,0.7335; 1,1">
                                          <p:stCondLst>
                                            <p:cond delay="332"/>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2" dur="166" tmFilter="0, 0; 0.125,0.2665; 0.25,0.4; 0.375,0.465; 0.5,0.5;  0.625,0.535; 0.75,0.6; 0.875,0.7335; 1,1">
                                          <p:stCondLst>
                                            <p:cond delay="662"/>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3" dur="82" tmFilter="0, 0; 0.125,0.2665; 0.25,0.4; 0.375,0.465; 0.5,0.5;  0.625,0.535; 0.75,0.6; 0.875,0.7335; 1,1">
                                          <p:stCondLst>
                                            <p:cond delay="828"/>
                                          </p:stCondLst>
                                        </p:cTn>
                                        <p:tgtEl>
                                          <p:spTgt spid="3">
                                            <p:txEl>
                                              <p:pRg st="3" end="3"/>
                                            </p:txEl>
                                          </p:spTgt>
                                        </p:tgtEl>
                                        <p:attrNameLst>
                                          <p:attrName>ppt_y</p:attrName>
                                        </p:attrNameLst>
                                      </p:cBhvr>
                                      <p:tavLst>
                                        <p:tav tm="0" fmla="#ppt_y-sin(pi*$)/81">
                                          <p:val>
                                            <p:fltVal val="0"/>
                                          </p:val>
                                        </p:tav>
                                        <p:tav tm="100000">
                                          <p:val>
                                            <p:fltVal val="1"/>
                                          </p:val>
                                        </p:tav>
                                      </p:tavLst>
                                    </p:anim>
                                    <p:animScale>
                                      <p:cBhvr>
                                        <p:cTn id="64" dur="13">
                                          <p:stCondLst>
                                            <p:cond delay="325"/>
                                          </p:stCondLst>
                                        </p:cTn>
                                        <p:tgtEl>
                                          <p:spTgt spid="3">
                                            <p:txEl>
                                              <p:pRg st="3" end="3"/>
                                            </p:txEl>
                                          </p:spTgt>
                                        </p:tgtEl>
                                      </p:cBhvr>
                                      <p:to x="100000" y="60000"/>
                                    </p:animScale>
                                    <p:animScale>
                                      <p:cBhvr>
                                        <p:cTn id="65" dur="83" decel="50000">
                                          <p:stCondLst>
                                            <p:cond delay="338"/>
                                          </p:stCondLst>
                                        </p:cTn>
                                        <p:tgtEl>
                                          <p:spTgt spid="3">
                                            <p:txEl>
                                              <p:pRg st="3" end="3"/>
                                            </p:txEl>
                                          </p:spTgt>
                                        </p:tgtEl>
                                      </p:cBhvr>
                                      <p:to x="100000" y="100000"/>
                                    </p:animScale>
                                    <p:animScale>
                                      <p:cBhvr>
                                        <p:cTn id="66" dur="13">
                                          <p:stCondLst>
                                            <p:cond delay="656"/>
                                          </p:stCondLst>
                                        </p:cTn>
                                        <p:tgtEl>
                                          <p:spTgt spid="3">
                                            <p:txEl>
                                              <p:pRg st="3" end="3"/>
                                            </p:txEl>
                                          </p:spTgt>
                                        </p:tgtEl>
                                      </p:cBhvr>
                                      <p:to x="100000" y="80000"/>
                                    </p:animScale>
                                    <p:animScale>
                                      <p:cBhvr>
                                        <p:cTn id="67" dur="83" decel="50000">
                                          <p:stCondLst>
                                            <p:cond delay="669"/>
                                          </p:stCondLst>
                                        </p:cTn>
                                        <p:tgtEl>
                                          <p:spTgt spid="3">
                                            <p:txEl>
                                              <p:pRg st="3" end="3"/>
                                            </p:txEl>
                                          </p:spTgt>
                                        </p:tgtEl>
                                      </p:cBhvr>
                                      <p:to x="100000" y="100000"/>
                                    </p:animScale>
                                    <p:animScale>
                                      <p:cBhvr>
                                        <p:cTn id="68" dur="13">
                                          <p:stCondLst>
                                            <p:cond delay="821"/>
                                          </p:stCondLst>
                                        </p:cTn>
                                        <p:tgtEl>
                                          <p:spTgt spid="3">
                                            <p:txEl>
                                              <p:pRg st="3" end="3"/>
                                            </p:txEl>
                                          </p:spTgt>
                                        </p:tgtEl>
                                      </p:cBhvr>
                                      <p:to x="100000" y="90000"/>
                                    </p:animScale>
                                    <p:animScale>
                                      <p:cBhvr>
                                        <p:cTn id="69" dur="83" decel="50000">
                                          <p:stCondLst>
                                            <p:cond delay="834"/>
                                          </p:stCondLst>
                                        </p:cTn>
                                        <p:tgtEl>
                                          <p:spTgt spid="3">
                                            <p:txEl>
                                              <p:pRg st="3" end="3"/>
                                            </p:txEl>
                                          </p:spTgt>
                                        </p:tgtEl>
                                      </p:cBhvr>
                                      <p:to x="100000" y="100000"/>
                                    </p:animScale>
                                    <p:animScale>
                                      <p:cBhvr>
                                        <p:cTn id="70" dur="13">
                                          <p:stCondLst>
                                            <p:cond delay="904"/>
                                          </p:stCondLst>
                                        </p:cTn>
                                        <p:tgtEl>
                                          <p:spTgt spid="3">
                                            <p:txEl>
                                              <p:pRg st="3" end="3"/>
                                            </p:txEl>
                                          </p:spTgt>
                                        </p:tgtEl>
                                      </p:cBhvr>
                                      <p:to x="100000" y="95000"/>
                                    </p:animScale>
                                    <p:animScale>
                                      <p:cBhvr>
                                        <p:cTn id="71" dur="83" decel="50000">
                                          <p:stCondLst>
                                            <p:cond delay="917"/>
                                          </p:stCondLst>
                                        </p:cTn>
                                        <p:tgtEl>
                                          <p:spTgt spid="3">
                                            <p:txEl>
                                              <p:pRg st="3" end="3"/>
                                            </p:txEl>
                                          </p:spTgt>
                                        </p:tgtEl>
                                      </p:cBhvr>
                                      <p:to x="100000" y="100000"/>
                                    </p:animScale>
                                  </p:childTnLst>
                                </p:cTn>
                              </p:par>
                              <p:par>
                                <p:cTn id="72" presetID="26" presetClass="entr" presetSubtype="0" fill="hold" grpId="0" nodeType="withEffect">
                                  <p:stCondLst>
                                    <p:cond delay="1500"/>
                                  </p:stCondLst>
                                  <p:childTnLst>
                                    <p:set>
                                      <p:cBhvr>
                                        <p:cTn id="73" dur="1" fill="hold">
                                          <p:stCondLst>
                                            <p:cond delay="0"/>
                                          </p:stCondLst>
                                        </p:cTn>
                                        <p:tgtEl>
                                          <p:spTgt spid="3">
                                            <p:txEl>
                                              <p:pRg st="4" end="4"/>
                                            </p:txEl>
                                          </p:spTgt>
                                        </p:tgtEl>
                                        <p:attrNameLst>
                                          <p:attrName>style.visibility</p:attrName>
                                        </p:attrNameLst>
                                      </p:cBhvr>
                                      <p:to>
                                        <p:strVal val="visible"/>
                                      </p:to>
                                    </p:set>
                                    <p:animEffect transition="in" filter="wipe(down)">
                                      <p:cBhvr>
                                        <p:cTn id="74" dur="290">
                                          <p:stCondLst>
                                            <p:cond delay="0"/>
                                          </p:stCondLst>
                                        </p:cTn>
                                        <p:tgtEl>
                                          <p:spTgt spid="3">
                                            <p:txEl>
                                              <p:pRg st="4" end="4"/>
                                            </p:txEl>
                                          </p:spTgt>
                                        </p:tgtEl>
                                      </p:cBhvr>
                                    </p:animEffect>
                                    <p:anim calcmode="lin" valueType="num">
                                      <p:cBhvr>
                                        <p:cTn id="75" dur="911"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6" dur="332"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7" dur="332" tmFilter="0, 0; 0.125,0.2665; 0.25,0.4; 0.375,0.465; 0.5,0.5;  0.625,0.535; 0.75,0.6; 0.875,0.7335; 1,1">
                                          <p:stCondLst>
                                            <p:cond delay="332"/>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8" dur="166" tmFilter="0, 0; 0.125,0.2665; 0.25,0.4; 0.375,0.465; 0.5,0.5;  0.625,0.535; 0.75,0.6; 0.875,0.7335; 1,1">
                                          <p:stCondLst>
                                            <p:cond delay="662"/>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9" dur="82" tmFilter="0, 0; 0.125,0.2665; 0.25,0.4; 0.375,0.465; 0.5,0.5;  0.625,0.535; 0.75,0.6; 0.875,0.7335; 1,1">
                                          <p:stCondLst>
                                            <p:cond delay="828"/>
                                          </p:stCondLst>
                                        </p:cTn>
                                        <p:tgtEl>
                                          <p:spTgt spid="3">
                                            <p:txEl>
                                              <p:pRg st="4" end="4"/>
                                            </p:txEl>
                                          </p:spTgt>
                                        </p:tgtEl>
                                        <p:attrNameLst>
                                          <p:attrName>ppt_y</p:attrName>
                                        </p:attrNameLst>
                                      </p:cBhvr>
                                      <p:tavLst>
                                        <p:tav tm="0" fmla="#ppt_y-sin(pi*$)/81">
                                          <p:val>
                                            <p:fltVal val="0"/>
                                          </p:val>
                                        </p:tav>
                                        <p:tav tm="100000">
                                          <p:val>
                                            <p:fltVal val="1"/>
                                          </p:val>
                                        </p:tav>
                                      </p:tavLst>
                                    </p:anim>
                                    <p:animScale>
                                      <p:cBhvr>
                                        <p:cTn id="80" dur="13">
                                          <p:stCondLst>
                                            <p:cond delay="325"/>
                                          </p:stCondLst>
                                        </p:cTn>
                                        <p:tgtEl>
                                          <p:spTgt spid="3">
                                            <p:txEl>
                                              <p:pRg st="4" end="4"/>
                                            </p:txEl>
                                          </p:spTgt>
                                        </p:tgtEl>
                                      </p:cBhvr>
                                      <p:to x="100000" y="60000"/>
                                    </p:animScale>
                                    <p:animScale>
                                      <p:cBhvr>
                                        <p:cTn id="81" dur="83" decel="50000">
                                          <p:stCondLst>
                                            <p:cond delay="338"/>
                                          </p:stCondLst>
                                        </p:cTn>
                                        <p:tgtEl>
                                          <p:spTgt spid="3">
                                            <p:txEl>
                                              <p:pRg st="4" end="4"/>
                                            </p:txEl>
                                          </p:spTgt>
                                        </p:tgtEl>
                                      </p:cBhvr>
                                      <p:to x="100000" y="100000"/>
                                    </p:animScale>
                                    <p:animScale>
                                      <p:cBhvr>
                                        <p:cTn id="82" dur="13">
                                          <p:stCondLst>
                                            <p:cond delay="656"/>
                                          </p:stCondLst>
                                        </p:cTn>
                                        <p:tgtEl>
                                          <p:spTgt spid="3">
                                            <p:txEl>
                                              <p:pRg st="4" end="4"/>
                                            </p:txEl>
                                          </p:spTgt>
                                        </p:tgtEl>
                                      </p:cBhvr>
                                      <p:to x="100000" y="80000"/>
                                    </p:animScale>
                                    <p:animScale>
                                      <p:cBhvr>
                                        <p:cTn id="83" dur="83" decel="50000">
                                          <p:stCondLst>
                                            <p:cond delay="669"/>
                                          </p:stCondLst>
                                        </p:cTn>
                                        <p:tgtEl>
                                          <p:spTgt spid="3">
                                            <p:txEl>
                                              <p:pRg st="4" end="4"/>
                                            </p:txEl>
                                          </p:spTgt>
                                        </p:tgtEl>
                                      </p:cBhvr>
                                      <p:to x="100000" y="100000"/>
                                    </p:animScale>
                                    <p:animScale>
                                      <p:cBhvr>
                                        <p:cTn id="84" dur="13">
                                          <p:stCondLst>
                                            <p:cond delay="821"/>
                                          </p:stCondLst>
                                        </p:cTn>
                                        <p:tgtEl>
                                          <p:spTgt spid="3">
                                            <p:txEl>
                                              <p:pRg st="4" end="4"/>
                                            </p:txEl>
                                          </p:spTgt>
                                        </p:tgtEl>
                                      </p:cBhvr>
                                      <p:to x="100000" y="90000"/>
                                    </p:animScale>
                                    <p:animScale>
                                      <p:cBhvr>
                                        <p:cTn id="85" dur="83" decel="50000">
                                          <p:stCondLst>
                                            <p:cond delay="834"/>
                                          </p:stCondLst>
                                        </p:cTn>
                                        <p:tgtEl>
                                          <p:spTgt spid="3">
                                            <p:txEl>
                                              <p:pRg st="4" end="4"/>
                                            </p:txEl>
                                          </p:spTgt>
                                        </p:tgtEl>
                                      </p:cBhvr>
                                      <p:to x="100000" y="100000"/>
                                    </p:animScale>
                                    <p:animScale>
                                      <p:cBhvr>
                                        <p:cTn id="86" dur="13">
                                          <p:stCondLst>
                                            <p:cond delay="904"/>
                                          </p:stCondLst>
                                        </p:cTn>
                                        <p:tgtEl>
                                          <p:spTgt spid="3">
                                            <p:txEl>
                                              <p:pRg st="4" end="4"/>
                                            </p:txEl>
                                          </p:spTgt>
                                        </p:tgtEl>
                                      </p:cBhvr>
                                      <p:to x="100000" y="95000"/>
                                    </p:animScale>
                                    <p:animScale>
                                      <p:cBhvr>
                                        <p:cTn id="87" dur="83" decel="50000">
                                          <p:stCondLst>
                                            <p:cond delay="917"/>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latin typeface="Times New Roman" pitchFamily="18" charset="0"/>
                <a:cs typeface="Times New Roman" pitchFamily="18" charset="0"/>
              </a:rPr>
              <a:t>Сонымен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қатар</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85000" lnSpcReduction="20000"/>
          </a:bodyPr>
          <a:lstStyle/>
          <a:p>
            <a:pPr algn="just">
              <a:buNone/>
            </a:pPr>
            <a:r>
              <a:rPr lang="ru-RU" dirty="0" smtClean="0"/>
              <a:t>		</a:t>
            </a:r>
            <a:r>
              <a:rPr lang="kk-KZ" sz="3200" dirty="0">
                <a:latin typeface="Times New Roman"/>
                <a:ea typeface="Times New Roman"/>
              </a:rPr>
              <a:t>Қазақстанда интеллектуалды меншік объектілерінің құқығын «Авторлық құқық және аралас құқықтар туралы» Заңымен, Қазақстан Республикасының Патенттік Заңымен, «Тауар белгісі, қызмет ету белгілері және тауарлардың шыққан жерлерінің атаулары туралы», «Электрондық құжат және электрондық цифрлық қол қою туралы» Заңдарымен қорғау жүйесі қарастырылған, Әкімшілік, Азаматтық және Қылмыстық кодекстерде интеллектуалды меншік объектілеріне деген құқықтың бұзылғаны </a:t>
            </a:r>
            <a:r>
              <a:rPr lang="kk-KZ" sz="3200" dirty="0">
                <a:solidFill>
                  <a:srgbClr val="000000"/>
                </a:solidFill>
                <a:latin typeface="Times New Roman"/>
                <a:ea typeface="Times New Roman"/>
              </a:rPr>
              <a:t>үшін әкімшілік, азаматтық және қылмыстық жауапкершілік </a:t>
            </a:r>
            <a:r>
              <a:rPr lang="kk-KZ" sz="3200" dirty="0" smtClean="0">
                <a:solidFill>
                  <a:srgbClr val="000000"/>
                </a:solidFill>
                <a:latin typeface="Times New Roman"/>
                <a:ea typeface="Times New Roman"/>
              </a:rPr>
              <a:t>қарастырылған.</a:t>
            </a:r>
            <a:endParaRPr lang="ru-RU" dirty="0" smtClean="0">
              <a:latin typeface="Times New Roman" pitchFamily="18" charset="0"/>
              <a:cs typeface="Times New Roman" pitchFamily="18" charset="0"/>
            </a:endParaRPr>
          </a:p>
          <a:p>
            <a:pPr marL="0" indent="0" algn="just">
              <a:buNone/>
            </a:pPr>
            <a:endParaRPr lang="ru-RU" dirty="0"/>
          </a:p>
        </p:txBody>
      </p:sp>
    </p:spTree>
    <p:extLst>
      <p:ext uri="{BB962C8B-B14F-4D97-AF65-F5344CB8AC3E}">
        <p14:creationId xmlns:p14="http://schemas.microsoft.com/office/powerpoint/2010/main" val="4048563676"/>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2" presetClass="entr" presetSubtype="4" fill="hold" grpId="0" nodeType="withEffect">
                                  <p:stCondLst>
                                    <p:cond delay="5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slide(fromBottom)">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386</TotalTime>
  <Words>695</Words>
  <Application>Microsoft Office PowerPoint</Application>
  <PresentationFormat>Экран (4:3)</PresentationFormat>
  <Paragraphs>50</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Обычная</vt:lpstr>
      <vt:lpstr>Қазақстан Республикасының Білім және ғылым министрлігі Қарағанды мемлекеттік техникалық университеті    Факультатив: «Қазақстандық құқық»  ИНТЕЛЛЕКТУАЛДЫ МЕНШІК ЖӘНЕ ОНЫ ҚОРҒАУ                 К.В. Ушакова,             ӘГП кафедрасының аға оқытушысы   Қарағанды 2015</vt:lpstr>
      <vt:lpstr>Презентация PowerPoint</vt:lpstr>
      <vt:lpstr>Презентация PowerPoint</vt:lpstr>
      <vt:lpstr>«Интеллектуалды меншік» дегеніміз не?</vt:lpstr>
      <vt:lpstr>Дүниежүзілік интеллектуалды меншік ұйымы </vt:lpstr>
      <vt:lpstr>Презентация PowerPoint</vt:lpstr>
      <vt:lpstr>Дүниежүзілік интеллектуалдық меншік ұйымы </vt:lpstr>
      <vt:lpstr>Интеллектуалды меншіктің түрлері</vt:lpstr>
      <vt:lpstr>Сонымен қатар…</vt:lpstr>
      <vt:lpstr>Авторлық құқықты қорғау белгісі </vt:lpstr>
      <vt:lpstr>Авторлық және аралас құқық</vt:lpstr>
      <vt:lpstr>Тауар белгісі</vt:lpstr>
      <vt:lpstr>Патент</vt:lpstr>
      <vt:lpstr>Интеллектуалды меншіктің мағынасы</vt:lpstr>
      <vt:lpstr>Дүниежүзілік Сауда Ұйымы</vt:lpstr>
      <vt:lpstr>Интеллектуалды меншікті тіркеу</vt:lpstr>
      <vt:lpstr>ИМ Комитет </vt:lpstr>
      <vt:lpstr>ИМИ</vt:lpstr>
      <vt:lpstr>Әдебиеттер тізімі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ИНТЕЛЕКТУАЛЬНАЯ СОБСТВЕННОСТЬ И ЕЕ ЗАЩИТА</dc:title>
  <dc:creator>Aikerim</dc:creator>
  <cp:lastModifiedBy>Admin</cp:lastModifiedBy>
  <cp:revision>38</cp:revision>
  <dcterms:created xsi:type="dcterms:W3CDTF">2014-09-06T05:18:24Z</dcterms:created>
  <dcterms:modified xsi:type="dcterms:W3CDTF">2015-10-09T05:53:41Z</dcterms:modified>
</cp:coreProperties>
</file>