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12.10.2015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12.10.2015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12.10.2015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12.10.2015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12.10.2015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12.10.2015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http:%20/%20www.constitution.kz/"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4950"/>
            <a:ext cx="8064896" cy="7775975"/>
          </a:xfrm>
          <a:prstGeom prst="rect">
            <a:avLst/>
          </a:prstGeom>
        </p:spPr>
        <p:txBody>
          <a:bodyPr wrap="square">
            <a:spAutoFit/>
          </a:bodyPr>
          <a:lstStyle/>
          <a:p>
            <a:pPr lvl="0" algn="ctr">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Қазақстан Республикасының Білім және ғылым министрлігі</a:t>
            </a:r>
          </a:p>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Қарағанды мемлекеттік техникалық университеті</a:t>
            </a: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Факультатив: «Қазақстандық құқық»</a:t>
            </a:r>
            <a:endParaRPr lang="ru-RU"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endParaRPr lang="ru-RU" sz="2000"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r>
              <a:rPr lang="ru-RU" sz="2800" dirty="0" smtClean="0">
                <a:solidFill>
                  <a:prstClr val="black"/>
                </a:solidFill>
                <a:latin typeface="Times New Roman" pitchFamily="18" charset="0"/>
                <a:cs typeface="Times New Roman" pitchFamily="18" charset="0"/>
              </a:rPr>
              <a:t>ҚАЗАҚСТАН РЕСПУБЛИКАСЫНЫҢ СЫБАЙЛАС ЖЕМҚОРЛЫҚҚА ҚАРСЫ ЗАҢНАМАСЫ</a:t>
            </a:r>
            <a:endParaRPr lang="ru-RU" sz="2800" dirty="0">
              <a:solidFill>
                <a:prstClr val="black"/>
              </a:solidFill>
              <a:latin typeface="Times New Roman" pitchFamily="18" charset="0"/>
              <a:cs typeface="Times New Roman" pitchFamily="18" charset="0"/>
            </a:endParaRPr>
          </a:p>
          <a:p>
            <a:pPr lvl="0" algn="ct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endParaRPr lang="ru-RU" dirty="0" smtClean="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r>
              <a:rPr lang="ru-RU" dirty="0" smtClean="0">
                <a:solidFill>
                  <a:prstClr val="black"/>
                </a:solidFill>
                <a:latin typeface="Times New Roman" pitchFamily="18" charset="0"/>
                <a:cs typeface="Times New Roman" pitchFamily="18" charset="0"/>
              </a:rPr>
              <a:t>М.М. </a:t>
            </a:r>
            <a:r>
              <a:rPr lang="ru-RU" dirty="0" err="1" smtClean="0">
                <a:solidFill>
                  <a:prstClr val="black"/>
                </a:solidFill>
                <a:latin typeface="Times New Roman" pitchFamily="18" charset="0"/>
                <a:cs typeface="Times New Roman" pitchFamily="18" charset="0"/>
              </a:rPr>
              <a:t>Қарасартова</a:t>
            </a:r>
            <a:r>
              <a:rPr lang="ru-RU" dirty="0" smtClean="0">
                <a:solidFill>
                  <a:prstClr val="black"/>
                </a:solidFill>
                <a:latin typeface="Times New Roman" pitchFamily="18" charset="0"/>
                <a:cs typeface="Times New Roman" pitchFamily="18" charset="0"/>
              </a:rPr>
              <a:t>,</a:t>
            </a:r>
            <a:endParaRPr lang="ru-RU" dirty="0">
              <a:solidFill>
                <a:prstClr val="black"/>
              </a:solidFill>
              <a:latin typeface="Times New Roman" pitchFamily="18" charset="0"/>
              <a:cs typeface="Times New Roman" pitchFamily="18" charset="0"/>
            </a:endParaRPr>
          </a:p>
          <a:p>
            <a:pPr lvl="0" algn="r">
              <a:spcAft>
                <a:spcPts val="300"/>
              </a:spcAft>
              <a:buClr>
                <a:srgbClr val="F14124">
                  <a:lumMod val="75000"/>
                </a:srgbClr>
              </a:buClr>
              <a:buSzPct val="130000"/>
            </a:pPr>
            <a:r>
              <a:rPr lang="kk-KZ" dirty="0">
                <a:solidFill>
                  <a:prstClr val="black"/>
                </a:solidFill>
                <a:latin typeface="Times New Roman" pitchFamily="18" charset="0"/>
                <a:cs typeface="Times New Roman" pitchFamily="18" charset="0"/>
              </a:rPr>
              <a:t>ӘГП кафедрасының </a:t>
            </a:r>
            <a:r>
              <a:rPr lang="kk-KZ" dirty="0" smtClean="0">
                <a:solidFill>
                  <a:prstClr val="black"/>
                </a:solidFill>
                <a:latin typeface="Times New Roman" pitchFamily="18" charset="0"/>
                <a:cs typeface="Times New Roman" pitchFamily="18" charset="0"/>
              </a:rPr>
              <a:t>аға оқытушысы</a:t>
            </a:r>
            <a:endParaRPr lang="ru-RU" dirty="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endParaRPr lang="kk-KZ" dirty="0" smtClean="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endParaRPr lang="kk-KZ" dirty="0">
              <a:solidFill>
                <a:prstClr val="black"/>
              </a:solidFill>
              <a:latin typeface="Times New Roman" pitchFamily="18" charset="0"/>
              <a:cs typeface="Times New Roman" pitchFamily="18" charset="0"/>
            </a:endParaRPr>
          </a:p>
          <a:p>
            <a:pPr lvl="0" algn="ctr">
              <a:spcBef>
                <a:spcPct val="20000"/>
              </a:spcBef>
              <a:spcAft>
                <a:spcPts val="300"/>
              </a:spcAft>
              <a:buClr>
                <a:srgbClr val="F14124">
                  <a:lumMod val="75000"/>
                </a:srgbClr>
              </a:buClr>
              <a:buSzPct val="130000"/>
            </a:pPr>
            <a:r>
              <a:rPr lang="kk-KZ" dirty="0" smtClean="0">
                <a:solidFill>
                  <a:prstClr val="black"/>
                </a:solidFill>
                <a:latin typeface="Times New Roman" pitchFamily="18" charset="0"/>
                <a:cs typeface="Times New Roman" pitchFamily="18" charset="0"/>
              </a:rPr>
              <a:t>Қарағанды </a:t>
            </a:r>
            <a:r>
              <a:rPr lang="kk-KZ" dirty="0">
                <a:solidFill>
                  <a:prstClr val="black"/>
                </a:solidFill>
                <a:latin typeface="Times New Roman" pitchFamily="18" charset="0"/>
                <a:cs typeface="Times New Roman" pitchFamily="18" charset="0"/>
              </a:rPr>
              <a:t>2015</a:t>
            </a:r>
            <a:endParaRPr lang="ru-RU" dirty="0">
              <a:solidFill>
                <a:prstClr val="black"/>
              </a:solidFill>
              <a:latin typeface="Times New Roman" pitchFamily="18" charset="0"/>
              <a:cs typeface="Times New Roman" pitchFamily="18" charset="0"/>
            </a:endParaRPr>
          </a:p>
          <a:p>
            <a:pPr lvl="0">
              <a:spcBef>
                <a:spcPct val="20000"/>
              </a:spcBef>
              <a:spcAft>
                <a:spcPts val="300"/>
              </a:spcAft>
              <a:buClr>
                <a:srgbClr val="F14124">
                  <a:lumMod val="75000"/>
                </a:srgbClr>
              </a:buClr>
              <a:buSzPct val="130000"/>
            </a:pPr>
            <a:endParaRPr lang="ru-RU" sz="6000" dirty="0">
              <a:solidFill>
                <a:prstClr val="black"/>
              </a:solidFill>
            </a:endParaRPr>
          </a:p>
        </p:txBody>
      </p:sp>
    </p:spTree>
    <p:extLst>
      <p:ext uri="{BB962C8B-B14F-4D97-AF65-F5344CB8AC3E}">
        <p14:creationId xmlns:p14="http://schemas.microsoft.com/office/powerpoint/2010/main" val="2281934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028343"/>
            <a:ext cx="7488832" cy="4493538"/>
          </a:xfrm>
          <a:prstGeom prst="rect">
            <a:avLst/>
          </a:prstGeom>
        </p:spPr>
        <p:txBody>
          <a:bodyPr wrap="square">
            <a:spAutoFit/>
          </a:bodyPr>
          <a:lstStyle/>
          <a:p>
            <a:pPr indent="450215" algn="ctr">
              <a:spcAft>
                <a:spcPts val="0"/>
              </a:spcAft>
            </a:pPr>
            <a:r>
              <a:rPr lang="kk-KZ" sz="2200" dirty="0">
                <a:solidFill>
                  <a:srgbClr val="000000"/>
                </a:solidFill>
                <a:latin typeface="Times New Roman"/>
                <a:ea typeface="Times New Roman"/>
              </a:rPr>
              <a:t>Әдебиеттер тізімі</a:t>
            </a:r>
            <a:endParaRPr lang="ru-RU" sz="2200" dirty="0">
              <a:latin typeface="Times New Roman"/>
              <a:ea typeface="Times New Roman"/>
            </a:endParaRPr>
          </a:p>
          <a:p>
            <a:pPr indent="450215" algn="just">
              <a:spcAft>
                <a:spcPts val="0"/>
              </a:spcAft>
            </a:pPr>
            <a:r>
              <a:rPr lang="kk-KZ" sz="2200" b="1" dirty="0">
                <a:solidFill>
                  <a:srgbClr val="000000"/>
                </a:solidFill>
                <a:latin typeface="Times New Roman"/>
                <a:ea typeface="Times New Roman"/>
              </a:rPr>
              <a:t> </a:t>
            </a:r>
            <a:endParaRPr lang="ru-RU" sz="2200" dirty="0">
              <a:latin typeface="Times New Roman"/>
              <a:ea typeface="Times New Roman"/>
            </a:endParaRPr>
          </a:p>
          <a:p>
            <a:pPr indent="450215" algn="just">
              <a:tabLst>
                <a:tab pos="2228850" algn="l"/>
              </a:tabLst>
            </a:pPr>
            <a:r>
              <a:rPr lang="kk-KZ" sz="2200" dirty="0">
                <a:solidFill>
                  <a:srgbClr val="000000"/>
                </a:solidFill>
                <a:latin typeface="Times New Roman" pitchFamily="18" charset="0"/>
                <a:ea typeface="Calibri"/>
                <a:cs typeface="Times New Roman" pitchFamily="18" charset="0"/>
              </a:rPr>
              <a:t>1. Закон Республики Казахстан «О борьбе с коррупцией» от 2 июля 1998 г. (с изменениями и дополнениями по состоянию на 03.07.2013 г.)</a:t>
            </a:r>
            <a:r>
              <a:rPr lang="kk-KZ" sz="2200" spc="-30" dirty="0">
                <a:solidFill>
                  <a:srgbClr val="000000"/>
                </a:solidFill>
                <a:latin typeface="Times New Roman" pitchFamily="18" charset="0"/>
                <a:ea typeface="Calibri"/>
                <a:cs typeface="Times New Roman" pitchFamily="18" charset="0"/>
              </a:rPr>
              <a:t> </a:t>
            </a:r>
            <a:r>
              <a:rPr lang="kk-KZ" sz="2200" u="sng" spc="-30" dirty="0">
                <a:solidFill>
                  <a:srgbClr val="000000"/>
                </a:solidFill>
                <a:latin typeface="Times New Roman" pitchFamily="18" charset="0"/>
                <a:ea typeface="Calibri"/>
                <a:cs typeface="Times New Roman" pitchFamily="18" charset="0"/>
                <a:hlinkClick r:id="rId2"/>
              </a:rPr>
              <a:t>http: //www.constitution.kz/</a:t>
            </a:r>
            <a:endParaRPr lang="ru-RU" sz="2200" dirty="0">
              <a:latin typeface="Times New Roman" pitchFamily="18" charset="0"/>
              <a:cs typeface="Times New Roman" pitchFamily="18" charset="0"/>
            </a:endParaRPr>
          </a:p>
          <a:p>
            <a:pPr indent="450215" algn="just">
              <a:spcAft>
                <a:spcPts val="0"/>
              </a:spcAft>
            </a:pPr>
            <a:r>
              <a:rPr lang="kk-KZ" sz="2200" dirty="0">
                <a:solidFill>
                  <a:srgbClr val="000000"/>
                </a:solidFill>
                <a:latin typeface="Times New Roman" pitchFamily="18" charset="0"/>
                <a:ea typeface="Calibri"/>
                <a:cs typeface="Times New Roman" pitchFamily="18" charset="0"/>
              </a:rPr>
              <a:t>2. Уголовный Кодекс Республики Казахстан от 16 июля 1997 года.</a:t>
            </a:r>
            <a:endParaRPr lang="ru-RU" sz="2200" dirty="0">
              <a:latin typeface="Times New Roman" pitchFamily="18" charset="0"/>
              <a:ea typeface="Times New Roman"/>
              <a:cs typeface="Times New Roman" pitchFamily="18" charset="0"/>
            </a:endParaRPr>
          </a:p>
          <a:p>
            <a:pPr indent="450215" algn="just">
              <a:spcAft>
                <a:spcPts val="0"/>
              </a:spcAft>
            </a:pPr>
            <a:r>
              <a:rPr lang="kk-KZ" sz="2200" dirty="0">
                <a:solidFill>
                  <a:srgbClr val="000000"/>
                </a:solidFill>
                <a:latin typeface="Times New Roman" pitchFamily="18" charset="0"/>
                <a:ea typeface="Calibri"/>
                <a:cs typeface="Times New Roman" pitchFamily="18" charset="0"/>
              </a:rPr>
              <a:t>3. Послание Президента Республики Казахста</a:t>
            </a:r>
            <a:r>
              <a:rPr lang="kk-KZ" sz="2200" dirty="0">
                <a:solidFill>
                  <a:srgbClr val="000000"/>
                </a:solidFill>
                <a:latin typeface="Times New Roman"/>
                <a:ea typeface="Calibri"/>
              </a:rPr>
              <a:t>н Н. Назарбаева народу Казахстана. «Казахстанский путь – 2050: Единая цель, единые интересы, единое будущее» // Казахстанская правда, 2014, 18 января.</a:t>
            </a:r>
            <a:endParaRPr lang="ru-RU" sz="2200" dirty="0">
              <a:latin typeface="Times New Roman"/>
              <a:ea typeface="Times New Roman"/>
            </a:endParaRPr>
          </a:p>
          <a:p>
            <a:pPr indent="450215" algn="just">
              <a:spcAft>
                <a:spcPts val="0"/>
              </a:spcAft>
            </a:pPr>
            <a:r>
              <a:rPr lang="kk-KZ" sz="2200" dirty="0">
                <a:solidFill>
                  <a:srgbClr val="000000"/>
                </a:solidFill>
                <a:latin typeface="Times New Roman"/>
                <a:ea typeface="Calibri"/>
              </a:rPr>
              <a:t>4. Отраслевая программа по противодействию коррупции на 2011-2015 гг.</a:t>
            </a:r>
            <a:r>
              <a:rPr lang="kk-KZ" sz="2200" dirty="0">
                <a:solidFill>
                  <a:srgbClr val="000000"/>
                </a:solidFill>
                <a:latin typeface="Times New Roman"/>
                <a:ea typeface="Times New Roman"/>
              </a:rPr>
              <a:t> </a:t>
            </a:r>
            <a:r>
              <a:rPr lang="kk-KZ" sz="2200" dirty="0">
                <a:solidFill>
                  <a:srgbClr val="000000"/>
                </a:solidFill>
                <a:latin typeface="Times New Roman"/>
                <a:ea typeface="Calibri"/>
              </a:rPr>
              <a:t>http://</a:t>
            </a:r>
            <a:r>
              <a:rPr lang="kk-KZ" sz="2200" dirty="0" smtClean="0">
                <a:solidFill>
                  <a:srgbClr val="000000"/>
                </a:solidFill>
                <a:latin typeface="Times New Roman"/>
                <a:ea typeface="Calibri"/>
              </a:rPr>
              <a:t>www.zakon.kz.</a:t>
            </a:r>
            <a:endParaRPr lang="ru-RU" sz="2200" dirty="0">
              <a:effectLst/>
              <a:latin typeface="Times New Roman"/>
              <a:ea typeface="Times New Roman"/>
            </a:endParaRPr>
          </a:p>
        </p:txBody>
      </p:sp>
    </p:spTree>
    <p:extLst>
      <p:ext uri="{BB962C8B-B14F-4D97-AF65-F5344CB8AC3E}">
        <p14:creationId xmlns:p14="http://schemas.microsoft.com/office/powerpoint/2010/main" val="3856757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sz="quarter" idx="13"/>
          </p:nvPr>
        </p:nvSpPr>
        <p:spPr>
          <a:xfrm>
            <a:off x="755576" y="4077072"/>
            <a:ext cx="7416824" cy="2232248"/>
          </a:xfrm>
        </p:spPr>
        <p:txBody>
          <a:bodyPr>
            <a:normAutofit fontScale="85000" lnSpcReduction="10000"/>
          </a:bodyPr>
          <a:lstStyle/>
          <a:p>
            <a:pPr indent="0" algn="just">
              <a:spcAft>
                <a:spcPts val="0"/>
              </a:spcAft>
              <a:buNone/>
            </a:pPr>
            <a:r>
              <a:rPr lang="kk-KZ" sz="2400" dirty="0" smtClean="0">
                <a:solidFill>
                  <a:srgbClr val="000000"/>
                </a:solidFill>
                <a:latin typeface="Times New Roman"/>
                <a:ea typeface="Times New Roman"/>
              </a:rPr>
              <a:t>    Сыбайлас </a:t>
            </a:r>
            <a:r>
              <a:rPr lang="kk-KZ" sz="2400" dirty="0">
                <a:solidFill>
                  <a:srgbClr val="000000"/>
                </a:solidFill>
                <a:latin typeface="Times New Roman"/>
                <a:ea typeface="Times New Roman"/>
              </a:rPr>
              <a:t>жемқорлық дегеніміз – заңда қарастырылмаған жеке немесе дәнекерлер арқылы мүліктік игілікке және мемлекеттік функцияларды атқаратын басымды тұлғалардың және де соларға теңестірілген тұлғалардың, лауазымдық дәрежелерін қолдана отырып және де лауазымының мүмкіндіктерін өз мүддесіне қолдана отырып мүліктік табыс алу үшін жасалынатын қадамдар</a:t>
            </a:r>
            <a:r>
              <a:rPr lang="kk-KZ" sz="2400" dirty="0">
                <a:latin typeface="Times New Roman"/>
                <a:ea typeface="Calibri"/>
              </a:rPr>
              <a:t>.</a:t>
            </a:r>
            <a:endParaRPr lang="ru-RU" sz="2000" dirty="0">
              <a:latin typeface="Times New Roman"/>
              <a:ea typeface="Times New Roman"/>
            </a:endParaRPr>
          </a:p>
          <a:p>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04664"/>
            <a:ext cx="4890412" cy="3427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245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23933" y="836712"/>
            <a:ext cx="7056784" cy="5847755"/>
          </a:xfrm>
          <a:prstGeom prst="rect">
            <a:avLst/>
          </a:prstGeom>
        </p:spPr>
        <p:txBody>
          <a:bodyPr wrap="square">
            <a:spAutoFit/>
          </a:bodyPr>
          <a:lstStyle/>
          <a:p>
            <a:pPr algn="ctr">
              <a:spcAft>
                <a:spcPts val="0"/>
              </a:spcAft>
            </a:pPr>
            <a:r>
              <a:rPr lang="kk-KZ" b="1" dirty="0" smtClean="0">
                <a:solidFill>
                  <a:srgbClr val="000000"/>
                </a:solidFill>
                <a:latin typeface="Times New Roman"/>
                <a:ea typeface="Times New Roman"/>
              </a:rPr>
              <a:t>     ҚАЗАҚСТАН РЕСПУБЛИКСЫНЫҢ «СЫБАЙЛАС ЖЕМҚОРЛЫҚПЕН КҮРЕС ТУРАЛЫ» ЗАҢЫНДА СЫБАЙЛАС ЖЕМҚОРЛЫҚҚА КЕЛЕСІДЕЙ ҰҒЫМ БЕРІЛГЕН:   </a:t>
            </a:r>
          </a:p>
          <a:p>
            <a:pPr algn="just">
              <a:spcAft>
                <a:spcPts val="0"/>
              </a:spcAft>
            </a:pPr>
            <a:r>
              <a:rPr lang="kk-KZ" b="1" dirty="0" smtClean="0">
                <a:solidFill>
                  <a:srgbClr val="000000"/>
                </a:solidFill>
                <a:latin typeface="Times New Roman"/>
                <a:ea typeface="Times New Roman"/>
              </a:rPr>
              <a:t>    </a:t>
            </a:r>
          </a:p>
          <a:p>
            <a:pPr algn="just">
              <a:spcAft>
                <a:spcPts val="0"/>
              </a:spcAft>
            </a:pPr>
            <a:r>
              <a:rPr lang="kk-KZ" dirty="0">
                <a:solidFill>
                  <a:srgbClr val="000000"/>
                </a:solidFill>
                <a:latin typeface="Times New Roman"/>
                <a:ea typeface="Times New Roman"/>
              </a:rPr>
              <a:t> </a:t>
            </a:r>
            <a:r>
              <a:rPr lang="kk-KZ" dirty="0" smtClean="0">
                <a:solidFill>
                  <a:srgbClr val="000000"/>
                </a:solidFill>
                <a:latin typeface="Times New Roman"/>
                <a:ea typeface="Times New Roman"/>
              </a:rPr>
              <a:t>     Мемлекеттік </a:t>
            </a:r>
            <a:r>
              <a:rPr lang="kk-KZ" dirty="0">
                <a:solidFill>
                  <a:srgbClr val="000000"/>
                </a:solidFill>
                <a:latin typeface="Times New Roman"/>
                <a:ea typeface="Times New Roman"/>
              </a:rPr>
              <a:t>міндеттерді атқаратын адамдардың, сондай-ақ, соларға теңестірілген адамдардың лауазымдық өкілеттілігін және соған байланысты мүмкіндіктерін пайдалана отырып, не мүліктік пайда алу үшін олардың өз өкілеттіктерін өзгеше пайдалануы, жеке өзі немесе делдалдар арқылы заңда көзделмеген мүліктік игіліктер мен артықшылықтар алуы, сол сияқты бұл адамдарға жеке және заңды тұлғалардың аталған игіліктер мен артықшылықтарды құқыққа қарсы беруі арқылы оларды сатып алуы сыбайлас жемқорлық деп ұғынылады.</a:t>
            </a:r>
            <a:endParaRPr lang="ru-RU" sz="1600" dirty="0">
              <a:latin typeface="Times New Roman"/>
              <a:ea typeface="Times New Roman"/>
            </a:endParaRPr>
          </a:p>
          <a:p>
            <a:pPr indent="450215" algn="just">
              <a:spcAft>
                <a:spcPts val="0"/>
              </a:spcAft>
            </a:pPr>
            <a:r>
              <a:rPr lang="kk-KZ" dirty="0">
                <a:latin typeface="Times New Roman"/>
                <a:ea typeface="Calibri"/>
              </a:rPr>
              <a:t>«Сыбайлас жемқорлық» деген түсінік мағынасы этимологиялық қарау мұны, «параға сатып алу», «пара» ретінде «corruptio» деген латын сөзін алып, анықтауға мүмкіндік береді. Рим құқығында сондай-ақ «corrumpire» түсінік болған, ол жалпы сөзбен айтқанда «сындыру, бүлдіру, бұзу, зақымдау, жалғандау, параға сатып алу» деген түсінік берген де, құқыққақарсы іс-әрекетті білдірген</a:t>
            </a:r>
            <a:r>
              <a:rPr lang="kk-KZ" dirty="0" smtClean="0">
                <a:latin typeface="Times New Roman"/>
                <a:ea typeface="Calibri"/>
              </a:rPr>
              <a:t>.</a:t>
            </a:r>
          </a:p>
          <a:p>
            <a:pPr indent="450215" algn="just">
              <a:spcAft>
                <a:spcPts val="0"/>
              </a:spcAft>
            </a:pPr>
            <a:endParaRPr lang="kk-KZ" sz="1600" dirty="0">
              <a:effectLst/>
              <a:latin typeface="Times New Roman"/>
              <a:ea typeface="Times New Roman"/>
            </a:endParaRPr>
          </a:p>
          <a:p>
            <a:pPr indent="450215" algn="just">
              <a:spcAft>
                <a:spcPts val="0"/>
              </a:spcAft>
            </a:pPr>
            <a:endParaRPr lang="ru-RU" sz="1600" dirty="0">
              <a:effectLst/>
              <a:latin typeface="Times New Roman"/>
              <a:ea typeface="Times New Roman"/>
            </a:endParaRPr>
          </a:p>
        </p:txBody>
      </p:sp>
    </p:spTree>
    <p:extLst>
      <p:ext uri="{BB962C8B-B14F-4D97-AF65-F5344CB8AC3E}">
        <p14:creationId xmlns:p14="http://schemas.microsoft.com/office/powerpoint/2010/main" val="3560239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66413" y="980728"/>
            <a:ext cx="6696744" cy="2585323"/>
          </a:xfrm>
          <a:prstGeom prst="rect">
            <a:avLst/>
          </a:prstGeom>
        </p:spPr>
        <p:txBody>
          <a:bodyPr wrap="square">
            <a:spAutoFit/>
          </a:bodyPr>
          <a:lstStyle/>
          <a:p>
            <a:pPr indent="450215" algn="just">
              <a:spcAft>
                <a:spcPts val="0"/>
              </a:spcAft>
            </a:pPr>
            <a:r>
              <a:rPr lang="kk-KZ" dirty="0">
                <a:latin typeface="Times New Roman"/>
                <a:ea typeface="Calibri"/>
              </a:rPr>
              <a:t>Сыбайлас жемқорлық – өздерінің лауазымдық өкілеттіліктерін және олармен байланысты мүмкіндіктерді пайдаланып, немесе мүліктік пайда табу үшін заңда қарастырылған мемлекеттік қызметтегі және оларға теңестірілген тұлғалардың өздері немесе делдал арқылы мүліктік игіліктерді немесе артықшылықтарды қабылдау емес, ол лауазымды адамдарды оларға заңды және жеке тұлғалардың аталған игіліктерді және артықшылықтарды құқыққа қайшы жолмен ұсынып, параға жығуды болып </a:t>
            </a:r>
            <a:r>
              <a:rPr lang="kk-KZ" dirty="0">
                <a:solidFill>
                  <a:srgbClr val="000000"/>
                </a:solidFill>
                <a:latin typeface="Times New Roman"/>
                <a:ea typeface="Calibri"/>
              </a:rPr>
              <a:t>табылады </a:t>
            </a:r>
            <a:r>
              <a:rPr lang="kk-KZ" dirty="0">
                <a:solidFill>
                  <a:srgbClr val="000000"/>
                </a:solidFill>
                <a:latin typeface="Times New Roman"/>
                <a:ea typeface="Times New Roman"/>
              </a:rPr>
              <a:t>[1]. </a:t>
            </a:r>
            <a:endParaRPr lang="ru-RU" sz="1600" dirty="0">
              <a:effectLst/>
              <a:latin typeface="Times New Roman"/>
              <a:ea typeface="Times New Roman"/>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545" y="3861048"/>
            <a:ext cx="4320480" cy="20201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3287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9294" y="908720"/>
            <a:ext cx="7200800" cy="4493538"/>
          </a:xfrm>
          <a:prstGeom prst="rect">
            <a:avLst/>
          </a:prstGeom>
        </p:spPr>
        <p:txBody>
          <a:bodyPr wrap="square">
            <a:spAutoFit/>
          </a:bodyPr>
          <a:lstStyle/>
          <a:p>
            <a:pPr algn="just">
              <a:spcAft>
                <a:spcPts val="0"/>
              </a:spcAft>
            </a:pPr>
            <a:r>
              <a:rPr lang="kk-KZ" sz="2200" dirty="0" smtClean="0">
                <a:solidFill>
                  <a:srgbClr val="000000"/>
                </a:solidFill>
                <a:latin typeface="Times New Roman"/>
                <a:ea typeface="Times New Roman"/>
              </a:rPr>
              <a:t>    Қазақстан </a:t>
            </a:r>
            <a:r>
              <a:rPr lang="kk-KZ" sz="2200" dirty="0">
                <a:solidFill>
                  <a:srgbClr val="000000"/>
                </a:solidFill>
                <a:latin typeface="Times New Roman"/>
                <a:ea typeface="Times New Roman"/>
              </a:rPr>
              <a:t>Республикасында тәуелсіздік алған мезеттен бастап бұл аса ауыр қылмыстарға қатысты қатаң мемлекеттік саясат қалыптасты. Еліміз ТМД мемлекеттерінің арасында бірінші болып 1998 жылы </a:t>
            </a:r>
            <a:r>
              <a:rPr lang="kk-KZ" sz="2200" b="1" dirty="0">
                <a:solidFill>
                  <a:srgbClr val="000000"/>
                </a:solidFill>
                <a:latin typeface="Times New Roman"/>
                <a:ea typeface="Times New Roman"/>
              </a:rPr>
              <a:t>«Сыбайлас жемқорлыққа қарсы күрес туралы» </a:t>
            </a:r>
            <a:r>
              <a:rPr lang="kk-KZ" sz="2200" dirty="0">
                <a:solidFill>
                  <a:srgbClr val="000000"/>
                </a:solidFill>
                <a:latin typeface="Times New Roman"/>
                <a:ea typeface="Times New Roman"/>
              </a:rPr>
              <a:t>арнайы заңын қабылдады. Кейіннен бұл саладағы ұлттық заңнаманы жетілдіру барысында Қазақстан Біріккен Ұлттар Ұйымының Сыбайлас жемқорлыққа қарсы, Трансұлттық ұйымдасқан қылмысқа қарсы конвенцияларын және басқада жалпы жұртта халықаралық актілерді ратификациялап, сыбайлас жемқорлыққа қарсы бүкіләлемдік қоғамдастықтың тең мүшесіне айналды.</a:t>
            </a:r>
            <a:endParaRPr lang="ru-RU" sz="2200" dirty="0">
              <a:effectLst/>
              <a:latin typeface="Times New Roman"/>
              <a:ea typeface="Times New Roman"/>
            </a:endParaRPr>
          </a:p>
        </p:txBody>
      </p:sp>
    </p:spTree>
    <p:extLst>
      <p:ext uri="{BB962C8B-B14F-4D97-AF65-F5344CB8AC3E}">
        <p14:creationId xmlns:p14="http://schemas.microsoft.com/office/powerpoint/2010/main" val="85826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7920880" cy="6555641"/>
          </a:xfrm>
          <a:prstGeom prst="rect">
            <a:avLst/>
          </a:prstGeom>
        </p:spPr>
        <p:txBody>
          <a:bodyPr wrap="square">
            <a:spAutoFit/>
          </a:bodyPr>
          <a:lstStyle/>
          <a:p>
            <a:pPr indent="450215" algn="ctr">
              <a:spcAft>
                <a:spcPts val="0"/>
              </a:spcAft>
            </a:pPr>
            <a:r>
              <a:rPr lang="kk-KZ" b="1" dirty="0">
                <a:latin typeface="Times New Roman"/>
                <a:ea typeface="Times New Roman"/>
              </a:rPr>
              <a:t> Мемлекеттiк мiндеттердi атқаруға уәкiлеттiк берiлген адамдардың немесе оларға теңестiрiлген адамдардың мынадай әрекеттерi игiлiктер мен артықшылықтарды заңсыз алуға байланысты сыбайлас жемқорлықпен құқық бұзушылықтар болып табылады</a:t>
            </a:r>
            <a:r>
              <a:rPr lang="kk-KZ" b="1" dirty="0" smtClean="0">
                <a:latin typeface="Times New Roman"/>
                <a:ea typeface="Times New Roman"/>
              </a:rPr>
              <a:t>:</a:t>
            </a:r>
          </a:p>
          <a:p>
            <a:pPr marL="342900" indent="-342900" algn="just">
              <a:spcAft>
                <a:spcPts val="0"/>
              </a:spcAft>
              <a:buAutoNum type="arabicParenR"/>
            </a:pPr>
            <a:r>
              <a:rPr lang="kk-KZ" sz="1600" dirty="0" smtClean="0">
                <a:latin typeface="Times New Roman"/>
                <a:ea typeface="Times New Roman"/>
              </a:rPr>
              <a:t>өздерiнiң </a:t>
            </a:r>
            <a:r>
              <a:rPr lang="kk-KZ" sz="1600" dirty="0">
                <a:latin typeface="Times New Roman"/>
                <a:ea typeface="Times New Roman"/>
              </a:rPr>
              <a:t>мемлекеттiк немесе оған теңестiрiлген мiндеттерiн атқарғаны үшiн, егер заңдарда өзгедей көзделмесе, өзi тиiстi мiндеттердi атқармайтын ұйымдардан, сондай-ақ жеке тұлғалардан ақша, көрсетiлетiн қызмет және өзге де нысандар түрiнде кез келген сыйақы </a:t>
            </a:r>
            <a:r>
              <a:rPr lang="kk-KZ" sz="1600" dirty="0" smtClean="0">
                <a:latin typeface="Times New Roman"/>
                <a:ea typeface="Times New Roman"/>
              </a:rPr>
              <a:t>қабылдау;</a:t>
            </a:r>
          </a:p>
          <a:p>
            <a:pPr marL="342900" indent="-342900" algn="just">
              <a:spcAft>
                <a:spcPts val="0"/>
              </a:spcAft>
              <a:buAutoNum type="arabicParenR"/>
            </a:pPr>
            <a:r>
              <a:rPr lang="kk-KZ" sz="1600" dirty="0" smtClean="0">
                <a:latin typeface="Times New Roman"/>
                <a:ea typeface="Times New Roman"/>
              </a:rPr>
              <a:t>өзiнiң </a:t>
            </a:r>
            <a:r>
              <a:rPr lang="kk-KZ" sz="1600" dirty="0">
                <a:latin typeface="Times New Roman"/>
                <a:ea typeface="Times New Roman"/>
              </a:rPr>
              <a:t>мемлекеттiк немесе оған теңестiрiлген мiндеттерiн атқаруына байланысты не қызметi бойынша өздерiне тәуелдi адамдардан жалпы қамқоршылығы немесе қызметінде бетімен жібергені үшін сыйлықтар алу немесе қызметiн </a:t>
            </a:r>
            <a:r>
              <a:rPr lang="kk-KZ" sz="1600" dirty="0" smtClean="0">
                <a:latin typeface="Times New Roman"/>
                <a:ea typeface="Times New Roman"/>
              </a:rPr>
              <a:t>қабылдау</a:t>
            </a:r>
            <a:r>
              <a:rPr lang="ru-RU" sz="1600" dirty="0" smtClean="0">
                <a:latin typeface="Times New Roman"/>
                <a:ea typeface="Times New Roman"/>
              </a:rPr>
              <a:t>;</a:t>
            </a:r>
          </a:p>
          <a:p>
            <a:pPr marL="342900" indent="-342900" algn="just">
              <a:spcAft>
                <a:spcPts val="0"/>
              </a:spcAft>
              <a:buAutoNum type="arabicParenR"/>
            </a:pPr>
            <a:r>
              <a:rPr lang="kk-KZ" sz="1600" dirty="0" smtClean="0">
                <a:latin typeface="Times New Roman"/>
                <a:ea typeface="Times New Roman"/>
              </a:rPr>
              <a:t>жұбайының (зайыбының), туыстарының шақыруы бойынша олардың есебiнен;</a:t>
            </a:r>
            <a:endParaRPr lang="ru-RU" sz="1600" dirty="0" smtClean="0">
              <a:latin typeface="Times New Roman"/>
              <a:ea typeface="Times New Roman"/>
            </a:endParaRPr>
          </a:p>
          <a:p>
            <a:pPr marL="285750" indent="-285750" algn="just">
              <a:spcAft>
                <a:spcPts val="0"/>
              </a:spcAft>
              <a:buFont typeface="Wingdings" pitchFamily="2" charset="2"/>
              <a:buChar char="Ø"/>
            </a:pPr>
            <a:r>
              <a:rPr lang="kk-KZ" sz="1600" dirty="0" smtClean="0">
                <a:latin typeface="Times New Roman"/>
                <a:ea typeface="Times New Roman"/>
              </a:rPr>
              <a:t>егер </a:t>
            </a:r>
            <a:r>
              <a:rPr lang="kk-KZ" sz="1600" dirty="0">
                <a:latin typeface="Times New Roman"/>
                <a:ea typeface="Times New Roman"/>
              </a:rPr>
              <a:t>қарым-қатынасы шақырылатындардың қызметтiк iс-әрекетiнiң мәселелерiн қозғамаса, өзге де жеке тұлғалардың шақыруы бойынша (жоғары тұрған лауазымды адамның немесе органның келiсiмiмен);</a:t>
            </a:r>
            <a:endParaRPr lang="ru-RU" sz="1600" dirty="0">
              <a:latin typeface="Times New Roman"/>
              <a:ea typeface="Times New Roman"/>
            </a:endParaRPr>
          </a:p>
          <a:p>
            <a:pPr marL="285750" indent="-285750" algn="just">
              <a:spcAft>
                <a:spcPts val="0"/>
              </a:spcAft>
              <a:buFont typeface="Wingdings" pitchFamily="2" charset="2"/>
              <a:buChar char="Ø"/>
            </a:pPr>
            <a:r>
              <a:rPr lang="kk-KZ" sz="1600" dirty="0">
                <a:latin typeface="Times New Roman"/>
                <a:ea typeface="Times New Roman"/>
              </a:rPr>
              <a:t>жоғары тұрған лауазымды адамның не органның келiсiмiмен, ұйымдардың қаражаты есебiнен ғылыми, спорттық, шығармашылық, кәсiби, гуманитарлық шараларға қатысу үшiн жүзеге асырылатын, оның iшiнде осындай қоғамдық бiрлестiктердiң (қорлардың) жарғылық қызметi шеңберiнде жүзеге асырылатын сапарларды қоспағанда, шетел, сондай-ақ Қазақстан Республикасының жеке және заңды тұлғаларының есебiнен мемлекетішiлiк және шетелдiк туристiк, емдеу-сауықтыру және өзге де сапарларға шақыруды </a:t>
            </a:r>
            <a:r>
              <a:rPr lang="kk-KZ" sz="1600" dirty="0" smtClean="0">
                <a:latin typeface="Times New Roman"/>
                <a:ea typeface="Times New Roman"/>
              </a:rPr>
              <a:t>қабылдау;</a:t>
            </a:r>
          </a:p>
          <a:p>
            <a:pPr algn="just">
              <a:spcAft>
                <a:spcPts val="0"/>
              </a:spcAft>
            </a:pPr>
            <a:r>
              <a:rPr lang="kk-KZ" sz="1600" dirty="0">
                <a:latin typeface="Times New Roman"/>
                <a:ea typeface="Times New Roman"/>
              </a:rPr>
              <a:t>4) </a:t>
            </a:r>
            <a:r>
              <a:rPr lang="kk-KZ" sz="1600" dirty="0" smtClean="0">
                <a:latin typeface="Times New Roman"/>
                <a:ea typeface="Times New Roman"/>
              </a:rPr>
              <a:t>  несиелер</a:t>
            </a:r>
            <a:r>
              <a:rPr lang="kk-KZ" sz="1600" dirty="0">
                <a:latin typeface="Times New Roman"/>
                <a:ea typeface="Times New Roman"/>
              </a:rPr>
              <a:t>, қарыздар алуда, бағалы қағаздар, жылжымайтын және өзге де мүлiктер </a:t>
            </a:r>
            <a:r>
              <a:rPr lang="kk-KZ" sz="1600" dirty="0" smtClean="0">
                <a:latin typeface="Times New Roman"/>
                <a:ea typeface="Times New Roman"/>
              </a:rPr>
              <a:t>     </a:t>
            </a:r>
          </a:p>
          <a:p>
            <a:pPr algn="just">
              <a:spcAft>
                <a:spcPts val="0"/>
              </a:spcAft>
            </a:pPr>
            <a:r>
              <a:rPr lang="kk-KZ" sz="1600" dirty="0">
                <a:latin typeface="Times New Roman"/>
                <a:ea typeface="Times New Roman"/>
              </a:rPr>
              <a:t> </a:t>
            </a:r>
            <a:r>
              <a:rPr lang="kk-KZ" sz="1600" dirty="0" smtClean="0">
                <a:latin typeface="Times New Roman"/>
                <a:ea typeface="Times New Roman"/>
              </a:rPr>
              <a:t>     сатып </a:t>
            </a:r>
            <a:r>
              <a:rPr lang="kk-KZ" sz="1600" dirty="0">
                <a:latin typeface="Times New Roman"/>
                <a:ea typeface="Times New Roman"/>
              </a:rPr>
              <a:t>алуда заңдарда көзделмеген артықшылықтарды </a:t>
            </a:r>
            <a:r>
              <a:rPr lang="kk-KZ" sz="1600" dirty="0" smtClean="0">
                <a:latin typeface="Times New Roman"/>
                <a:ea typeface="Times New Roman"/>
              </a:rPr>
              <a:t>пайдалану </a:t>
            </a:r>
            <a:r>
              <a:rPr lang="kk-KZ" sz="1600" dirty="0">
                <a:solidFill>
                  <a:srgbClr val="000000"/>
                </a:solidFill>
                <a:latin typeface="Times New Roman"/>
                <a:ea typeface="Times New Roman"/>
              </a:rPr>
              <a:t>[1].</a:t>
            </a:r>
            <a:endParaRPr lang="ru-RU" sz="1600" dirty="0">
              <a:latin typeface="Times New Roman"/>
              <a:ea typeface="Times New Roman"/>
            </a:endParaRPr>
          </a:p>
          <a:p>
            <a:pPr marL="342900" indent="-342900" algn="just">
              <a:spcAft>
                <a:spcPts val="0"/>
              </a:spcAft>
              <a:buAutoNum type="arabicParenR"/>
            </a:pPr>
            <a:endParaRPr lang="ru-RU" sz="1600" dirty="0">
              <a:latin typeface="Times New Roman"/>
              <a:ea typeface="Times New Roman"/>
            </a:endParaRPr>
          </a:p>
          <a:p>
            <a:pPr indent="450215" algn="ctr">
              <a:spcAft>
                <a:spcPts val="0"/>
              </a:spcAft>
            </a:pPr>
            <a:endParaRPr lang="ru-RU" sz="1600" b="1" dirty="0">
              <a:effectLst/>
              <a:latin typeface="Times New Roman"/>
              <a:ea typeface="Times New Roman"/>
            </a:endParaRPr>
          </a:p>
        </p:txBody>
      </p:sp>
    </p:spTree>
    <p:extLst>
      <p:ext uri="{BB962C8B-B14F-4D97-AF65-F5344CB8AC3E}">
        <p14:creationId xmlns:p14="http://schemas.microsoft.com/office/powerpoint/2010/main" val="4014416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836712"/>
            <a:ext cx="7272808" cy="3139321"/>
          </a:xfrm>
          <a:prstGeom prst="rect">
            <a:avLst/>
          </a:prstGeom>
        </p:spPr>
        <p:txBody>
          <a:bodyPr wrap="square">
            <a:spAutoFit/>
          </a:bodyPr>
          <a:lstStyle/>
          <a:p>
            <a:pPr algn="just">
              <a:spcAft>
                <a:spcPts val="0"/>
              </a:spcAft>
            </a:pPr>
            <a:r>
              <a:rPr lang="kk-KZ" sz="2200" dirty="0" smtClean="0">
                <a:solidFill>
                  <a:srgbClr val="000000"/>
                </a:solidFill>
                <a:latin typeface="Times New Roman"/>
                <a:ea typeface="Times New Roman"/>
              </a:rPr>
              <a:t>        Қазақстан </a:t>
            </a:r>
            <a:r>
              <a:rPr lang="kk-KZ" sz="2200" dirty="0">
                <a:solidFill>
                  <a:srgbClr val="000000"/>
                </a:solidFill>
                <a:latin typeface="Times New Roman"/>
                <a:ea typeface="Times New Roman"/>
              </a:rPr>
              <a:t>Республикасы Қалмыстық заңнамасы сыбайлас жемқорлыққа түсінік бермейді, алайда сыбайлас жемқорлыққа қарсы  әрекет етудің жеткілікті құралдарын қамтиды. ҚР Қылмыстық кодексі бойынша сыбайлас жемқорлықпен байланысты қылмыс деп сыбайлас жемқорлыққа қатысты барлық негізгі белгілері бар лауазымдық қылмыстарды санаған жөн. Сыбайлас жемқорлықпен байланысты қылмыстар тізімі қылмыстың 16 құрамын қамтиды </a:t>
            </a:r>
            <a:r>
              <a:rPr lang="kk-KZ" sz="2200" dirty="0">
                <a:solidFill>
                  <a:srgbClr val="000000"/>
                </a:solidFill>
                <a:latin typeface="Times New Roman"/>
                <a:ea typeface="Calibri"/>
              </a:rPr>
              <a:t>[2].</a:t>
            </a:r>
            <a:endParaRPr lang="ru-RU" sz="2200" dirty="0">
              <a:effectLst/>
              <a:latin typeface="Times New Roman"/>
              <a:ea typeface="Times New Roman"/>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0959" y="4011124"/>
            <a:ext cx="3521565" cy="2289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9079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1268760"/>
            <a:ext cx="7344816" cy="3693319"/>
          </a:xfrm>
          <a:prstGeom prst="rect">
            <a:avLst/>
          </a:prstGeom>
        </p:spPr>
        <p:txBody>
          <a:bodyPr wrap="square">
            <a:spAutoFit/>
          </a:bodyPr>
          <a:lstStyle/>
          <a:p>
            <a:pPr indent="450215" algn="ctr">
              <a:spcAft>
                <a:spcPts val="0"/>
              </a:spcAft>
            </a:pPr>
            <a:r>
              <a:rPr lang="kk-KZ" sz="2600" dirty="0">
                <a:latin typeface="Times New Roman"/>
                <a:ea typeface="Times New Roman"/>
              </a:rPr>
              <a:t>«Аса маңызды міндет – сыбайлас жемқорлыққа қарсы жаңа стратегияны қалыптастыру және іске асыруды жалғастыру</a:t>
            </a:r>
            <a:r>
              <a:rPr lang="kk-KZ" sz="2600" dirty="0" smtClean="0">
                <a:latin typeface="Times New Roman"/>
                <a:ea typeface="Times New Roman"/>
              </a:rPr>
              <a:t>. Әкімшілік </a:t>
            </a:r>
            <a:r>
              <a:rPr lang="kk-KZ" sz="2600" dirty="0">
                <a:latin typeface="Times New Roman"/>
                <a:ea typeface="Times New Roman"/>
              </a:rPr>
              <a:t>реформа қажетсіз қағазбастылық пен құжат айналымының қолайсыз үдерісіне айналмауға тиіс. Халық алдында есептілігін арттырып, нәтижеге деген жауапкершілігін күшейте отырып, жергілікті жерлердегі басқару органдарына көбірек дербестік беру керек</a:t>
            </a:r>
            <a:r>
              <a:rPr lang="kk-KZ" sz="2600" dirty="0">
                <a:solidFill>
                  <a:srgbClr val="000000"/>
                </a:solidFill>
                <a:latin typeface="Times New Roman"/>
                <a:ea typeface="Times New Roman"/>
              </a:rPr>
              <a:t>» [3].</a:t>
            </a:r>
            <a:endParaRPr lang="ru-RU" sz="2600" dirty="0">
              <a:effectLst/>
              <a:latin typeface="Times New Roman"/>
              <a:ea typeface="Times New Roman"/>
            </a:endParaRPr>
          </a:p>
        </p:txBody>
      </p:sp>
    </p:spTree>
    <p:extLst>
      <p:ext uri="{BB962C8B-B14F-4D97-AF65-F5344CB8AC3E}">
        <p14:creationId xmlns:p14="http://schemas.microsoft.com/office/powerpoint/2010/main" val="2315137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980728"/>
            <a:ext cx="7632848" cy="4444294"/>
          </a:xfrm>
          <a:prstGeom prst="rect">
            <a:avLst/>
          </a:prstGeom>
        </p:spPr>
        <p:txBody>
          <a:bodyPr wrap="square">
            <a:spAutoFit/>
          </a:bodyPr>
          <a:lstStyle/>
          <a:p>
            <a:pPr indent="450215" algn="ctr">
              <a:spcAft>
                <a:spcPts val="0"/>
              </a:spcAft>
            </a:pPr>
            <a:r>
              <a:rPr lang="kk-KZ" sz="2400" b="1" spc="-50" dirty="0">
                <a:solidFill>
                  <a:srgbClr val="000000"/>
                </a:solidFill>
                <a:latin typeface="Times New Roman"/>
                <a:ea typeface="Times New Roman"/>
              </a:rPr>
              <a:t>Алға қойған мақсаттарға қол жеткізу үшін келесі мәселелерді шешу қажет</a:t>
            </a:r>
            <a:r>
              <a:rPr lang="kk-KZ" sz="2400" b="1" spc="-50" dirty="0" smtClean="0">
                <a:solidFill>
                  <a:srgbClr val="000000"/>
                </a:solidFill>
                <a:latin typeface="Times New Roman"/>
                <a:ea typeface="Times New Roman"/>
              </a:rPr>
              <a:t>:</a:t>
            </a:r>
          </a:p>
          <a:p>
            <a:pPr indent="450215">
              <a:spcAft>
                <a:spcPts val="0"/>
              </a:spcAft>
            </a:pPr>
            <a:endParaRPr lang="ru-RU" sz="1400" b="1" dirty="0">
              <a:latin typeface="Times New Roman"/>
              <a:ea typeface="Times New Roman"/>
            </a:endParaRPr>
          </a:p>
          <a:p>
            <a:pPr lvl="0">
              <a:lnSpc>
                <a:spcPct val="115000"/>
              </a:lnSpc>
              <a:spcAft>
                <a:spcPts val="0"/>
              </a:spcAft>
              <a:tabLst>
                <a:tab pos="630555" algn="l"/>
              </a:tabLst>
            </a:pPr>
            <a:r>
              <a:rPr lang="kk-KZ" sz="2400" b="1" dirty="0" smtClean="0">
                <a:solidFill>
                  <a:srgbClr val="000000"/>
                </a:solidFill>
                <a:latin typeface="Times New Roman"/>
                <a:ea typeface="Calibri"/>
                <a:cs typeface="Times New Roman"/>
              </a:rPr>
              <a:t>1. </a:t>
            </a:r>
            <a:r>
              <a:rPr lang="kk-KZ" sz="2400" dirty="0" smtClean="0">
                <a:solidFill>
                  <a:srgbClr val="000000"/>
                </a:solidFill>
                <a:latin typeface="Times New Roman"/>
                <a:ea typeface="Calibri"/>
                <a:cs typeface="Times New Roman"/>
              </a:rPr>
              <a:t>Халықаралық </a:t>
            </a:r>
            <a:r>
              <a:rPr lang="kk-KZ" sz="2400" dirty="0">
                <a:solidFill>
                  <a:srgbClr val="000000"/>
                </a:solidFill>
                <a:latin typeface="Times New Roman"/>
                <a:ea typeface="Calibri"/>
                <a:cs typeface="Times New Roman"/>
              </a:rPr>
              <a:t>ынтымақтастықты кеңейту және </a:t>
            </a:r>
            <a:endParaRPr lang="kk-KZ" sz="2400" dirty="0" smtClean="0">
              <a:solidFill>
                <a:srgbClr val="000000"/>
              </a:solidFill>
              <a:latin typeface="Times New Roman"/>
              <a:ea typeface="Calibri"/>
              <a:cs typeface="Times New Roman"/>
            </a:endParaRPr>
          </a:p>
          <a:p>
            <a:pPr lvl="0">
              <a:lnSpc>
                <a:spcPct val="115000"/>
              </a:lnSpc>
              <a:spcAft>
                <a:spcPts val="0"/>
              </a:spcAft>
              <a:tabLst>
                <a:tab pos="630555" algn="l"/>
              </a:tabLst>
            </a:pPr>
            <a:r>
              <a:rPr lang="kk-KZ" sz="2400" dirty="0" smtClean="0">
                <a:solidFill>
                  <a:srgbClr val="000000"/>
                </a:solidFill>
                <a:latin typeface="Times New Roman"/>
                <a:ea typeface="Calibri"/>
                <a:cs typeface="Times New Roman"/>
              </a:rPr>
              <a:t>сыбайлас жемқорлыққа </a:t>
            </a:r>
            <a:r>
              <a:rPr lang="kk-KZ" sz="2400" dirty="0">
                <a:solidFill>
                  <a:srgbClr val="000000"/>
                </a:solidFill>
                <a:latin typeface="Times New Roman"/>
                <a:ea typeface="Calibri"/>
                <a:cs typeface="Times New Roman"/>
              </a:rPr>
              <a:t>қарсы іс-қимыл мәселелері бойынша ұлттық заңнаманы жетілдіру</a:t>
            </a:r>
            <a:r>
              <a:rPr lang="kk-KZ" sz="2400" dirty="0" smtClean="0">
                <a:solidFill>
                  <a:srgbClr val="000000"/>
                </a:solidFill>
                <a:latin typeface="Times New Roman"/>
                <a:ea typeface="Calibri"/>
                <a:cs typeface="Times New Roman"/>
              </a:rPr>
              <a:t>;</a:t>
            </a:r>
          </a:p>
          <a:p>
            <a:pPr lvl="0">
              <a:lnSpc>
                <a:spcPct val="115000"/>
              </a:lnSpc>
              <a:spcAft>
                <a:spcPts val="0"/>
              </a:spcAft>
              <a:tabLst>
                <a:tab pos="630555" algn="l"/>
              </a:tabLst>
            </a:pPr>
            <a:r>
              <a:rPr lang="kk-KZ" sz="2400" b="1" dirty="0" smtClean="0">
                <a:solidFill>
                  <a:srgbClr val="000000"/>
                </a:solidFill>
                <a:latin typeface="Times New Roman"/>
                <a:ea typeface="Calibri"/>
                <a:cs typeface="Times New Roman"/>
              </a:rPr>
              <a:t>2. </a:t>
            </a:r>
            <a:r>
              <a:rPr lang="kk-KZ" sz="2400" dirty="0" smtClean="0">
                <a:solidFill>
                  <a:srgbClr val="000000"/>
                </a:solidFill>
                <a:latin typeface="Times New Roman"/>
                <a:ea typeface="Calibri"/>
                <a:cs typeface="Times New Roman"/>
              </a:rPr>
              <a:t>Сыбайлас </a:t>
            </a:r>
            <a:r>
              <a:rPr lang="kk-KZ" sz="2400" dirty="0">
                <a:solidFill>
                  <a:srgbClr val="000000"/>
                </a:solidFill>
                <a:latin typeface="Times New Roman"/>
                <a:ea typeface="Calibri"/>
                <a:cs typeface="Times New Roman"/>
              </a:rPr>
              <a:t>жемқорлық қауіптерін азайту бойынша мемлекеттік органдар қызметінің тиімділігін арттыру; </a:t>
            </a:r>
            <a:endParaRPr lang="kk-KZ" sz="2400" dirty="0" smtClean="0">
              <a:solidFill>
                <a:srgbClr val="000000"/>
              </a:solidFill>
              <a:latin typeface="Times New Roman"/>
              <a:ea typeface="Calibri"/>
              <a:cs typeface="Times New Roman"/>
            </a:endParaRPr>
          </a:p>
          <a:p>
            <a:pPr lvl="0">
              <a:lnSpc>
                <a:spcPct val="115000"/>
              </a:lnSpc>
              <a:spcAft>
                <a:spcPts val="0"/>
              </a:spcAft>
              <a:tabLst>
                <a:tab pos="630555" algn="l"/>
              </a:tabLst>
            </a:pPr>
            <a:r>
              <a:rPr lang="kk-KZ" sz="2400" b="1" dirty="0" smtClean="0">
                <a:solidFill>
                  <a:srgbClr val="000000"/>
                </a:solidFill>
                <a:latin typeface="Times New Roman"/>
                <a:ea typeface="Calibri"/>
                <a:cs typeface="Times New Roman"/>
              </a:rPr>
              <a:t>3. </a:t>
            </a:r>
            <a:r>
              <a:rPr lang="kk-KZ" sz="2400" dirty="0" smtClean="0">
                <a:solidFill>
                  <a:srgbClr val="000000"/>
                </a:solidFill>
                <a:latin typeface="Times New Roman"/>
                <a:ea typeface="Calibri"/>
                <a:cs typeface="Times New Roman"/>
              </a:rPr>
              <a:t>Сыбайлас </a:t>
            </a:r>
            <a:r>
              <a:rPr lang="kk-KZ" sz="2400" dirty="0">
                <a:solidFill>
                  <a:srgbClr val="000000"/>
                </a:solidFill>
                <a:latin typeface="Times New Roman"/>
                <a:ea typeface="Calibri"/>
                <a:cs typeface="Times New Roman"/>
              </a:rPr>
              <a:t>жемқорлыққа қарсы көзқарасты </a:t>
            </a:r>
            <a:r>
              <a:rPr lang="kk-KZ" sz="2400" dirty="0" smtClean="0">
                <a:solidFill>
                  <a:srgbClr val="000000"/>
                </a:solidFill>
                <a:latin typeface="Times New Roman"/>
                <a:ea typeface="Calibri"/>
                <a:cs typeface="Times New Roman"/>
              </a:rPr>
              <a:t>жоғарылату;</a:t>
            </a:r>
          </a:p>
          <a:p>
            <a:pPr lvl="0">
              <a:lnSpc>
                <a:spcPct val="115000"/>
              </a:lnSpc>
              <a:spcAft>
                <a:spcPts val="0"/>
              </a:spcAft>
              <a:tabLst>
                <a:tab pos="630555" algn="l"/>
              </a:tabLst>
            </a:pPr>
            <a:r>
              <a:rPr lang="ru-RU" sz="2400" b="1" dirty="0" smtClean="0">
                <a:solidFill>
                  <a:srgbClr val="000000"/>
                </a:solidFill>
                <a:latin typeface="Times New Roman" pitchFamily="18" charset="0"/>
                <a:ea typeface="Times New Roman"/>
                <a:cs typeface="Times New Roman" pitchFamily="18" charset="0"/>
              </a:rPr>
              <a:t>4. </a:t>
            </a:r>
            <a:r>
              <a:rPr lang="kk-KZ" sz="2400" dirty="0" smtClean="0">
                <a:solidFill>
                  <a:srgbClr val="000000"/>
                </a:solidFill>
                <a:latin typeface="Times New Roman"/>
                <a:ea typeface="Times New Roman"/>
              </a:rPr>
              <a:t>Көлеңкелі </a:t>
            </a:r>
            <a:r>
              <a:rPr lang="kk-KZ" sz="2400" dirty="0">
                <a:solidFill>
                  <a:srgbClr val="000000"/>
                </a:solidFill>
                <a:latin typeface="Times New Roman"/>
                <a:ea typeface="Times New Roman"/>
              </a:rPr>
              <a:t>экономика деңгейін төмендету</a:t>
            </a:r>
            <a:r>
              <a:rPr lang="kk-KZ" sz="2400" dirty="0">
                <a:solidFill>
                  <a:srgbClr val="000000"/>
                </a:solidFill>
                <a:latin typeface="Times New Roman"/>
                <a:ea typeface="Calibri"/>
              </a:rPr>
              <a:t> [4].</a:t>
            </a:r>
            <a:endParaRPr lang="ru-RU" sz="2400" dirty="0">
              <a:effectLst/>
              <a:latin typeface="Times New Roman"/>
              <a:ea typeface="Times New Roman"/>
            </a:endParaRPr>
          </a:p>
        </p:txBody>
      </p:sp>
    </p:spTree>
    <p:extLst>
      <p:ext uri="{BB962C8B-B14F-4D97-AF65-F5344CB8AC3E}">
        <p14:creationId xmlns:p14="http://schemas.microsoft.com/office/powerpoint/2010/main" val="3174483187"/>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78</TotalTime>
  <Words>509</Words>
  <Application>Microsoft Office PowerPoint</Application>
  <PresentationFormat>Экран (4:3)</PresentationFormat>
  <Paragraphs>47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Admin</cp:lastModifiedBy>
  <cp:revision>10</cp:revision>
  <dcterms:modified xsi:type="dcterms:W3CDTF">2015-10-12T03:31:49Z</dcterms:modified>
</cp:coreProperties>
</file>