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6"/>
  </p:notesMasterIdLst>
  <p:sldIdLst>
    <p:sldId id="258" r:id="rId2"/>
    <p:sldId id="259" r:id="rId3"/>
    <p:sldId id="256" r:id="rId4"/>
    <p:sldId id="257" r:id="rId5"/>
    <p:sldId id="271" r:id="rId6"/>
    <p:sldId id="272" r:id="rId7"/>
    <p:sldId id="273" r:id="rId8"/>
    <p:sldId id="274" r:id="rId9"/>
    <p:sldId id="283" r:id="rId10"/>
    <p:sldId id="284" r:id="rId11"/>
    <p:sldId id="285" r:id="rId12"/>
    <p:sldId id="286" r:id="rId13"/>
    <p:sldId id="287" r:id="rId14"/>
    <p:sldId id="281"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67" autoAdjust="0"/>
  </p:normalViewPr>
  <p:slideViewPr>
    <p:cSldViewPr>
      <p:cViewPr varScale="1">
        <p:scale>
          <a:sx n="80" d="100"/>
          <a:sy n="80" d="100"/>
        </p:scale>
        <p:origin x="-1074" y="-84"/>
      </p:cViewPr>
      <p:guideLst>
        <p:guide orient="horz" pos="2160"/>
        <p:guide pos="2880"/>
      </p:guideLst>
    </p:cSldViewPr>
  </p:slideViewPr>
  <p:outlineViewPr>
    <p:cViewPr>
      <p:scale>
        <a:sx n="33" d="100"/>
        <a:sy n="33" d="100"/>
      </p:scale>
      <p:origin x="0" y="246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DF40D4-C053-4C60-B84B-FBB25321060C}" type="datetimeFigureOut">
              <a:rPr lang="ru-RU" smtClean="0"/>
              <a:t>09.10.2015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B1EA30-8461-4DCB-ADCD-AFB3C3B6DF78}" type="slidenum">
              <a:rPr lang="ru-RU" smtClean="0"/>
              <a:t>‹#›</a:t>
            </a:fld>
            <a:endParaRPr lang="ru-RU"/>
          </a:p>
        </p:txBody>
      </p:sp>
    </p:spTree>
    <p:extLst>
      <p:ext uri="{BB962C8B-B14F-4D97-AF65-F5344CB8AC3E}">
        <p14:creationId xmlns:p14="http://schemas.microsoft.com/office/powerpoint/2010/main" val="557159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EB1EA30-8461-4DCB-ADCD-AFB3C3B6DF78}" type="slidenum">
              <a:rPr lang="ru-RU" smtClean="0"/>
              <a:t>2</a:t>
            </a:fld>
            <a:endParaRPr lang="ru-RU"/>
          </a:p>
        </p:txBody>
      </p:sp>
    </p:spTree>
    <p:extLst>
      <p:ext uri="{BB962C8B-B14F-4D97-AF65-F5344CB8AC3E}">
        <p14:creationId xmlns:p14="http://schemas.microsoft.com/office/powerpoint/2010/main" val="1203557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EB1EA30-8461-4DCB-ADCD-AFB3C3B6DF78}" type="slidenum">
              <a:rPr lang="ru-RU" smtClean="0"/>
              <a:t>4</a:t>
            </a:fld>
            <a:endParaRPr lang="ru-RU"/>
          </a:p>
        </p:txBody>
      </p:sp>
    </p:spTree>
    <p:extLst>
      <p:ext uri="{BB962C8B-B14F-4D97-AF65-F5344CB8AC3E}">
        <p14:creationId xmlns:p14="http://schemas.microsoft.com/office/powerpoint/2010/main" val="2390230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EB1EA30-8461-4DCB-ADCD-AFB3C3B6DF78}" type="slidenum">
              <a:rPr lang="ru-RU" smtClean="0">
                <a:solidFill>
                  <a:prstClr val="black"/>
                </a:solidFill>
              </a:rPr>
              <a:pPr/>
              <a:t>12</a:t>
            </a:fld>
            <a:endParaRPr lang="ru-RU">
              <a:solidFill>
                <a:prstClr val="black"/>
              </a:solidFill>
            </a:endParaRPr>
          </a:p>
        </p:txBody>
      </p:sp>
    </p:spTree>
    <p:extLst>
      <p:ext uri="{BB962C8B-B14F-4D97-AF65-F5344CB8AC3E}">
        <p14:creationId xmlns:p14="http://schemas.microsoft.com/office/powerpoint/2010/main" val="344581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0EDE8AC-0D0F-4F27-A106-CB36A47944C7}"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1128E-AF35-4E12-85DE-0E42F267EF95}"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0EDE8AC-0D0F-4F27-A106-CB36A47944C7}"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1128E-AF35-4E12-85DE-0E42F267EF9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0EDE8AC-0D0F-4F27-A106-CB36A47944C7}"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1128E-AF35-4E12-85DE-0E42F267EF9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0EDE8AC-0D0F-4F27-A106-CB36A47944C7}"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1128E-AF35-4E12-85DE-0E42F267EF9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0EDE8AC-0D0F-4F27-A106-CB36A47944C7}"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71128E-AF35-4E12-85DE-0E42F267EF9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0EDE8AC-0D0F-4F27-A106-CB36A47944C7}" type="datetimeFigureOut">
              <a:rPr lang="ru-RU" smtClean="0"/>
              <a:t>09.10.2015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71128E-AF35-4E12-85DE-0E42F267EF9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0EDE8AC-0D0F-4F27-A106-CB36A47944C7}" type="datetimeFigureOut">
              <a:rPr lang="ru-RU" smtClean="0"/>
              <a:t>09.10.2015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171128E-AF35-4E12-85DE-0E42F267EF95}"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0EDE8AC-0D0F-4F27-A106-CB36A47944C7}" type="datetimeFigureOut">
              <a:rPr lang="ru-RU" smtClean="0"/>
              <a:t>09.10.2015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171128E-AF35-4E12-85DE-0E42F267EF9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EDE8AC-0D0F-4F27-A106-CB36A47944C7}" type="datetimeFigureOut">
              <a:rPr lang="ru-RU" smtClean="0"/>
              <a:t>09.10.2015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171128E-AF35-4E12-85DE-0E42F267EF9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0EDE8AC-0D0F-4F27-A106-CB36A47944C7}" type="datetimeFigureOut">
              <a:rPr lang="ru-RU" smtClean="0"/>
              <a:t>09.10.2015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71128E-AF35-4E12-85DE-0E42F267EF9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0EDE8AC-0D0F-4F27-A106-CB36A47944C7}" type="datetimeFigureOut">
              <a:rPr lang="ru-RU" smtClean="0"/>
              <a:t>09.10.2015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71128E-AF35-4E12-85DE-0E42F267EF95}"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0EDE8AC-0D0F-4F27-A106-CB36A47944C7}" type="datetimeFigureOut">
              <a:rPr lang="ru-RU" smtClean="0"/>
              <a:t>09.10.2015</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171128E-AF35-4E12-85DE-0E42F267EF9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899592" y="332656"/>
            <a:ext cx="7920880" cy="5904656"/>
          </a:xfrm>
        </p:spPr>
        <p:txBody>
          <a:bodyPr anchor="ctr">
            <a:noAutofit/>
          </a:bodyPr>
          <a:lstStyle/>
          <a:p>
            <a:pPr marL="0" algn="r">
              <a:spcBef>
                <a:spcPts val="0"/>
              </a:spcBef>
            </a:pPr>
            <a:endParaRPr lang="ru-RU" sz="1800" dirty="0" smtClean="0">
              <a:solidFill>
                <a:schemeClr val="tx1"/>
              </a:solidFill>
            </a:endParaRPr>
          </a:p>
          <a:p>
            <a:pPr marL="0" algn="r">
              <a:spcBef>
                <a:spcPts val="0"/>
              </a:spcBef>
            </a:pPr>
            <a:endParaRPr lang="ru-RU" sz="1800" dirty="0">
              <a:solidFill>
                <a:schemeClr val="tx1"/>
              </a:solidFill>
            </a:endParaRPr>
          </a:p>
          <a:p>
            <a:pPr marL="0" algn="r">
              <a:spcBef>
                <a:spcPts val="0"/>
              </a:spcBef>
            </a:pPr>
            <a:endParaRPr lang="ru-RU" sz="1800" dirty="0" smtClean="0">
              <a:solidFill>
                <a:schemeClr val="tx1"/>
              </a:solidFill>
            </a:endParaRPr>
          </a:p>
          <a:p>
            <a:pPr marL="0" algn="r">
              <a:spcBef>
                <a:spcPts val="0"/>
              </a:spcBef>
            </a:pPr>
            <a:endParaRPr lang="ru-RU" sz="1800" dirty="0">
              <a:solidFill>
                <a:schemeClr val="tx1"/>
              </a:solidFill>
            </a:endParaRPr>
          </a:p>
          <a:p>
            <a:pPr marL="0" algn="r">
              <a:spcBef>
                <a:spcPts val="0"/>
              </a:spcBef>
            </a:pPr>
            <a:endParaRPr lang="ru-RU" sz="1800" dirty="0" smtClean="0">
              <a:solidFill>
                <a:schemeClr val="tx1"/>
              </a:solidFill>
            </a:endParaRPr>
          </a:p>
          <a:p>
            <a:pPr marL="0" algn="r">
              <a:spcBef>
                <a:spcPts val="0"/>
              </a:spcBef>
            </a:pPr>
            <a:endParaRPr lang="ru-RU" sz="1800" dirty="0">
              <a:solidFill>
                <a:schemeClr val="tx1"/>
              </a:solidFill>
            </a:endParaRPr>
          </a:p>
          <a:p>
            <a:pPr marL="0" algn="r">
              <a:spcBef>
                <a:spcPts val="0"/>
              </a:spcBef>
            </a:pPr>
            <a:endParaRPr lang="ru-RU" sz="1800" dirty="0" smtClean="0">
              <a:solidFill>
                <a:schemeClr val="tx1"/>
              </a:solidFill>
            </a:endParaRPr>
          </a:p>
          <a:p>
            <a:pPr marL="0" algn="r">
              <a:spcBef>
                <a:spcPts val="0"/>
              </a:spcBef>
            </a:pPr>
            <a:endParaRPr lang="ru-RU" sz="1800" dirty="0">
              <a:solidFill>
                <a:schemeClr val="tx1"/>
              </a:solidFill>
            </a:endParaRPr>
          </a:p>
          <a:p>
            <a:pPr marL="0" algn="ctr">
              <a:spcBef>
                <a:spcPts val="0"/>
              </a:spcBef>
            </a:pPr>
            <a:endParaRPr lang="kk-KZ" sz="1800" dirty="0" smtClean="0">
              <a:solidFill>
                <a:schemeClr val="tx1"/>
              </a:solidFill>
              <a:latin typeface="Times New Roman" pitchFamily="18" charset="0"/>
              <a:cs typeface="Times New Roman" pitchFamily="18" charset="0"/>
            </a:endParaRPr>
          </a:p>
          <a:p>
            <a:pPr marL="0" algn="ctr">
              <a:spcBef>
                <a:spcPts val="0"/>
              </a:spcBef>
            </a:pPr>
            <a:endParaRPr lang="kk-KZ" sz="1800" dirty="0">
              <a:solidFill>
                <a:schemeClr val="tx1"/>
              </a:solidFill>
              <a:latin typeface="Times New Roman" pitchFamily="18" charset="0"/>
              <a:cs typeface="Times New Roman" pitchFamily="18" charset="0"/>
            </a:endParaRPr>
          </a:p>
          <a:p>
            <a:pPr marL="0" algn="ctr">
              <a:spcBef>
                <a:spcPts val="0"/>
              </a:spcBef>
            </a:pPr>
            <a:endParaRPr lang="kk-KZ" sz="1800" dirty="0" smtClean="0">
              <a:solidFill>
                <a:schemeClr val="tx1"/>
              </a:solidFill>
              <a:latin typeface="Times New Roman" pitchFamily="18" charset="0"/>
              <a:cs typeface="Times New Roman" pitchFamily="18" charset="0"/>
            </a:endParaRPr>
          </a:p>
          <a:p>
            <a:pPr marL="0" algn="ctr">
              <a:spcBef>
                <a:spcPts val="0"/>
              </a:spcBef>
            </a:pPr>
            <a:r>
              <a:rPr lang="kk-KZ" sz="1800" dirty="0" smtClean="0">
                <a:solidFill>
                  <a:schemeClr val="tx1"/>
                </a:solidFill>
                <a:latin typeface="Times New Roman" pitchFamily="18" charset="0"/>
                <a:cs typeface="Times New Roman" pitchFamily="18" charset="0"/>
              </a:rPr>
              <a:t>Қазақстан </a:t>
            </a:r>
            <a:r>
              <a:rPr lang="kk-KZ" sz="1800" dirty="0" smtClean="0">
                <a:solidFill>
                  <a:schemeClr val="tx1"/>
                </a:solidFill>
                <a:latin typeface="Times New Roman" pitchFamily="18" charset="0"/>
                <a:cs typeface="Times New Roman" pitchFamily="18" charset="0"/>
              </a:rPr>
              <a:t>Республикасының Білім және ғылым министрлігі</a:t>
            </a:r>
          </a:p>
          <a:p>
            <a:pPr marL="0" algn="ctr">
              <a:spcBef>
                <a:spcPts val="0"/>
              </a:spcBef>
            </a:pPr>
            <a:r>
              <a:rPr lang="kk-KZ" sz="1800" dirty="0" smtClean="0">
                <a:solidFill>
                  <a:schemeClr val="tx1"/>
                </a:solidFill>
                <a:latin typeface="Times New Roman" pitchFamily="18" charset="0"/>
                <a:cs typeface="Times New Roman" pitchFamily="18" charset="0"/>
              </a:rPr>
              <a:t>Қарағанды мемлекеттік техникалық университеті</a:t>
            </a:r>
            <a:endParaRPr lang="ru-RU" sz="1800" dirty="0" smtClean="0">
              <a:solidFill>
                <a:schemeClr val="tx1"/>
              </a:solidFill>
              <a:latin typeface="Times New Roman" pitchFamily="18" charset="0"/>
              <a:cs typeface="Times New Roman" pitchFamily="18" charset="0"/>
            </a:endParaRPr>
          </a:p>
          <a:p>
            <a:pPr marL="0" algn="r">
              <a:spcBef>
                <a:spcPts val="0"/>
              </a:spcBef>
            </a:pPr>
            <a:endParaRPr lang="ru-RU" sz="1800" dirty="0" smtClean="0">
              <a:solidFill>
                <a:schemeClr val="tx1"/>
              </a:solidFill>
              <a:latin typeface="Times New Roman" pitchFamily="18" charset="0"/>
              <a:cs typeface="Times New Roman" pitchFamily="18" charset="0"/>
            </a:endParaRPr>
          </a:p>
          <a:p>
            <a:pPr marL="0" algn="r">
              <a:spcBef>
                <a:spcPts val="0"/>
              </a:spcBef>
            </a:pPr>
            <a:endParaRPr lang="kk-KZ" sz="1800" dirty="0" smtClean="0">
              <a:solidFill>
                <a:schemeClr val="tx1"/>
              </a:solidFill>
              <a:latin typeface="Times New Roman" pitchFamily="18" charset="0"/>
              <a:cs typeface="Times New Roman" pitchFamily="18" charset="0"/>
            </a:endParaRPr>
          </a:p>
          <a:p>
            <a:pPr marL="0" algn="r">
              <a:spcBef>
                <a:spcPts val="0"/>
              </a:spcBef>
            </a:pPr>
            <a:endParaRPr lang="kk-KZ" sz="1800" dirty="0">
              <a:solidFill>
                <a:schemeClr val="tx1"/>
              </a:solidFill>
              <a:latin typeface="Times New Roman" pitchFamily="18" charset="0"/>
              <a:cs typeface="Times New Roman" pitchFamily="18" charset="0"/>
            </a:endParaRPr>
          </a:p>
          <a:p>
            <a:pPr marL="0" algn="ctr">
              <a:spcBef>
                <a:spcPts val="0"/>
              </a:spcBef>
            </a:pPr>
            <a:r>
              <a:rPr lang="kk-KZ" sz="1800" dirty="0" smtClean="0">
                <a:solidFill>
                  <a:schemeClr val="tx1"/>
                </a:solidFill>
                <a:latin typeface="Times New Roman" pitchFamily="18" charset="0"/>
                <a:cs typeface="Times New Roman" pitchFamily="18" charset="0"/>
              </a:rPr>
              <a:t>Факультатив: «Қазақстандық құқық»</a:t>
            </a:r>
            <a:endParaRPr lang="ru-RU" sz="1800" dirty="0">
              <a:solidFill>
                <a:schemeClr val="tx1"/>
              </a:solidFill>
              <a:latin typeface="Times New Roman" pitchFamily="18" charset="0"/>
              <a:cs typeface="Times New Roman" pitchFamily="18" charset="0"/>
            </a:endParaRPr>
          </a:p>
          <a:p>
            <a:pPr algn="ctr">
              <a:spcBef>
                <a:spcPts val="0"/>
              </a:spcBef>
            </a:pPr>
            <a:endParaRPr lang="ru-RU" sz="2000" dirty="0" smtClean="0">
              <a:solidFill>
                <a:schemeClr val="tx1"/>
              </a:solidFill>
              <a:latin typeface="Times New Roman" pitchFamily="18" charset="0"/>
              <a:cs typeface="Times New Roman" pitchFamily="18" charset="0"/>
            </a:endParaRPr>
          </a:p>
          <a:p>
            <a:pPr algn="ctr">
              <a:spcBef>
                <a:spcPts val="0"/>
              </a:spcBef>
            </a:pPr>
            <a:r>
              <a:rPr lang="ru-RU" sz="2800" dirty="0" smtClean="0">
                <a:solidFill>
                  <a:schemeClr val="tx1"/>
                </a:solidFill>
                <a:latin typeface="Times New Roman" pitchFamily="18" charset="0"/>
                <a:cs typeface="Times New Roman" pitchFamily="18" charset="0"/>
              </a:rPr>
              <a:t>ҚР </a:t>
            </a:r>
            <a:r>
              <a:rPr lang="ru-RU" sz="2800" dirty="0">
                <a:solidFill>
                  <a:schemeClr val="tx1"/>
                </a:solidFill>
                <a:latin typeface="Times New Roman" pitchFamily="18" charset="0"/>
                <a:cs typeface="Times New Roman" pitchFamily="18" charset="0"/>
              </a:rPr>
              <a:t>ЕҢБЕК ЗАҢЫ ЖӘНЕ ЖАС МАМАН</a:t>
            </a:r>
          </a:p>
          <a:p>
            <a:pPr marL="0" algn="ctr">
              <a:spcBef>
                <a:spcPts val="0"/>
              </a:spcBef>
            </a:pPr>
            <a:endParaRPr lang="ru-RU" sz="1800" dirty="0" smtClean="0">
              <a:solidFill>
                <a:schemeClr val="tx1"/>
              </a:solidFill>
              <a:latin typeface="Times New Roman" pitchFamily="18" charset="0"/>
              <a:cs typeface="Times New Roman" pitchFamily="18" charset="0"/>
            </a:endParaRPr>
          </a:p>
          <a:p>
            <a:pPr marL="0" algn="r">
              <a:spcBef>
                <a:spcPts val="0"/>
              </a:spcBef>
            </a:pPr>
            <a:endParaRPr lang="ru-RU" sz="1800" dirty="0">
              <a:solidFill>
                <a:schemeClr val="tx1"/>
              </a:solidFill>
              <a:latin typeface="Times New Roman" pitchFamily="18" charset="0"/>
              <a:cs typeface="Times New Roman" pitchFamily="18" charset="0"/>
            </a:endParaRPr>
          </a:p>
          <a:p>
            <a:pPr marL="0" algn="r">
              <a:spcBef>
                <a:spcPts val="0"/>
              </a:spcBef>
            </a:pPr>
            <a:r>
              <a:rPr lang="ru-RU" sz="1800" dirty="0" smtClean="0">
                <a:solidFill>
                  <a:schemeClr val="tx1"/>
                </a:solidFill>
                <a:latin typeface="Times New Roman" pitchFamily="18" charset="0"/>
                <a:cs typeface="Times New Roman" pitchFamily="18" charset="0"/>
              </a:rPr>
              <a:t>С.Б. </a:t>
            </a:r>
            <a:r>
              <a:rPr lang="ru-RU" sz="1800" dirty="0" err="1" smtClean="0">
                <a:solidFill>
                  <a:schemeClr val="tx1"/>
                </a:solidFill>
                <a:latin typeface="Times New Roman" pitchFamily="18" charset="0"/>
                <a:cs typeface="Times New Roman" pitchFamily="18" charset="0"/>
              </a:rPr>
              <a:t>Балшикеев</a:t>
            </a:r>
            <a:r>
              <a:rPr lang="ru-RU" sz="1800" dirty="0" smtClean="0">
                <a:solidFill>
                  <a:schemeClr val="tx1"/>
                </a:solidFill>
                <a:latin typeface="Times New Roman" pitchFamily="18" charset="0"/>
                <a:cs typeface="Times New Roman" pitchFamily="18" charset="0"/>
              </a:rPr>
              <a:t>,</a:t>
            </a:r>
            <a:endParaRPr lang="ru-RU" sz="1800" dirty="0">
              <a:solidFill>
                <a:schemeClr val="tx1"/>
              </a:solidFill>
              <a:latin typeface="Times New Roman" pitchFamily="18" charset="0"/>
              <a:cs typeface="Times New Roman" pitchFamily="18" charset="0"/>
            </a:endParaRPr>
          </a:p>
          <a:p>
            <a:pPr marL="0" algn="r">
              <a:spcBef>
                <a:spcPts val="0"/>
              </a:spcBef>
            </a:pPr>
            <a:r>
              <a:rPr lang="kk-KZ" sz="1800" dirty="0" smtClean="0">
                <a:solidFill>
                  <a:schemeClr val="tx1"/>
                </a:solidFill>
                <a:latin typeface="Times New Roman" pitchFamily="18" charset="0"/>
                <a:cs typeface="Times New Roman" pitchFamily="18" charset="0"/>
              </a:rPr>
              <a:t>ӘГП кафедрасының </a:t>
            </a:r>
            <a:r>
              <a:rPr lang="kk-KZ" sz="1800" dirty="0" smtClean="0">
                <a:solidFill>
                  <a:schemeClr val="tx1"/>
                </a:solidFill>
                <a:latin typeface="Times New Roman" pitchFamily="18" charset="0"/>
                <a:cs typeface="Times New Roman" pitchFamily="18" charset="0"/>
              </a:rPr>
              <a:t>меңгерушісі,</a:t>
            </a:r>
          </a:p>
          <a:p>
            <a:pPr marL="0" algn="r">
              <a:spcBef>
                <a:spcPts val="0"/>
              </a:spcBef>
            </a:pPr>
            <a:r>
              <a:rPr lang="kk-KZ" sz="1800" dirty="0">
                <a:solidFill>
                  <a:schemeClr val="tx1"/>
                </a:solidFill>
                <a:latin typeface="Times New Roman" pitchFamily="18" charset="0"/>
                <a:cs typeface="Times New Roman" pitchFamily="18" charset="0"/>
              </a:rPr>
              <a:t>д</a:t>
            </a:r>
            <a:r>
              <a:rPr lang="kk-KZ" sz="1800" dirty="0" smtClean="0">
                <a:solidFill>
                  <a:schemeClr val="tx1"/>
                </a:solidFill>
                <a:latin typeface="Times New Roman" pitchFamily="18" charset="0"/>
                <a:cs typeface="Times New Roman" pitchFamily="18" charset="0"/>
              </a:rPr>
              <a:t>оцент, ф.ғ.к</a:t>
            </a:r>
            <a:r>
              <a:rPr lang="kk-KZ" sz="1800" dirty="0" smtClean="0">
                <a:solidFill>
                  <a:schemeClr val="tx1"/>
                </a:solidFill>
                <a:latin typeface="Times New Roman" pitchFamily="18" charset="0"/>
                <a:cs typeface="Times New Roman" pitchFamily="18" charset="0"/>
              </a:rPr>
              <a:t>.</a:t>
            </a:r>
            <a:endParaRPr lang="ru-RU" sz="1800" dirty="0" smtClean="0">
              <a:solidFill>
                <a:schemeClr val="tx1"/>
              </a:solidFill>
              <a:latin typeface="Times New Roman" pitchFamily="18" charset="0"/>
              <a:cs typeface="Times New Roman" pitchFamily="18" charset="0"/>
            </a:endParaRPr>
          </a:p>
          <a:p>
            <a:pPr algn="ctr"/>
            <a:endParaRPr lang="kk-KZ" sz="1800" dirty="0" smtClean="0">
              <a:solidFill>
                <a:schemeClr val="tx1"/>
              </a:solidFill>
              <a:latin typeface="Times New Roman" pitchFamily="18" charset="0"/>
              <a:cs typeface="Times New Roman" pitchFamily="18" charset="0"/>
            </a:endParaRPr>
          </a:p>
          <a:p>
            <a:pPr algn="ctr"/>
            <a:r>
              <a:rPr lang="kk-KZ" sz="1800" dirty="0" smtClean="0">
                <a:solidFill>
                  <a:schemeClr val="tx1"/>
                </a:solidFill>
                <a:latin typeface="Times New Roman" pitchFamily="18" charset="0"/>
                <a:cs typeface="Times New Roman" pitchFamily="18" charset="0"/>
              </a:rPr>
              <a:t>Қарағанды 2015</a:t>
            </a:r>
            <a:endParaRPr lang="ru-RU" sz="1800" dirty="0" smtClean="0">
              <a:solidFill>
                <a:schemeClr val="tx1"/>
              </a:solidFill>
              <a:latin typeface="Times New Roman" pitchFamily="18" charset="0"/>
              <a:cs typeface="Times New Roman" pitchFamily="18" charset="0"/>
            </a:endParaRPr>
          </a:p>
          <a:p>
            <a:endParaRPr lang="ru-RU" sz="6000" dirty="0">
              <a:solidFill>
                <a:schemeClr val="tx1"/>
              </a:solidFill>
            </a:endParaRPr>
          </a:p>
          <a:p>
            <a:endParaRPr lang="ru-RU" sz="6000" dirty="0" smtClean="0">
              <a:solidFill>
                <a:schemeClr val="tx1"/>
              </a:solidFill>
            </a:endParaRPr>
          </a:p>
          <a:p>
            <a:endParaRPr lang="ru-RU" sz="6000" dirty="0">
              <a:solidFill>
                <a:schemeClr val="tx1"/>
              </a:solidFill>
            </a:endParaRPr>
          </a:p>
        </p:txBody>
      </p:sp>
    </p:spTree>
    <p:extLst>
      <p:ext uri="{BB962C8B-B14F-4D97-AF65-F5344CB8AC3E}">
        <p14:creationId xmlns:p14="http://schemas.microsoft.com/office/powerpoint/2010/main" val="3421291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335846"/>
            <a:ext cx="7992888" cy="6001643"/>
          </a:xfrm>
          <a:prstGeom prst="rect">
            <a:avLst/>
          </a:prstGeom>
        </p:spPr>
        <p:txBody>
          <a:bodyPr wrap="square">
            <a:spAutoFit/>
          </a:bodyPr>
          <a:lstStyle/>
          <a:p>
            <a:pPr indent="449580" algn="just"/>
            <a:r>
              <a:rPr lang="ru-RU" sz="2400" dirty="0" smtClean="0">
                <a:solidFill>
                  <a:prstClr val="black"/>
                </a:solidFill>
                <a:latin typeface="Times New Roman" pitchFamily="18" charset="0"/>
                <a:cs typeface="Times New Roman" pitchFamily="18" charset="0"/>
              </a:rPr>
              <a:t>	</a:t>
            </a:r>
            <a:r>
              <a:rPr lang="kk-KZ" sz="2400" dirty="0">
                <a:solidFill>
                  <a:prstClr val="black"/>
                </a:solidFill>
                <a:latin typeface="Times New Roman"/>
                <a:ea typeface="Times New Roman"/>
              </a:rPr>
              <a:t>Еңбек қызметі тараптардың жұмыскер үшін мамандық, кәсіп, біліктілік немесе қызметкер үшін лауазым заңдарын бекіту жолымен анықталады, сол бойынша осы еңбекші жұмыс істейді. </a:t>
            </a:r>
            <a:endParaRPr lang="ru-RU" sz="2000" dirty="0">
              <a:solidFill>
                <a:prstClr val="black"/>
              </a:solidFill>
              <a:latin typeface="Times New Roman"/>
              <a:ea typeface="Times New Roman"/>
            </a:endParaRPr>
          </a:p>
          <a:p>
            <a:pPr indent="449580" algn="just"/>
            <a:r>
              <a:rPr lang="kk-KZ" sz="2400" dirty="0">
                <a:solidFill>
                  <a:prstClr val="black"/>
                </a:solidFill>
                <a:latin typeface="Times New Roman"/>
                <a:ea typeface="Times New Roman"/>
              </a:rPr>
              <a:t>Мамандық – бұл еңбек қызметінің түрі, ол еңбек қызметтерінің сипатымен және мақсатымен анықталады, мысалы, металлург, құрылысшы, тоқымашы, тағам даярлаушы, теміржолшы, дәрігер, оқытушы, заңгер және т.б.</a:t>
            </a:r>
            <a:endParaRPr lang="ru-RU" sz="2000" dirty="0">
              <a:solidFill>
                <a:prstClr val="black"/>
              </a:solidFill>
              <a:latin typeface="Times New Roman"/>
              <a:ea typeface="Times New Roman"/>
            </a:endParaRPr>
          </a:p>
          <a:p>
            <a:pPr indent="449580" algn="just"/>
            <a:r>
              <a:rPr lang="kk-KZ" sz="2400" dirty="0">
                <a:solidFill>
                  <a:prstClr val="black"/>
                </a:solidFill>
                <a:latin typeface="Times New Roman"/>
                <a:ea typeface="Times New Roman"/>
              </a:rPr>
              <a:t>Жас маман үшін еңбек қызметінің белгіленуі қабылданатын жұмыскердің жалпы еңбек процесінде функционалдық орнын да, осы процестегі оның еңбек режимін де бекітеді. Еңбек қызметінің белгілену принципі әкімшіліктен еңбек заңдары бойынша келісілмеген жұмысты атқаруды жұмыскерден талап етуге тыйым салатын ҚР ЕЗК 26-бабында да айқындалған. </a:t>
            </a:r>
            <a:endParaRPr lang="ru-RU" sz="2000" dirty="0">
              <a:solidFill>
                <a:prstClr val="black"/>
              </a:solidFill>
              <a:latin typeface="Times New Roman"/>
              <a:ea typeface="Times New Roman"/>
            </a:endParaRPr>
          </a:p>
        </p:txBody>
      </p:sp>
    </p:spTree>
    <p:extLst>
      <p:ext uri="{BB962C8B-B14F-4D97-AF65-F5344CB8AC3E}">
        <p14:creationId xmlns:p14="http://schemas.microsoft.com/office/powerpoint/2010/main" val="59204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6700" y="1268760"/>
            <a:ext cx="7920880" cy="4893647"/>
          </a:xfrm>
          <a:prstGeom prst="rect">
            <a:avLst/>
          </a:prstGeom>
        </p:spPr>
        <p:txBody>
          <a:bodyPr wrap="square">
            <a:spAutoFit/>
          </a:bodyPr>
          <a:lstStyle/>
          <a:p>
            <a:pPr indent="457200" algn="just"/>
            <a:r>
              <a:rPr lang="ru-RU" sz="2400" dirty="0" smtClean="0">
                <a:solidFill>
                  <a:prstClr val="black"/>
                </a:solidFill>
                <a:latin typeface="Times New Roman" pitchFamily="18" charset="0"/>
                <a:cs typeface="Times New Roman" pitchFamily="18" charset="0"/>
              </a:rPr>
              <a:t>	</a:t>
            </a:r>
            <a:r>
              <a:rPr lang="kk-KZ" sz="2400" dirty="0">
                <a:solidFill>
                  <a:prstClr val="black"/>
                </a:solidFill>
                <a:latin typeface="Times New Roman"/>
                <a:ea typeface="Times New Roman"/>
              </a:rPr>
              <a:t>ҚР ЕЗК 33-бабының 4-тармағы жұмыскерлердің себепсіз жұмыстан қалғаны үшін жұмыстан босатуды қарастырады. Қолданыстағы заңнамалар бойынша жұмыстан кешігу жұмыс күні бойы жұмысқа себепсіз келмеу болып саналады, сондай-ақ, себепсіз үш сағат көлемінде немесе бір күн (ауысым) бойы жұмыскер өзіне тапсырылған жұмысты орындауы тиіс, ұйым аумағынан тыс жерде немесе басқа объектіден тыс жерде болғаны жұмысты босату деп саналады. Егер жұмыскер жұмыс орнында жұмыс күні бойында үш сағаттан артық кешіксе, бірақ сол өндіріс  аумағында жүрсе, онда бұл жұмысты себепсіз босату емес, тәртіптік теріс қылық болып саналады</a:t>
            </a:r>
            <a:r>
              <a:rPr lang="kk-KZ" sz="2400" dirty="0" smtClean="0">
                <a:solidFill>
                  <a:prstClr val="black"/>
                </a:solidFill>
                <a:latin typeface="Times New Roman"/>
                <a:ea typeface="Times New Roman"/>
              </a:rPr>
              <a:t>.</a:t>
            </a:r>
            <a:endParaRPr lang="ru-RU" sz="2000" dirty="0">
              <a:solidFill>
                <a:prstClr val="black"/>
              </a:solidFill>
              <a:latin typeface="Times New Roman"/>
              <a:ea typeface="Times New Roman"/>
            </a:endParaRPr>
          </a:p>
        </p:txBody>
      </p:sp>
    </p:spTree>
    <p:extLst>
      <p:ext uri="{BB962C8B-B14F-4D97-AF65-F5344CB8AC3E}">
        <p14:creationId xmlns:p14="http://schemas.microsoft.com/office/powerpoint/2010/main" val="39465940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612845"/>
            <a:ext cx="7776864" cy="5262979"/>
          </a:xfrm>
          <a:prstGeom prst="rect">
            <a:avLst/>
          </a:prstGeom>
        </p:spPr>
        <p:txBody>
          <a:bodyPr wrap="square">
            <a:spAutoFit/>
          </a:bodyPr>
          <a:lstStyle/>
          <a:p>
            <a:pPr indent="457200" algn="just"/>
            <a:r>
              <a:rPr lang="kk-KZ" sz="2400" dirty="0">
                <a:solidFill>
                  <a:prstClr val="black"/>
                </a:solidFill>
                <a:latin typeface="Times New Roman"/>
                <a:ea typeface="Times New Roman"/>
              </a:rPr>
              <a:t>З</a:t>
            </a:r>
            <a:r>
              <a:rPr lang="kk-KZ" sz="2400" dirty="0" smtClean="0">
                <a:solidFill>
                  <a:prstClr val="black"/>
                </a:solidFill>
                <a:latin typeface="Times New Roman"/>
                <a:ea typeface="Times New Roman"/>
              </a:rPr>
              <a:t>аң </a:t>
            </a:r>
            <a:r>
              <a:rPr lang="kk-KZ" sz="2400" dirty="0">
                <a:solidFill>
                  <a:prstClr val="black"/>
                </a:solidFill>
                <a:latin typeface="Times New Roman"/>
                <a:ea typeface="Times New Roman"/>
              </a:rPr>
              <a:t>жұмысты себепсіз босатқаны үшін және еңбек тәртібін бір рет бұзғаны үшін, яғни егер жұмыскерде осыған дейін тәртіптік жаза болмаған болса, жұмыстан шығаруға жол береді. </a:t>
            </a:r>
            <a:endParaRPr lang="ru-RU" sz="2000" dirty="0">
              <a:solidFill>
                <a:prstClr val="black"/>
              </a:solidFill>
              <a:latin typeface="Times New Roman"/>
              <a:ea typeface="Times New Roman"/>
            </a:endParaRPr>
          </a:p>
          <a:p>
            <a:pPr algn="just"/>
            <a:r>
              <a:rPr lang="kk-KZ" sz="2400" dirty="0" smtClean="0">
                <a:solidFill>
                  <a:prstClr val="black"/>
                </a:solidFill>
                <a:latin typeface="Times New Roman"/>
                <a:ea typeface="Times New Roman"/>
              </a:rPr>
              <a:t>      Жұмысты </a:t>
            </a:r>
            <a:r>
              <a:rPr lang="kk-KZ" sz="2400" dirty="0">
                <a:solidFill>
                  <a:prstClr val="black"/>
                </a:solidFill>
                <a:latin typeface="Times New Roman"/>
                <a:ea typeface="Times New Roman"/>
              </a:rPr>
              <a:t>себепсіз босатқаны үшін жұмыстан шығару кезінде жаза қолдану мерзімін сақтау және айыпталушыдан түсініктеме талап ету қажет, себебі жұмыстан шығарудың тікелей себебі бұл жерде тәртіптік теріс қылық болып табылады. Жұмыстан босатылушы ұзақ уақыт жұмысты себепсіз босату кезінде жұмысқа шықпаған бірінші күннен бастап  тізімдік құрамнан алынады да, алайда оның жұмыстан босатылуы туралы бұйрық анағұрлым кейін шығарылған болса да, осы күннен бастап ол жұмыстан босатылды деп саналады</a:t>
            </a:r>
            <a:r>
              <a:rPr lang="kk-KZ" sz="2400" dirty="0" smtClean="0">
                <a:solidFill>
                  <a:prstClr val="black"/>
                </a:solidFill>
                <a:latin typeface="Times New Roman"/>
                <a:ea typeface="Times New Roman"/>
              </a:rPr>
              <a:t>. </a:t>
            </a:r>
            <a:endParaRPr lang="ru-RU" sz="2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1782290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1268760"/>
            <a:ext cx="7632848" cy="3785652"/>
          </a:xfrm>
          <a:prstGeom prst="rect">
            <a:avLst/>
          </a:prstGeom>
        </p:spPr>
        <p:txBody>
          <a:bodyPr wrap="square">
            <a:spAutoFit/>
          </a:bodyPr>
          <a:lstStyle/>
          <a:p>
            <a:pPr algn="just"/>
            <a:r>
              <a:rPr lang="ru-RU" sz="2000" dirty="0">
                <a:solidFill>
                  <a:prstClr val="black"/>
                </a:solidFill>
                <a:latin typeface="Times New Roman" pitchFamily="18" charset="0"/>
                <a:cs typeface="Times New Roman" pitchFamily="18" charset="0"/>
              </a:rPr>
              <a:t> </a:t>
            </a:r>
            <a:r>
              <a:rPr lang="ru-RU" sz="2000" dirty="0" smtClean="0">
                <a:solidFill>
                  <a:prstClr val="black"/>
                </a:solidFill>
                <a:latin typeface="Times New Roman" pitchFamily="18" charset="0"/>
                <a:cs typeface="Times New Roman" pitchFamily="18" charset="0"/>
              </a:rPr>
              <a:t>     </a:t>
            </a:r>
            <a:r>
              <a:rPr lang="kk-KZ" sz="2000" dirty="0" smtClean="0">
                <a:solidFill>
                  <a:prstClr val="black"/>
                </a:solidFill>
                <a:latin typeface="Times New Roman"/>
                <a:ea typeface="Times New Roman"/>
              </a:rPr>
              <a:t>Еңбек </a:t>
            </a:r>
            <a:r>
              <a:rPr lang="kk-KZ" sz="2000" dirty="0">
                <a:solidFill>
                  <a:prstClr val="black"/>
                </a:solidFill>
                <a:latin typeface="Times New Roman"/>
                <a:ea typeface="Times New Roman"/>
              </a:rPr>
              <a:t>шартының тоқтауы оған заңды негіздемелер болған кезде ғана күшіне ене алады. Еңбек қатынастарының тоқтатылуына, яғни қызметкерлердің жұмыстан босатылуына келісімнің күшін жою үшін заңмен заңдық фактілер ретінде бекітілген өмір жағдайлары негіз бола алады. Бұл заңдық фактілер екі түрлі бола алады: еріктік әрекеттер, екі жақтың біреуі немесе екі жақ та, немесе заңнама жағына жатпайтын, бірақ заң бойынша тоқтатуды талап етуге құқылы үшінші бір жақ заңнаманы тоқтатуға ниет білдірген жағдайда. Көп </a:t>
            </a:r>
            <a:r>
              <a:rPr lang="kk-KZ" sz="2000" dirty="0" smtClean="0">
                <a:solidFill>
                  <a:prstClr val="black"/>
                </a:solidFill>
                <a:latin typeface="Times New Roman"/>
                <a:ea typeface="Times New Roman"/>
              </a:rPr>
              <a:t>жағдайда тәжірибе </a:t>
            </a:r>
            <a:r>
              <a:rPr lang="kk-KZ" sz="2000" dirty="0">
                <a:solidFill>
                  <a:prstClr val="black"/>
                </a:solidFill>
                <a:latin typeface="Times New Roman"/>
                <a:ea typeface="Times New Roman"/>
              </a:rPr>
              <a:t>жүзінде қызметтен босатуға негіз болатын: </a:t>
            </a:r>
            <a:endParaRPr lang="kk-KZ" sz="2000" dirty="0" smtClean="0">
              <a:solidFill>
                <a:prstClr val="black"/>
              </a:solidFill>
              <a:latin typeface="Times New Roman"/>
              <a:ea typeface="Times New Roman"/>
            </a:endParaRPr>
          </a:p>
          <a:p>
            <a:pPr algn="just"/>
            <a:r>
              <a:rPr lang="kk-KZ" sz="2000" dirty="0">
                <a:solidFill>
                  <a:prstClr val="black"/>
                </a:solidFill>
                <a:latin typeface="Times New Roman"/>
                <a:ea typeface="Times New Roman"/>
              </a:rPr>
              <a:t> </a:t>
            </a:r>
            <a:r>
              <a:rPr lang="kk-KZ" sz="2000" dirty="0" smtClean="0">
                <a:solidFill>
                  <a:prstClr val="black"/>
                </a:solidFill>
                <a:latin typeface="Times New Roman"/>
                <a:ea typeface="Times New Roman"/>
              </a:rPr>
              <a:t>   </a:t>
            </a:r>
            <a:r>
              <a:rPr lang="kk-KZ" sz="2000" dirty="0">
                <a:solidFill>
                  <a:prstClr val="black"/>
                </a:solidFill>
                <a:latin typeface="Times New Roman"/>
                <a:ea typeface="Times New Roman"/>
              </a:rPr>
              <a:t>1) бір жақты әрекеттер; </a:t>
            </a:r>
            <a:endParaRPr lang="kk-KZ" sz="2000" dirty="0" smtClean="0">
              <a:solidFill>
                <a:prstClr val="black"/>
              </a:solidFill>
              <a:latin typeface="Times New Roman"/>
              <a:ea typeface="Times New Roman"/>
            </a:endParaRPr>
          </a:p>
          <a:p>
            <a:pPr algn="just"/>
            <a:r>
              <a:rPr lang="kk-KZ" sz="2000" dirty="0">
                <a:solidFill>
                  <a:prstClr val="black"/>
                </a:solidFill>
                <a:latin typeface="Times New Roman"/>
                <a:ea typeface="Times New Roman"/>
              </a:rPr>
              <a:t> </a:t>
            </a:r>
            <a:r>
              <a:rPr lang="kk-KZ" sz="2000" dirty="0" smtClean="0">
                <a:solidFill>
                  <a:prstClr val="black"/>
                </a:solidFill>
                <a:latin typeface="Times New Roman"/>
                <a:ea typeface="Times New Roman"/>
              </a:rPr>
              <a:t>   </a:t>
            </a:r>
            <a:r>
              <a:rPr lang="kk-KZ" sz="2000" dirty="0">
                <a:solidFill>
                  <a:prstClr val="black"/>
                </a:solidFill>
                <a:latin typeface="Times New Roman"/>
                <a:ea typeface="Times New Roman"/>
              </a:rPr>
              <a:t>2) оқиғалар. Осылайша, қызметшінің өлімі оқиға бола алады </a:t>
            </a:r>
            <a:r>
              <a:rPr lang="kk-KZ" sz="2000" dirty="0">
                <a:solidFill>
                  <a:srgbClr val="000000"/>
                </a:solidFill>
                <a:latin typeface="Times New Roman"/>
                <a:ea typeface="Times New Roman"/>
              </a:rPr>
              <a:t>[3]. </a:t>
            </a:r>
            <a:r>
              <a:rPr lang="kk-KZ" sz="2000" dirty="0" smtClean="0">
                <a:solidFill>
                  <a:prstClr val="black"/>
                </a:solidFill>
                <a:latin typeface="Times New Roman"/>
                <a:ea typeface="Times New Roman"/>
              </a:rPr>
              <a:t> </a:t>
            </a:r>
          </a:p>
        </p:txBody>
      </p:sp>
    </p:spTree>
    <p:extLst>
      <p:ext uri="{BB962C8B-B14F-4D97-AF65-F5344CB8AC3E}">
        <p14:creationId xmlns:p14="http://schemas.microsoft.com/office/powerpoint/2010/main" val="3400686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1268760"/>
            <a:ext cx="7632848" cy="2862322"/>
          </a:xfrm>
          <a:prstGeom prst="rect">
            <a:avLst/>
          </a:prstGeom>
        </p:spPr>
        <p:txBody>
          <a:bodyPr wrap="square">
            <a:spAutoFit/>
          </a:bodyPr>
          <a:lstStyle/>
          <a:p>
            <a:pPr algn="ctr">
              <a:spcAft>
                <a:spcPts val="0"/>
              </a:spcAft>
            </a:pP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    </a:t>
            </a:r>
            <a:r>
              <a:rPr lang="kk-KZ" sz="2000" dirty="0">
                <a:latin typeface="Times New Roman"/>
                <a:ea typeface="Times New Roman"/>
              </a:rPr>
              <a:t>Әдебиеттер тізімі</a:t>
            </a:r>
            <a:endParaRPr lang="ru-RU" sz="2000" dirty="0">
              <a:latin typeface="Times New Roman"/>
              <a:ea typeface="Times New Roman"/>
            </a:endParaRPr>
          </a:p>
          <a:p>
            <a:pPr algn="just">
              <a:spcAft>
                <a:spcPts val="0"/>
              </a:spcAft>
            </a:pPr>
            <a:r>
              <a:rPr lang="ru-RU" sz="2000" b="1" dirty="0">
                <a:latin typeface="Times New Roman"/>
                <a:ea typeface="Times New Roman"/>
              </a:rPr>
              <a:t> </a:t>
            </a:r>
            <a:endParaRPr lang="ru-RU" sz="2000" dirty="0">
              <a:latin typeface="Times New Roman"/>
              <a:ea typeface="Times New Roman"/>
            </a:endParaRPr>
          </a:p>
          <a:p>
            <a:pPr indent="450215" algn="just">
              <a:spcAft>
                <a:spcPts val="0"/>
              </a:spcAft>
            </a:pPr>
            <a:r>
              <a:rPr lang="ru-RU" sz="2000" dirty="0">
                <a:latin typeface="Times New Roman"/>
                <a:ea typeface="Times New Roman"/>
              </a:rPr>
              <a:t>1. </a:t>
            </a:r>
            <a:r>
              <a:rPr lang="kk-KZ" sz="2000" dirty="0">
                <a:latin typeface="Times New Roman"/>
                <a:ea typeface="Times New Roman"/>
              </a:rPr>
              <a:t>Конституция </a:t>
            </a:r>
            <a:r>
              <a:rPr lang="ru-RU" sz="2000" dirty="0">
                <a:latin typeface="Times New Roman"/>
                <a:ea typeface="Times New Roman"/>
              </a:rPr>
              <a:t>Республики Казахстан от 30 августа 1995 г. с изменениями и дополнениями от 21 мая 2007 г. Алматы, 2007 г.</a:t>
            </a:r>
          </a:p>
          <a:p>
            <a:pPr indent="450215" algn="just">
              <a:spcAft>
                <a:spcPts val="0"/>
              </a:spcAft>
            </a:pPr>
            <a:r>
              <a:rPr lang="ru-RU" sz="2000" dirty="0">
                <a:latin typeface="Times New Roman"/>
                <a:ea typeface="Times New Roman"/>
              </a:rPr>
              <a:t>2. Трудовой кодекс с изменениями и дополнениями по состоянию на 17.01.2014 г. // </a:t>
            </a:r>
            <a:r>
              <a:rPr lang="en-US" sz="2000" dirty="0">
                <a:latin typeface="Times New Roman"/>
                <a:ea typeface="Times New Roman"/>
              </a:rPr>
              <a:t>http</a:t>
            </a:r>
            <a:r>
              <a:rPr lang="ru-RU" sz="2000" dirty="0">
                <a:latin typeface="Times New Roman"/>
                <a:ea typeface="Times New Roman"/>
              </a:rPr>
              <a:t>://</a:t>
            </a:r>
            <a:r>
              <a:rPr lang="en-US" sz="2000" dirty="0">
                <a:latin typeface="Times New Roman"/>
                <a:ea typeface="Times New Roman"/>
              </a:rPr>
              <a:t>online</a:t>
            </a:r>
            <a:r>
              <a:rPr lang="ru-RU" sz="2000" dirty="0">
                <a:latin typeface="Times New Roman"/>
                <a:ea typeface="Times New Roman"/>
              </a:rPr>
              <a:t>.</a:t>
            </a:r>
            <a:r>
              <a:rPr lang="en-US" sz="2000" dirty="0" err="1">
                <a:latin typeface="Times New Roman"/>
                <a:ea typeface="Times New Roman"/>
              </a:rPr>
              <a:t>kz</a:t>
            </a:r>
            <a:r>
              <a:rPr lang="ru-RU" sz="2000" dirty="0">
                <a:latin typeface="Times New Roman"/>
                <a:ea typeface="Times New Roman"/>
              </a:rPr>
              <a:t>.</a:t>
            </a:r>
          </a:p>
          <a:p>
            <a:pPr indent="450215" algn="just">
              <a:spcAft>
                <a:spcPts val="0"/>
              </a:spcAft>
            </a:pPr>
            <a:r>
              <a:rPr lang="ru-RU" sz="2000" dirty="0">
                <a:latin typeface="Times New Roman"/>
                <a:ea typeface="Times New Roman"/>
              </a:rPr>
              <a:t>3. Закон РК «О государственной молодежной политике в Республике Казахстан» // http://www.edu.gov.kz.</a:t>
            </a:r>
          </a:p>
          <a:p>
            <a:pPr algn="just"/>
            <a:r>
              <a:rPr lang="ru-RU" sz="2000" dirty="0" smtClean="0">
                <a:latin typeface="Times New Roman" pitchFamily="18" charset="0"/>
                <a:cs typeface="Times New Roman" pitchFamily="18" charset="0"/>
              </a:rPr>
              <a:t> </a:t>
            </a:r>
            <a:endParaRPr lang="kk-KZ" sz="2000" dirty="0" smtClean="0">
              <a:latin typeface="Times New Roman"/>
              <a:ea typeface="Times New Roman"/>
            </a:endParaRPr>
          </a:p>
        </p:txBody>
      </p:sp>
    </p:spTree>
    <p:extLst>
      <p:ext uri="{BB962C8B-B14F-4D97-AF65-F5344CB8AC3E}">
        <p14:creationId xmlns:p14="http://schemas.microsoft.com/office/powerpoint/2010/main" val="2859890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15616" y="404664"/>
            <a:ext cx="7704856" cy="5016758"/>
          </a:xfrm>
          <a:prstGeom prst="rect">
            <a:avLst/>
          </a:prstGeom>
        </p:spPr>
        <p:txBody>
          <a:bodyPr wrap="square">
            <a:spAutoFit/>
          </a:bodyPr>
          <a:lstStyle/>
          <a:p>
            <a:pPr algn="just"/>
            <a:r>
              <a:rPr lang="ru-RU" sz="2400" dirty="0" smtClean="0">
                <a:latin typeface="Times New Roman" pitchFamily="18" charset="0"/>
                <a:cs typeface="Times New Roman" pitchFamily="18" charset="0"/>
              </a:rPr>
              <a:t>	</a:t>
            </a:r>
            <a:r>
              <a:rPr lang="kk-KZ" sz="3200" dirty="0">
                <a:latin typeface="Times New Roman"/>
                <a:ea typeface="Times New Roman"/>
              </a:rPr>
              <a:t>Қазақстан Республикасында, ұйымдарда жұмыс істейтін барлық қызметкерлер еңбек еркіндігі принципін еңбек заңдары арқылы өз еркімен келісімге отыру жолымен жүзеге асырады. Еңбек заңдары қызметкерлердің таңдап алынған қызмет саласында адал еңбек етуде басқа еңбек құқықтары мен міндеттерін жүзеге асырудың бір мезгілде заңды фактысы болып табылады. </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34212913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03648" y="1196752"/>
            <a:ext cx="7560840" cy="4680520"/>
          </a:xfrm>
        </p:spPr>
        <p:txBody>
          <a:bodyPr>
            <a:normAutofit fontScale="92500"/>
          </a:bodyPr>
          <a:lstStyle/>
          <a:p>
            <a:pPr algn="just">
              <a:lnSpc>
                <a:spcPct val="120000"/>
              </a:lnSpc>
            </a:pPr>
            <a:r>
              <a:rPr lang="kk-KZ" sz="2400" dirty="0">
                <a:latin typeface="Times New Roman"/>
                <a:ea typeface="Times New Roman"/>
              </a:rPr>
              <a:t>Еңбек заңдарын үш аспектіге бөлеміз: </a:t>
            </a:r>
            <a:r>
              <a:rPr lang="ru-RU" dirty="0" smtClean="0">
                <a:latin typeface="Times New Roman" pitchFamily="18" charset="0"/>
                <a:cs typeface="Times New Roman" pitchFamily="18" charset="0"/>
              </a:rPr>
              <a:t> </a:t>
            </a:r>
          </a:p>
          <a:p>
            <a:pPr marL="541782" indent="-514350" algn="just">
              <a:lnSpc>
                <a:spcPct val="120000"/>
              </a:lnSpc>
              <a:buFont typeface="+mj-lt"/>
              <a:buAutoNum type="arabicPeriod"/>
            </a:pPr>
            <a:r>
              <a:rPr lang="kk-KZ" sz="2400" dirty="0">
                <a:latin typeface="Times New Roman"/>
                <a:ea typeface="Times New Roman"/>
              </a:rPr>
              <a:t>қызметкер ретінде еңбек туралы келісім; </a:t>
            </a:r>
            <a:endParaRPr lang="kk-KZ" sz="2400" dirty="0" smtClean="0">
              <a:latin typeface="Times New Roman"/>
              <a:ea typeface="Times New Roman"/>
            </a:endParaRPr>
          </a:p>
          <a:p>
            <a:pPr marL="541782" indent="-514350" algn="just">
              <a:lnSpc>
                <a:spcPct val="120000"/>
              </a:lnSpc>
              <a:buFont typeface="+mj-lt"/>
              <a:buAutoNum type="arabicPeriod"/>
            </a:pPr>
            <a:r>
              <a:rPr lang="kk-KZ" sz="2400" dirty="0">
                <a:latin typeface="Times New Roman"/>
                <a:ea typeface="Times New Roman"/>
              </a:rPr>
              <a:t>еңбек құқықтық қатынасының уақытпен пайда болу негізі және әрекет ету формасы болып табылатын және еңбек заңдарымен тығыз байланыстағы басқа құқықтық қатынастардың пайда болуы мен әрекет етуінің алғышарты болып қызмет ететін заңды факт ретінде; </a:t>
            </a:r>
          </a:p>
          <a:p>
            <a:pPr marL="541782" indent="-514350" algn="just">
              <a:lnSpc>
                <a:spcPct val="120000"/>
              </a:lnSpc>
              <a:buFont typeface="+mj-lt"/>
              <a:buAutoNum type="arabicPeriod"/>
            </a:pPr>
            <a:r>
              <a:rPr lang="kk-KZ" sz="2400" dirty="0" smtClean="0">
                <a:latin typeface="Times New Roman"/>
                <a:ea typeface="Times New Roman"/>
              </a:rPr>
              <a:t>еңбек </a:t>
            </a:r>
            <a:r>
              <a:rPr lang="kk-KZ" sz="2400" dirty="0">
                <a:latin typeface="Times New Roman"/>
                <a:ea typeface="Times New Roman"/>
              </a:rPr>
              <a:t>құқығы институты, яғни жұмысқа қабылдау, басқа жұмысқа ауыстыру және одан босату туралы  құқықтық нормалар жүйесі.</a:t>
            </a:r>
            <a:endParaRPr lang="ru-RU" sz="2000" dirty="0">
              <a:latin typeface="Times New Roman"/>
              <a:ea typeface="Times New Roman"/>
            </a:endParaRPr>
          </a:p>
          <a:p>
            <a:pPr marL="541782" indent="-514350" algn="just">
              <a:lnSpc>
                <a:spcPct val="120000"/>
              </a:lnSpc>
              <a:buFont typeface="+mj-lt"/>
              <a:buAutoNum type="arabicPeriod"/>
            </a:pPr>
            <a:endParaRPr lang="kk-KZ" sz="2400" dirty="0" smtClean="0">
              <a:latin typeface="Times New Roman"/>
              <a:ea typeface="Times New Roman"/>
            </a:endParaRPr>
          </a:p>
          <a:p>
            <a:pPr algn="ctr">
              <a:lnSpc>
                <a:spcPct val="120000"/>
              </a:lnSpc>
            </a:pPr>
            <a:endParaRPr lang="ru-RU" dirty="0"/>
          </a:p>
        </p:txBody>
      </p:sp>
    </p:spTree>
    <p:extLst>
      <p:ext uri="{BB962C8B-B14F-4D97-AF65-F5344CB8AC3E}">
        <p14:creationId xmlns:p14="http://schemas.microsoft.com/office/powerpoint/2010/main" val="358718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332656"/>
            <a:ext cx="7632848" cy="5509200"/>
          </a:xfrm>
          <a:prstGeom prst="rect">
            <a:avLst/>
          </a:prstGeom>
        </p:spPr>
        <p:txBody>
          <a:bodyPr wrap="square">
            <a:spAutoFit/>
          </a:bodyPr>
          <a:lstStyle/>
          <a:p>
            <a:pPr algn="just"/>
            <a:r>
              <a:rPr lang="ru-RU" sz="3200" dirty="0" smtClean="0"/>
              <a:t>	</a:t>
            </a:r>
            <a:r>
              <a:rPr lang="kk-KZ" sz="3200" dirty="0">
                <a:latin typeface="Times New Roman"/>
                <a:ea typeface="Times New Roman"/>
              </a:rPr>
              <a:t>Еңбек заңдары жас маманның құқықтық жағдайын, осы еңбек ұжымының жұмыскері ретінде, белгілі еңбек кооперациясына қатысушы ретінде анықтайды. Тек еңбек заңдарының шешімімен ғана жұмыскер осы ұйымның еңбек ұжымының мүшесі болады және ішкі еңбек тәртібіне, еңбек режиміне бағынады. Еңбек заңдары осы арқылы еңбекпен байланысты шектес азаматтық құқықтардан ерекшеленеді</a:t>
            </a:r>
            <a:r>
              <a:rPr lang="kk-KZ" sz="3200" dirty="0" smtClean="0">
                <a:latin typeface="Times New Roman"/>
                <a:ea typeface="Times New Roman"/>
              </a:rPr>
              <a:t>. </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13323836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620688"/>
            <a:ext cx="7704856" cy="3170099"/>
          </a:xfrm>
          <a:prstGeom prst="rect">
            <a:avLst/>
          </a:prstGeom>
        </p:spPr>
        <p:txBody>
          <a:bodyPr wrap="square">
            <a:spAutoFit/>
          </a:bodyPr>
          <a:lstStyle/>
          <a:p>
            <a:pPr algn="ctr"/>
            <a:endParaRPr lang="ru-RU" sz="4000" dirty="0" smtClean="0">
              <a:latin typeface="Times New Roman" pitchFamily="18" charset="0"/>
              <a:cs typeface="Times New Roman" pitchFamily="18" charset="0"/>
            </a:endParaRPr>
          </a:p>
          <a:p>
            <a:pPr algn="ctr"/>
            <a:endParaRPr lang="ru-RU" sz="4000" dirty="0">
              <a:latin typeface="Times New Roman" pitchFamily="18" charset="0"/>
              <a:cs typeface="Times New Roman" pitchFamily="18" charset="0"/>
            </a:endParaRPr>
          </a:p>
          <a:p>
            <a:pPr algn="ctr"/>
            <a:endParaRPr lang="ru-RU" sz="4000" dirty="0" smtClean="0">
              <a:latin typeface="Times New Roman" pitchFamily="18" charset="0"/>
              <a:cs typeface="Times New Roman" pitchFamily="18" charset="0"/>
            </a:endParaRPr>
          </a:p>
          <a:p>
            <a:pPr indent="449580" algn="ctr">
              <a:spcAft>
                <a:spcPts val="0"/>
              </a:spcAft>
            </a:pPr>
            <a:r>
              <a:rPr lang="kk-KZ" sz="4000" dirty="0">
                <a:latin typeface="Times New Roman"/>
                <a:ea typeface="Times New Roman"/>
              </a:rPr>
              <a:t>Еңбек заңдарының ерекше өзіне тән белгілері мыналар: </a:t>
            </a:r>
            <a:endParaRPr lang="ru-RU" sz="3600" dirty="0">
              <a:latin typeface="Times New Roman"/>
              <a:ea typeface="Times New Roman"/>
            </a:endParaRPr>
          </a:p>
        </p:txBody>
      </p:sp>
    </p:spTree>
    <p:extLst>
      <p:ext uri="{BB962C8B-B14F-4D97-AF65-F5344CB8AC3E}">
        <p14:creationId xmlns:p14="http://schemas.microsoft.com/office/powerpoint/2010/main" val="92376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67957" y="764704"/>
            <a:ext cx="7272808" cy="5262979"/>
          </a:xfrm>
          <a:prstGeom prst="rect">
            <a:avLst/>
          </a:prstGeom>
        </p:spPr>
        <p:txBody>
          <a:bodyPr wrap="square">
            <a:spAutoFit/>
          </a:bodyPr>
          <a:lstStyle/>
          <a:p>
            <a:pPr indent="449580" algn="just">
              <a:spcAft>
                <a:spcPts val="0"/>
              </a:spcAft>
            </a:pPr>
            <a:r>
              <a:rPr lang="kk-KZ" sz="2800" dirty="0">
                <a:latin typeface="Times New Roman"/>
                <a:ea typeface="Times New Roman"/>
              </a:rPr>
              <a:t>1. Оның пәні берілген өндірістік ұжымның жалпы еңбек процесінде еңбек қызметін жеке басының атқаруы, яғни күнделікті еңбек қызметі, жас маманның осы еңбек ұжымында жалпы еңбек процесінде келісілген белгілі бір мамандық, кәсіп, лауазым бойынша физикалық және ойлау энергиясын байқату болып табылады. Осыған орай, еңбек заңының пәні - жұмыскердің өндірістің жалпы процесіндегі жанды еңбегі, оның жалпы және арнайы еңбек қабілетін уақытпен байқату. </a:t>
            </a:r>
            <a:endParaRPr lang="ru-RU" sz="2400" dirty="0">
              <a:latin typeface="Times New Roman"/>
              <a:ea typeface="Times New Roman"/>
            </a:endParaRPr>
          </a:p>
        </p:txBody>
      </p:sp>
    </p:spTree>
    <p:extLst>
      <p:ext uri="{BB962C8B-B14F-4D97-AF65-F5344CB8AC3E}">
        <p14:creationId xmlns:p14="http://schemas.microsoft.com/office/powerpoint/2010/main" val="841809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332656"/>
            <a:ext cx="7344816" cy="3970318"/>
          </a:xfrm>
          <a:prstGeom prst="rect">
            <a:avLst/>
          </a:prstGeom>
        </p:spPr>
        <p:txBody>
          <a:bodyPr wrap="square">
            <a:spAutoFit/>
          </a:bodyPr>
          <a:lstStyle/>
          <a:p>
            <a:pPr algn="just"/>
            <a:endParaRPr lang="ru-RU" sz="2800" dirty="0" smtClean="0">
              <a:latin typeface="Times New Roman" pitchFamily="18" charset="0"/>
              <a:cs typeface="Times New Roman" pitchFamily="18" charset="0"/>
            </a:endParaRPr>
          </a:p>
          <a:p>
            <a:pPr algn="just"/>
            <a:endParaRPr lang="ru-RU" sz="2800" dirty="0">
              <a:latin typeface="Times New Roman" pitchFamily="18" charset="0"/>
              <a:cs typeface="Times New Roman" pitchFamily="18" charset="0"/>
            </a:endParaRPr>
          </a:p>
          <a:p>
            <a:pPr indent="449580" algn="just">
              <a:spcAft>
                <a:spcPts val="0"/>
              </a:spcAft>
            </a:pPr>
            <a:endParaRPr lang="ru-RU" sz="2800" dirty="0">
              <a:latin typeface="Times New Roman" pitchFamily="18" charset="0"/>
              <a:cs typeface="Times New Roman" pitchFamily="18" charset="0"/>
            </a:endParaRPr>
          </a:p>
          <a:p>
            <a:pPr indent="449580" algn="just">
              <a:spcAft>
                <a:spcPts val="0"/>
              </a:spcAft>
            </a:pPr>
            <a:r>
              <a:rPr lang="kk-KZ" sz="2800" dirty="0" smtClean="0">
                <a:latin typeface="Times New Roman"/>
                <a:ea typeface="Times New Roman"/>
              </a:rPr>
              <a:t>2</a:t>
            </a:r>
            <a:r>
              <a:rPr lang="kk-KZ" sz="2800" dirty="0">
                <a:latin typeface="Times New Roman"/>
                <a:ea typeface="Times New Roman"/>
              </a:rPr>
              <a:t>. Жұмыскердің еңбек қызметін атқару барысында ішкі еңбек тәртібі ережелеріне, бекітілген еңбек шамасын орындау арқылы бағынуы. Осы міндеттерді бұзғаны үшін оған тәртіптік жауапкершілік жүктеледі, бұл азаматтық-құқықтық заңдарда болмайды. </a:t>
            </a:r>
            <a:endParaRPr lang="ru-RU" sz="2400" dirty="0">
              <a:latin typeface="Times New Roman"/>
              <a:ea typeface="Times New Roman"/>
            </a:endParaRPr>
          </a:p>
        </p:txBody>
      </p:sp>
    </p:spTree>
    <p:extLst>
      <p:ext uri="{BB962C8B-B14F-4D97-AF65-F5344CB8AC3E}">
        <p14:creationId xmlns:p14="http://schemas.microsoft.com/office/powerpoint/2010/main" val="1095931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332656"/>
            <a:ext cx="7632848" cy="5262979"/>
          </a:xfrm>
          <a:prstGeom prst="rect">
            <a:avLst/>
          </a:prstGeom>
        </p:spPr>
        <p:txBody>
          <a:bodyPr wrap="square">
            <a:spAutoFit/>
          </a:bodyPr>
          <a:lstStyle/>
          <a:p>
            <a:pPr indent="449580" algn="just">
              <a:spcAft>
                <a:spcPts val="0"/>
              </a:spcAft>
            </a:pPr>
            <a:r>
              <a:rPr lang="kk-KZ" sz="2800" dirty="0">
                <a:latin typeface="Times New Roman"/>
                <a:ea typeface="Times New Roman"/>
              </a:rPr>
              <a:t>3. Ұйымның жұмыскер еңбегін ұйымдастыру, оған қалыпты еңбек жағдайын жасау, алдын ала бекітілген нормалар бойынша нақты еңбегі үшін оны жүйелі түрде марапаттау міндеті. Жеке мердігерлік, тапсырма, авторлық және өнертапқыштық т.б. заңдар бойынша еңбекшілер тәртіпке, берілген кәсіпорынның ішкі  тәртібіне бағынбайды, ал жұмысты өзі ұйымдастырады, өз тәуекелі үшін орындайды, еңбек қорғауды өзі қамтамасыз етеді және оған тек еңбектің затталған соңғы нәтижесі немесе орындалған тапсырма төленеді. </a:t>
            </a:r>
            <a:endParaRPr lang="ru-RU" sz="2400" dirty="0">
              <a:latin typeface="Times New Roman"/>
              <a:ea typeface="Times New Roman"/>
            </a:endParaRPr>
          </a:p>
        </p:txBody>
      </p:sp>
    </p:spTree>
    <p:extLst>
      <p:ext uri="{BB962C8B-B14F-4D97-AF65-F5344CB8AC3E}">
        <p14:creationId xmlns:p14="http://schemas.microsoft.com/office/powerpoint/2010/main" val="656817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88640"/>
            <a:ext cx="8280920" cy="6186309"/>
          </a:xfrm>
          <a:prstGeom prst="rect">
            <a:avLst/>
          </a:prstGeom>
        </p:spPr>
        <p:txBody>
          <a:bodyPr wrap="square">
            <a:spAutoFit/>
          </a:bodyPr>
          <a:lstStyle/>
          <a:p>
            <a:pPr indent="449580" algn="just"/>
            <a:r>
              <a:rPr lang="ru-RU" sz="2000" dirty="0">
                <a:solidFill>
                  <a:prstClr val="black"/>
                </a:solidFill>
                <a:latin typeface="Times New Roman" pitchFamily="18" charset="0"/>
                <a:cs typeface="Times New Roman" pitchFamily="18" charset="0"/>
              </a:rPr>
              <a:t>	</a:t>
            </a:r>
            <a:r>
              <a:rPr lang="kk-KZ" sz="2200" dirty="0">
                <a:solidFill>
                  <a:prstClr val="black"/>
                </a:solidFill>
                <a:latin typeface="Times New Roman"/>
                <a:ea typeface="Times New Roman"/>
              </a:rPr>
              <a:t>Жас мамандар үшін арнайы шарттар қарастырылған. Қажетті шарттар - олар бойынша келісім болмаған жағдайда олардың еңбек келісім-шарттарына отыруы жүзеге асырылмайды, еңбек құқықтық қатынасы тумайды деп түсінген жөн. Қажетті шарттар – бұл олар жоқ  болған жағдайда еңбек келісім-шарты болмайды және нақты еңбек құқығының қатынасы пайда болмайды. Оларға мыналар жатады: 1) жұмыс орны туралы; 2) еңбек қызметі туралы, оны жұмыскер орындайды, яғни мамандықтар, кәсіптер, лауазымдар кәсіптерді қоса атқару; ұйым жұмыскерінің, сондай-ақ сол ұйымдар қызметкерлерінің жалақы көлемі туралы, жалақы айлықтарында штаттық кесте бойынша болады, яғни айлықты қарастырылған көлемнің минимумынан бастап, максимумға дейінгі шекте бекіту мүмкіндігі бар. Бюджеттік салалардағы жас маман үшін төлем тарифы туралы шарттар тараптармен келісілмейді, себебі ол тікелей заңмен бекітілген және тараптар келісімі бойынша өзгертуге жатпайды. Жұмыскер ол туралы – біртұтас 18 разрядты тарифтық кестеге сәйкес оның разряды бойынша қандай айлық бекітілгенінен тек ақпарат алады. </a:t>
            </a:r>
            <a:endParaRPr lang="ru-RU" sz="2200" dirty="0">
              <a:solidFill>
                <a:prstClr val="black"/>
              </a:solidFill>
              <a:latin typeface="Times New Roman"/>
              <a:ea typeface="Times New Roman"/>
            </a:endParaRPr>
          </a:p>
        </p:txBody>
      </p:sp>
    </p:spTree>
    <p:extLst>
      <p:ext uri="{BB962C8B-B14F-4D97-AF65-F5344CB8AC3E}">
        <p14:creationId xmlns:p14="http://schemas.microsoft.com/office/powerpoint/2010/main" val="4236182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244</TotalTime>
  <Words>499</Words>
  <Application>Microsoft Office PowerPoint</Application>
  <PresentationFormat>Экран (4:3)</PresentationFormat>
  <Paragraphs>62</Paragraphs>
  <Slides>14</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20</cp:revision>
  <dcterms:created xsi:type="dcterms:W3CDTF">2013-05-23T07:55:35Z</dcterms:created>
  <dcterms:modified xsi:type="dcterms:W3CDTF">2015-10-09T10:26:45Z</dcterms:modified>
</cp:coreProperties>
</file>