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7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  <a:alpha val="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C004-34AA-496C-A3A1-B21B415353C0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B48C0-883F-4CB1-85CA-115B52578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000240"/>
            <a:ext cx="7772400" cy="207170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Arial Narrow" pitchFamily="34" charset="0"/>
              </a:rPr>
              <a:t>ТРЕБОВАНИЯ </a:t>
            </a:r>
            <a:br>
              <a:rPr lang="ru-RU" sz="32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Arial Narrow" pitchFamily="34" charset="0"/>
              </a:rPr>
              <a:t>инвесторов к презентации инновационных проектов на коммуникативных мероприятиях «Наука и бизнес»</a:t>
            </a:r>
            <a:endParaRPr lang="ru-RU" sz="32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9525"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7300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Что важно для инвесторов?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500034" y="1643050"/>
            <a:ext cx="8186766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Традиционно для инвесторов важна возможность и реальность </a:t>
            </a:r>
            <a:r>
              <a:rPr kumimoji="0" lang="ru-RU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коммерциализации идей</a:t>
            </a:r>
            <a:r>
              <a:rPr kumimoji="0" lang="ru-RU" sz="2000" b="0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 научно-технических разработок.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Проектанты (ученые /изобретатели) и  инвесторы / бизнесмены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      </a:t>
            </a:r>
            <a:r>
              <a:rPr kumimoji="0" lang="ru-RU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по-разному оценивают предмет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первым важна технология, суть изобретения, вторым – перспективность и масштабность идеи, ее экономическая/финансовая привлекательность,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имиджевая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сторона.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Инвесторов в первую очередь интересует: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•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20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рынок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т.е. весь маркетинговый срез проекта – размер рынка, предполагаемая доля, конкурентное преимущество, модель продаж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•    и качество проработки </a:t>
            </a:r>
            <a:r>
              <a:rPr kumimoji="0" lang="ru-RU" sz="2000" b="0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бизнес-модели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– расчет окупаемости, срок возврата инвестиций, коммерческая привлекательность, реализуемость проекта по ресурсам, срокам, технологической базе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  <a:ln w="9525"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73000"/>
              </a:srgbClr>
            </a:outerShdw>
          </a:effectLst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FF0000"/>
                </a:solidFill>
              </a:rPr>
              <a:t>Основные недостатки в презентациях </a:t>
            </a:r>
            <a:br>
              <a:rPr lang="ru-RU" sz="2200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rgbClr val="FF0000"/>
                </a:solidFill>
              </a:rPr>
              <a:t>ученых и исследователей и требования к представлению проектов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357158" y="1285860"/>
            <a:ext cx="8501122" cy="54292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1600" dirty="0" smtClean="0"/>
              <a:t>Основные недочеты в презентациях – </a:t>
            </a:r>
            <a:r>
              <a:rPr lang="ru-RU" sz="1600" u="sng" dirty="0" smtClean="0">
                <a:solidFill>
                  <a:srgbClr val="FF0000"/>
                </a:solidFill>
              </a:rPr>
              <a:t>науки много, бизнеса мало</a:t>
            </a:r>
            <a:r>
              <a:rPr lang="ru-RU" sz="1600" dirty="0" smtClean="0"/>
              <a:t>, нет умения представления релевантной информации. Общее требование: за короткое время нужно кратко и четко изложить суть проблемы и ее решение, охарактеризовать конкурентов («причем надо знать конкурентов везде, не только локально») и показать свое конкурентное преимущество </a:t>
            </a:r>
            <a:r>
              <a:rPr lang="ru-RU" sz="1600" dirty="0" smtClean="0">
                <a:solidFill>
                  <a:srgbClr val="FF0000"/>
                </a:solidFill>
              </a:rPr>
              <a:t>(«</a:t>
            </a:r>
            <a:r>
              <a:rPr lang="ru-RU" sz="1600" i="1" dirty="0" smtClean="0">
                <a:solidFill>
                  <a:srgbClr val="FF0000"/>
                </a:solidFill>
              </a:rPr>
              <a:t>Почему Вы лучший?</a:t>
            </a:r>
            <a:r>
              <a:rPr lang="ru-RU" sz="1600" dirty="0" smtClean="0">
                <a:solidFill>
                  <a:srgbClr val="FF0000"/>
                </a:solidFill>
              </a:rPr>
              <a:t>»)</a:t>
            </a:r>
            <a:r>
              <a:rPr lang="ru-RU" sz="1600" dirty="0" smtClean="0"/>
              <a:t>, обозначить имеющийся задел/текущий статус проекта и представить бизнес-модель (хотя бы основные параметры).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1600" dirty="0" smtClean="0"/>
              <a:t>Не надо расписывать подробно технологию изобретения и представлять красочные картинки, необходимо показывать </a:t>
            </a:r>
            <a:r>
              <a:rPr lang="ru-RU" sz="1600" u="sng" dirty="0" smtClean="0">
                <a:solidFill>
                  <a:srgbClr val="FF0000"/>
                </a:solidFill>
              </a:rPr>
              <a:t>больше информации, больше фактов, </a:t>
            </a:r>
            <a:r>
              <a:rPr lang="ru-RU" sz="1600" u="sng" dirty="0" smtClean="0">
                <a:solidFill>
                  <a:srgbClr val="FF0000"/>
                </a:solidFill>
              </a:rPr>
              <a:t>цифр</a:t>
            </a:r>
            <a:r>
              <a:rPr lang="ru-RU" sz="1600" dirty="0" smtClean="0"/>
              <a:t>. Если есть опытный образец, нужно его продемонстрировать. 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1600" dirty="0" smtClean="0"/>
              <a:t>Очень ценится, когда имеются в наличие </a:t>
            </a:r>
            <a:r>
              <a:rPr lang="ru-RU" sz="1600" u="sng" dirty="0" smtClean="0">
                <a:solidFill>
                  <a:srgbClr val="FF0000"/>
                </a:solidFill>
              </a:rPr>
              <a:t>отзывы клиентов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по разработанной технологии или изделию, а также признанных авторитетов – </a:t>
            </a:r>
            <a:r>
              <a:rPr lang="ru-RU" sz="1600" u="sng" dirty="0" smtClean="0">
                <a:solidFill>
                  <a:srgbClr val="FF0000"/>
                </a:solidFill>
              </a:rPr>
              <a:t>экспертов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в данном направлении.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Время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на презентацию отводится не более </a:t>
            </a:r>
            <a:r>
              <a:rPr kumimoji="0" lang="ru-RU" sz="16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10 минут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(это предел), желательно уложиться за более короткий промежуток времени –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 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5- 7 минут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</a:rPr>
              <a:t>. Если у инвесторов возникнут вопросы после презентации, то здесь уже можно будет ответить более подробно.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ru-RU" sz="1600" baseline="0" dirty="0" smtClean="0"/>
              <a:t>Необходимо придерживаться представленной далее </a:t>
            </a:r>
            <a:r>
              <a:rPr lang="ru-RU" sz="1600" u="sng" baseline="0" dirty="0" smtClean="0">
                <a:solidFill>
                  <a:srgbClr val="FF0000"/>
                </a:solidFill>
              </a:rPr>
              <a:t>структуры презентации </a:t>
            </a:r>
            <a:r>
              <a:rPr lang="ru-RU" sz="1600" baseline="0" dirty="0" smtClean="0"/>
              <a:t>и ее </a:t>
            </a:r>
            <a:r>
              <a:rPr lang="ru-RU" sz="1600" u="sng" baseline="0" dirty="0" smtClean="0">
                <a:solidFill>
                  <a:srgbClr val="FF0000"/>
                </a:solidFill>
              </a:rPr>
              <a:t>макета</a:t>
            </a:r>
            <a:r>
              <a:rPr lang="ru-RU" sz="1600" baseline="0" dirty="0" smtClean="0">
                <a:solidFill>
                  <a:srgbClr val="FF0000"/>
                </a:solidFill>
              </a:rPr>
              <a:t> </a:t>
            </a:r>
            <a:r>
              <a:rPr lang="ru-RU" sz="1600" baseline="0" dirty="0" smtClean="0"/>
              <a:t>(см.отдельный материал).</a:t>
            </a:r>
            <a:r>
              <a:rPr lang="ru-RU" sz="1600" dirty="0" smtClean="0"/>
              <a:t> </a:t>
            </a:r>
          </a:p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Если Вы считаете необходимым привести </a:t>
            </a:r>
            <a:r>
              <a:rPr kumimoji="0" lang="ru-RU" sz="16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дополнительные сведения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о проблеме и технологии (</a:t>
            </a:r>
            <a:r>
              <a:rPr lang="ru-RU" sz="1600" dirty="0" smtClean="0"/>
              <a:t>графический, табличный, иллюстративный материал), то можно иметь определенные заготовки (в слайдах) после основной презентации по макету (если будут вопросы), а также иметь в виде раздаточного материала (5 – 7 экземпляров).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00034" y="142852"/>
            <a:ext cx="8229600" cy="571504"/>
          </a:xfrm>
          <a:prstGeom prst="rect">
            <a:avLst/>
          </a:prstGeom>
          <a:ln w="9525"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73000"/>
              </a:srgb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Структура презентации 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980728"/>
            <a:ext cx="2952328" cy="288032"/>
          </a:xfrm>
          <a:prstGeom prst="roundRect">
            <a:avLst/>
          </a:prstGeom>
          <a:solidFill>
            <a:schemeClr val="tx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Технологическая </a:t>
            </a:r>
            <a:r>
              <a:rPr lang="ru-RU" sz="1400" b="1" dirty="0">
                <a:solidFill>
                  <a:srgbClr val="FF0000"/>
                </a:solidFill>
              </a:rPr>
              <a:t>часть  проекта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79512" y="126876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79512" y="1700808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500034" y="1484784"/>
            <a:ext cx="1695702" cy="324036"/>
          </a:xfrm>
          <a:prstGeom prst="round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Название </a:t>
            </a:r>
            <a:r>
              <a:rPr lang="ru-RU" sz="1400" b="1" dirty="0">
                <a:solidFill>
                  <a:schemeClr val="tx1"/>
                </a:solidFill>
              </a:rPr>
              <a:t>проекта </a:t>
            </a:r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339752" y="1484784"/>
            <a:ext cx="1656184" cy="3240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Команда </a:t>
            </a:r>
            <a:r>
              <a:rPr lang="ru-RU" sz="1400" b="1" dirty="0">
                <a:solidFill>
                  <a:schemeClr val="tx1"/>
                </a:solidFill>
              </a:rPr>
              <a:t>проекта 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39952" y="1484784"/>
            <a:ext cx="2160240" cy="3240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Проблема и ее решение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44208" y="1484784"/>
            <a:ext cx="2448272" cy="3240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Преимущества технологии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>
            <a:stCxn id="14" idx="3"/>
            <a:endCxn id="15" idx="1"/>
          </p:cNvCxnSpPr>
          <p:nvPr/>
        </p:nvCxnSpPr>
        <p:spPr>
          <a:xfrm>
            <a:off x="2195736" y="164680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5" idx="3"/>
            <a:endCxn id="16" idx="1"/>
          </p:cNvCxnSpPr>
          <p:nvPr/>
        </p:nvCxnSpPr>
        <p:spPr>
          <a:xfrm>
            <a:off x="3995936" y="164680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6" idx="3"/>
            <a:endCxn id="18" idx="1"/>
          </p:cNvCxnSpPr>
          <p:nvPr/>
        </p:nvCxnSpPr>
        <p:spPr>
          <a:xfrm>
            <a:off x="6300192" y="164680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179512" y="2060848"/>
            <a:ext cx="2952328" cy="28803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Маркетинговая </a:t>
            </a:r>
            <a:r>
              <a:rPr lang="ru-RU" sz="1400" b="1" dirty="0">
                <a:solidFill>
                  <a:srgbClr val="FF0000"/>
                </a:solidFill>
              </a:rPr>
              <a:t>часть проекта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79512" y="234888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79512" y="2708920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500034" y="2528900"/>
            <a:ext cx="1335662" cy="3240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Спрос / рынок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979712" y="2528900"/>
            <a:ext cx="2016224" cy="3240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Уровень конкуренции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139952" y="2528900"/>
            <a:ext cx="2520280" cy="3240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Конкурентные преимущества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36" name="Прямая соединительная линия 35"/>
          <p:cNvCxnSpPr>
            <a:stCxn id="32" idx="3"/>
            <a:endCxn id="33" idx="1"/>
          </p:cNvCxnSpPr>
          <p:nvPr/>
        </p:nvCxnSpPr>
        <p:spPr>
          <a:xfrm>
            <a:off x="1835696" y="269091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33" idx="3"/>
            <a:endCxn id="34" idx="1"/>
          </p:cNvCxnSpPr>
          <p:nvPr/>
        </p:nvCxnSpPr>
        <p:spPr>
          <a:xfrm>
            <a:off x="3995936" y="269091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179512" y="3140968"/>
            <a:ext cx="2988332" cy="28803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Инвестиционная </a:t>
            </a:r>
            <a:r>
              <a:rPr lang="ru-RU" sz="1400" b="1" dirty="0">
                <a:solidFill>
                  <a:srgbClr val="FF0000"/>
                </a:solidFill>
              </a:rPr>
              <a:t>часть проекта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79512" y="342900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179512" y="3861048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500034" y="3645024"/>
            <a:ext cx="2127750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Инвестиционная оценка проекта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771800" y="3645024"/>
            <a:ext cx="1728192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Сумма инвестиций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614834" y="3645024"/>
            <a:ext cx="2261422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1400" b="1" dirty="0">
                <a:solidFill>
                  <a:schemeClr val="tx1"/>
                </a:solidFill>
              </a:rPr>
              <a:t>Ставка дисконтирования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020272" y="3645024"/>
            <a:ext cx="2016224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Внутренняя норма доходности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51" name="Прямая соединительная линия 50"/>
          <p:cNvCxnSpPr>
            <a:stCxn id="48" idx="3"/>
          </p:cNvCxnSpPr>
          <p:nvPr/>
        </p:nvCxnSpPr>
        <p:spPr>
          <a:xfrm>
            <a:off x="9036496" y="3861048"/>
            <a:ext cx="0" cy="553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8892480" y="4425315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Скругленный прямоугольник 53"/>
          <p:cNvSpPr/>
          <p:nvPr/>
        </p:nvSpPr>
        <p:spPr>
          <a:xfrm>
            <a:off x="6660232" y="4176082"/>
            <a:ext cx="2232248" cy="47705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Окупаемость </a:t>
            </a:r>
            <a:r>
              <a:rPr lang="ru-RU" sz="1400" b="1" dirty="0">
                <a:solidFill>
                  <a:schemeClr val="tx1"/>
                </a:solidFill>
              </a:rPr>
              <a:t>проекта дисконтированная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214810" y="4143380"/>
            <a:ext cx="2304256" cy="47705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Чистая текущая стоимость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131840" y="4176082"/>
            <a:ext cx="936104" cy="47705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Доход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1475656" y="4176082"/>
            <a:ext cx="1512167" cy="47705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Себестоимость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179512" y="4941168"/>
            <a:ext cx="2988332" cy="36004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Готовность </a:t>
            </a:r>
            <a:r>
              <a:rPr lang="ru-RU" sz="1400" b="1" dirty="0">
                <a:solidFill>
                  <a:srgbClr val="FF0000"/>
                </a:solidFill>
              </a:rPr>
              <a:t>проекта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179512" y="5301208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179512" y="5733256"/>
            <a:ext cx="32052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Скругленный прямоугольник 71"/>
          <p:cNvSpPr/>
          <p:nvPr/>
        </p:nvSpPr>
        <p:spPr>
          <a:xfrm>
            <a:off x="611560" y="5517232"/>
            <a:ext cx="2448271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Текущий статус проекта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3347864" y="5517232"/>
            <a:ext cx="4320480" cy="4320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О</a:t>
            </a:r>
            <a:r>
              <a:rPr lang="ru-RU" sz="1400" b="1" dirty="0" smtClean="0">
                <a:solidFill>
                  <a:schemeClr val="tx1"/>
                </a:solidFill>
              </a:rPr>
              <a:t>бразец </a:t>
            </a:r>
            <a:r>
              <a:rPr lang="ru-RU" sz="1400" b="1" dirty="0">
                <a:solidFill>
                  <a:schemeClr val="tx1"/>
                </a:solidFill>
              </a:rPr>
              <a:t>, модель, прототип, бизнес план, ТЭО и. т. д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75" name="Прямая соединительная линия 74"/>
          <p:cNvCxnSpPr>
            <a:stCxn id="72" idx="3"/>
            <a:endCxn id="73" idx="1"/>
          </p:cNvCxnSpPr>
          <p:nvPr/>
        </p:nvCxnSpPr>
        <p:spPr>
          <a:xfrm>
            <a:off x="3059831" y="5733256"/>
            <a:ext cx="2880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412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ТРЕБОВАНИЯ  инвесторов к презентации инновационных проектов на коммуникативных мероприятиях «Наука и бизнес»</vt:lpstr>
      <vt:lpstr>Что важно для инвесторов?</vt:lpstr>
      <vt:lpstr>Основные недостатки в презентациях  ученых и исследователей и требования к представлению проектов</vt:lpstr>
      <vt:lpstr>Презентация PowerPoint</vt:lpstr>
    </vt:vector>
  </TitlesOfParts>
  <Company>АО НЦНТИ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Выводы и предложения по итогам 2-х мероприятий: диалоговой площадки в  АО «НЦНТИ» и Russian Startup Tour  Фонда «Сколково» в Казахстане (МАБ)</dc:title>
  <dc:creator>User19</dc:creator>
  <cp:lastModifiedBy>vp14</cp:lastModifiedBy>
  <cp:revision>53</cp:revision>
  <cp:lastPrinted>2015-04-01T05:23:47Z</cp:lastPrinted>
  <dcterms:created xsi:type="dcterms:W3CDTF">2015-03-31T05:01:54Z</dcterms:created>
  <dcterms:modified xsi:type="dcterms:W3CDTF">2015-04-08T05:53:39Z</dcterms:modified>
</cp:coreProperties>
</file>