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B096-C377-4BC1-BBCE-36F794C9D8A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37D40-F720-4CA5-997B-66EC28B35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7D40-F720-4CA5-997B-66EC28B356E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7D40-F720-4CA5-997B-66EC28B356E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6C12B8-D606-4754-9A75-62FF1587FF7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DBE43D-3354-4E2F-A958-60A8F1A4F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2714644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Название проекта: </a:t>
            </a:r>
            <a:r>
              <a:rPr lang="ru-RU" sz="2200" dirty="0" smtClean="0"/>
              <a:t>______________________________________________________________________  </a:t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Вид инновации: </a:t>
            </a:r>
            <a:r>
              <a:rPr lang="ru-RU" sz="2000" dirty="0" smtClean="0"/>
              <a:t>изделие/продукт, материал/сорт, технология/способ (выбрать соответствующее)</a:t>
            </a:r>
            <a:r>
              <a:rPr lang="ru-RU" sz="2400" dirty="0" smtClean="0"/>
              <a:t> - </a:t>
            </a:r>
            <a:r>
              <a:rPr lang="ru-RU" sz="2200" dirty="0" smtClean="0"/>
              <a:t>______________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286256"/>
            <a:ext cx="7772400" cy="1928826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Авторы/разработчики: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_______________________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Организация/команда: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_______________________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2910" y="1071546"/>
            <a:ext cx="7986714" cy="2571768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357694"/>
            <a:ext cx="8183880" cy="1480188"/>
          </a:xfrm>
        </p:spPr>
        <p:txBody>
          <a:bodyPr/>
          <a:lstStyle/>
          <a:p>
            <a:r>
              <a:rPr lang="ru-RU" dirty="0" smtClean="0"/>
              <a:t>Текущий статус проекта и предложение инвестору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04165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Лабораторные или промышленные испытания, образец, модель, прототип, ТЭО, бизнес-план (указать соответствующее)</a:t>
            </a:r>
          </a:p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Где было апробировано?</a:t>
            </a:r>
          </a:p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Наличие отзывов экспертов и клиентов/потребителей </a:t>
            </a: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(перечислить)</a:t>
            </a:r>
            <a:endParaRPr lang="ru-RU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Коммерческое предложение инвестору -приобретение или лизинг технологии, организация производства, внедрение на существующих предприятиях, другое (выбрать соответствующее)  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72074"/>
            <a:ext cx="8183880" cy="694370"/>
          </a:xfrm>
        </p:spPr>
        <p:txBody>
          <a:bodyPr/>
          <a:lstStyle/>
          <a:p>
            <a:r>
              <a:rPr lang="ru-RU" dirty="0" smtClean="0"/>
              <a:t>Проблема и ее решение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571472" y="1643050"/>
          <a:ext cx="8058178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Проблема (кратко):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_________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Решение (суть инновации кратко):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_________</a:t>
                      </a: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Преимущества технологии (кратко):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28600" indent="-228600" algn="ctr">
                        <a:buFont typeface="+mj-lt"/>
                        <a:buAutoNum type="arabicPeriod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_______</a:t>
                      </a:r>
                    </a:p>
                    <a:p>
                      <a:pPr marL="228600" indent="-228600" algn="ctr">
                        <a:buFont typeface="+mj-lt"/>
                        <a:buAutoNum type="arabicPeriod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_______</a:t>
                      </a:r>
                    </a:p>
                    <a:p>
                      <a:pPr marL="228600" indent="-228600" algn="ctr">
                        <a:buFont typeface="+mj-lt"/>
                        <a:buAutoNum type="arabicPeriod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_______</a:t>
                      </a:r>
                    </a:p>
                    <a:p>
                      <a:pPr marL="228600" indent="-22860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.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. .</a:t>
                      </a:r>
                      <a:endParaRPr lang="ru-RU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572008"/>
            <a:ext cx="8183880" cy="1051560"/>
          </a:xfrm>
        </p:spPr>
        <p:txBody>
          <a:bodyPr/>
          <a:lstStyle/>
          <a:p>
            <a:r>
              <a:rPr lang="ru-RU" dirty="0" smtClean="0"/>
              <a:t>Сфера применения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28" y="1428736"/>
          <a:ext cx="60960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849422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Отрасли / сектора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Регионы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потребителей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857760"/>
            <a:ext cx="8183880" cy="1051560"/>
          </a:xfrm>
        </p:spPr>
        <p:txBody>
          <a:bodyPr/>
          <a:lstStyle/>
          <a:p>
            <a:r>
              <a:rPr lang="ru-RU" dirty="0" smtClean="0"/>
              <a:t>Рынок</a:t>
            </a:r>
            <a:endParaRPr lang="ru-RU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857224" y="2714620"/>
            <a:ext cx="7572428" cy="228601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Возможные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потребители (перечень компаний):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___________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___________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___________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85786" y="857232"/>
          <a:ext cx="7643866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93"/>
                <a:gridCol w="2319018"/>
                <a:gridCol w="25479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Спрос/емкость</a:t>
                      </a:r>
                      <a:r>
                        <a:rPr lang="ru-RU" sz="1600" baseline="0" dirty="0" smtClean="0"/>
                        <a:t> рынка в </a:t>
                      </a:r>
                      <a:r>
                        <a:rPr lang="ru-RU" sz="1600" baseline="0" dirty="0" err="1" smtClean="0"/>
                        <a:t>соответ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абс</a:t>
                      </a:r>
                      <a:r>
                        <a:rPr lang="ru-RU" sz="1600" baseline="0" dirty="0" smtClean="0"/>
                        <a:t>. показателях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Целевой сегмент (отрасль, класс потребителей)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Доля</a:t>
                      </a:r>
                      <a:r>
                        <a:rPr lang="ru-RU" sz="1600" baseline="0" dirty="0" smtClean="0"/>
                        <a:t> рынка (%)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500570"/>
            <a:ext cx="8183880" cy="1051560"/>
          </a:xfrm>
        </p:spPr>
        <p:txBody>
          <a:bodyPr/>
          <a:lstStyle/>
          <a:p>
            <a:r>
              <a:rPr lang="ru-RU" dirty="0" smtClean="0"/>
              <a:t>Конкуренция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857232"/>
            <a:ext cx="7986738" cy="4214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Конкуренты (перечень компаний):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</a:t>
            </a:r>
          </a:p>
          <a:p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Уровень конкуренции: сильная, средняя, слабая (выбрать соответствующее) -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</a:t>
            </a:r>
          </a:p>
          <a:p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143512"/>
            <a:ext cx="818388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Конкурентные преимущества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579509"/>
          <a:ext cx="806928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374"/>
                <a:gridCol w="3168152"/>
                <a:gridCol w="2689763"/>
              </a:tblGrid>
              <a:tr h="5001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Аналог/компания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«Плюсы»/преимущества, достоинства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«Минусы»/недостатки, недочеты</a:t>
                      </a:r>
                      <a:endParaRPr lang="ru-RU" sz="1400" dirty="0"/>
                    </a:p>
                  </a:txBody>
                  <a:tcPr anchor="ctr"/>
                </a:tc>
              </a:tr>
              <a:tr h="294180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Аналог 1 (компания) 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Аналог 2 (компания)  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30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. . . 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3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Инновация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41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3122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По </a:t>
                      </a:r>
                      <a:r>
                        <a:rPr lang="ru-RU" sz="1000" dirty="0" smtClean="0"/>
                        <a:t>таким показателям, как: потребительские свойства/технико-экономические характеристики, сырье и материалы (доступность и цена), логистика и таможенные пошлины, </a:t>
                      </a:r>
                      <a:r>
                        <a:rPr lang="ru-RU" sz="1000" dirty="0" smtClean="0"/>
                        <a:t>в </a:t>
                      </a:r>
                      <a:r>
                        <a:rPr lang="ru-RU" sz="1000" dirty="0" smtClean="0"/>
                        <a:t>целом качество, </a:t>
                      </a:r>
                      <a:r>
                        <a:rPr lang="ru-RU" sz="1000" dirty="0" smtClean="0"/>
                        <a:t>цена, др. </a:t>
                      </a:r>
                      <a:r>
                        <a:rPr lang="ru-RU" sz="1000" dirty="0" smtClean="0"/>
                        <a:t>Показать экономическую выгоду инновации, например - увеличение производительности  труда, снижение расхода топлива и энергии, экономия расходных материалов, снижение капитальных или эксплуатационных затрат и др. (хотя бы в % по сравнению с другими).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714884"/>
            <a:ext cx="8183880" cy="1051560"/>
          </a:xfrm>
        </p:spPr>
        <p:txBody>
          <a:bodyPr/>
          <a:lstStyle/>
          <a:p>
            <a:r>
              <a:rPr lang="ru-RU" dirty="0" smtClean="0"/>
              <a:t>Бизнес-модель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3"/>
          <a:ext cx="8183565" cy="447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936"/>
                <a:gridCol w="1357322"/>
                <a:gridCol w="1412881"/>
                <a:gridCol w="1636713"/>
                <a:gridCol w="1636713"/>
              </a:tblGrid>
              <a:tr h="7258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год проекта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год проекта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год проекта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далее</a:t>
                      </a:r>
                      <a:endParaRPr lang="ru-RU" dirty="0"/>
                    </a:p>
                  </a:txBody>
                  <a:tcPr anchor="ctr"/>
                </a:tc>
              </a:tr>
              <a:tr h="4205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Объем продаж в ед.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205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Цена за ед., тенге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876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Доход / выручка, тыс.тенге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876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Себестоимость за ед., тенге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876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Операционные затраты, тыс. тенге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140646">
                <a:tc gridSpan="5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* Только для </a:t>
                      </a:r>
                      <a:r>
                        <a:rPr lang="ru-RU" sz="1200" u="sng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изделий/продуктов, материалов/сортов</a:t>
                      </a:r>
                      <a:r>
                        <a:rPr lang="ru-RU" sz="1200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и пр.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Для технологий/способов: расходная часть</a:t>
                      </a:r>
                      <a:r>
                        <a:rPr lang="ru-RU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– затраты на приобретение (цена продажи или лизинга технологии) и использование (эксплуатационные расходы на применение с учетом приобретения оборудования, сырья, материалов, комплектующих); доходная - выгода по сравнению с использованием других технологических способов.</a:t>
                      </a:r>
                      <a:endParaRPr lang="ru-RU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572008"/>
            <a:ext cx="8183880" cy="1051560"/>
          </a:xfrm>
        </p:spPr>
        <p:txBody>
          <a:bodyPr/>
          <a:lstStyle/>
          <a:p>
            <a:r>
              <a:rPr lang="ru-RU" dirty="0" smtClean="0"/>
              <a:t>Инвестиционная оценка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000108"/>
            <a:ext cx="8183880" cy="3718196"/>
          </a:xfrm>
        </p:spPr>
        <p:txBody>
          <a:bodyPr>
            <a:normAutofit lnSpcReduction="10000"/>
          </a:bodyPr>
          <a:lstStyle/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Сумма инвестиций, тыс. тенге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Назначение инвестиций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Длительность инвестиционной фазы, мес.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Ставка дисконтирования, %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Чистая текущая стоимость (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NPV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), тыс. тенге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Внутренняя норма доходности (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IRR), %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  <a:r>
              <a:rPr lang="ru-RU" sz="2000" dirty="0" smtClean="0"/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</a:t>
            </a: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Срок окупаемости дисконтированный (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DPBP)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лет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</a:t>
            </a:r>
          </a:p>
          <a:p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Индекс доходности (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PI)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____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286388"/>
            <a:ext cx="8183880" cy="642942"/>
          </a:xfrm>
        </p:spPr>
        <p:txBody>
          <a:bodyPr/>
          <a:lstStyle/>
          <a:p>
            <a:r>
              <a:rPr lang="ru-RU" dirty="0" smtClean="0"/>
              <a:t>Риски проекта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498"/>
                <a:gridCol w="1357322"/>
                <a:gridCol w="1357322"/>
                <a:gridCol w="1357322"/>
                <a:gridCol w="2043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Вид риска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Степень воздействия </a:t>
                      </a:r>
                    </a:p>
                    <a:p>
                      <a:pPr algn="ctr"/>
                      <a:r>
                        <a:rPr lang="ru-RU" sz="1200" dirty="0" smtClean="0"/>
                        <a:t>(0-1)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Вероятность наступления (0-1)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Значимость (гр.2*гр.3)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Оценка значимости (высокая, низкая, умеренная)</a:t>
                      </a:r>
                      <a:endParaRPr lang="ru-RU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Технологические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технологический принцип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(возможные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проблемы в 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практ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. использовании)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оборудование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(доступность)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кадры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(наличие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по уровню квалификации)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сырье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(доступность)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Маркетинговые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сбытовые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(трудности со сбытом)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конкурентные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(рост конкуренции)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ценовые </a:t>
                      </a:r>
                      <a:r>
                        <a:rPr lang="ru-RU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(рост цен на сырье, продукцию)</a:t>
                      </a:r>
                      <a:endParaRPr lang="ru-RU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489</TotalTime>
  <Words>535</Words>
  <Application>Microsoft Office PowerPoint</Application>
  <PresentationFormat>Экран (4:3)</PresentationFormat>
  <Paragraphs>129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Название проекта: ______________________________________________________________________     Вид инновации: изделие/продукт, материал/сорт, технология/способ (выбрать соответствующее) - ______________</vt:lpstr>
      <vt:lpstr>Проблема и ее решение</vt:lpstr>
      <vt:lpstr>Сфера применения</vt:lpstr>
      <vt:lpstr>Рынок</vt:lpstr>
      <vt:lpstr>Конкуренция</vt:lpstr>
      <vt:lpstr> Конкурентные преимущества</vt:lpstr>
      <vt:lpstr>Бизнес-модель</vt:lpstr>
      <vt:lpstr>Инвестиционная оценка</vt:lpstr>
      <vt:lpstr>Риски проекта</vt:lpstr>
      <vt:lpstr>Текущий статус проекта и предложение инвестору</vt:lpstr>
    </vt:vector>
  </TitlesOfParts>
  <Company>АО НЦНТИ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проекта:     Вид инновации - </dc:title>
  <dc:creator>User19</dc:creator>
  <cp:lastModifiedBy>User19</cp:lastModifiedBy>
  <cp:revision>85</cp:revision>
  <dcterms:created xsi:type="dcterms:W3CDTF">2015-04-07T05:33:15Z</dcterms:created>
  <dcterms:modified xsi:type="dcterms:W3CDTF">2015-04-08T05:45:25Z</dcterms:modified>
</cp:coreProperties>
</file>