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62" r:id="rId4"/>
    <p:sldId id="261" r:id="rId5"/>
    <p:sldId id="265" r:id="rId6"/>
    <p:sldId id="258" r:id="rId7"/>
    <p:sldId id="266" r:id="rId8"/>
    <p:sldId id="259" r:id="rId9"/>
    <p:sldId id="263"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Date Placeholder 29"/>
          <p:cNvSpPr>
            <a:spLocks noGrp="1"/>
          </p:cNvSpPr>
          <p:nvPr>
            <p:ph type="dt" sz="half" idx="10"/>
          </p:nvPr>
        </p:nvSpPr>
        <p:spPr/>
        <p:txBody>
          <a:bodyPr/>
          <a:lstStyle/>
          <a:p>
            <a:fld id="{E7E86F14-2269-46C6-ACED-B28F14846A60}" type="datetimeFigureOut">
              <a:rPr lang="ru-RU" smtClean="0"/>
              <a:t>26.09.2014</a:t>
            </a:fld>
            <a:endParaRPr lang="ru-RU"/>
          </a:p>
        </p:txBody>
      </p:sp>
      <p:sp>
        <p:nvSpPr>
          <p:cNvPr id="19" name="Footer Placeholder 18"/>
          <p:cNvSpPr>
            <a:spLocks noGrp="1"/>
          </p:cNvSpPr>
          <p:nvPr>
            <p:ph type="ftr" sz="quarter" idx="11"/>
          </p:nvPr>
        </p:nvSpPr>
        <p:spPr/>
        <p:txBody>
          <a:bodyPr/>
          <a:lstStyle/>
          <a:p>
            <a:endParaRPr lang="ru-RU"/>
          </a:p>
        </p:txBody>
      </p:sp>
      <p:sp>
        <p:nvSpPr>
          <p:cNvPr id="27" name="Slide Number Placeholder 26"/>
          <p:cNvSpPr>
            <a:spLocks noGrp="1"/>
          </p:cNvSpPr>
          <p:nvPr>
            <p:ph type="sldNum" sz="quarter" idx="12"/>
          </p:nvPr>
        </p:nvSpPr>
        <p:spPr/>
        <p:txBody>
          <a:bodyPr/>
          <a:lstStyle/>
          <a:p>
            <a:fld id="{AD8EBD40-203A-4A2C-A791-BB95A0191EA5}"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E7E86F14-2269-46C6-ACED-B28F14846A60}" type="datetimeFigureOut">
              <a:rPr lang="ru-RU" smtClean="0"/>
              <a:t>26.09.2014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D8EBD40-203A-4A2C-A791-BB95A0191EA5}"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E7E86F14-2269-46C6-ACED-B28F14846A60}" type="datetimeFigureOut">
              <a:rPr lang="ru-RU" smtClean="0"/>
              <a:t>26.09.2014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D8EBD40-203A-4A2C-A791-BB95A0191EA5}"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Content Placeholder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E7E86F14-2269-46C6-ACED-B28F14846A60}" type="datetimeFigureOut">
              <a:rPr lang="ru-RU" smtClean="0"/>
              <a:t>26.09.2014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D8EBD40-203A-4A2C-A791-BB95A0191EA5}"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Date Placeholder 3"/>
          <p:cNvSpPr>
            <a:spLocks noGrp="1"/>
          </p:cNvSpPr>
          <p:nvPr>
            <p:ph type="dt" sz="half" idx="10"/>
          </p:nvPr>
        </p:nvSpPr>
        <p:spPr/>
        <p:txBody>
          <a:bodyPr/>
          <a:lstStyle/>
          <a:p>
            <a:fld id="{E7E86F14-2269-46C6-ACED-B28F14846A60}" type="datetimeFigureOut">
              <a:rPr lang="ru-RU" smtClean="0"/>
              <a:t>26.09.2014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D8EBD40-203A-4A2C-A791-BB95A0191EA5}"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fld id="{E7E86F14-2269-46C6-ACED-B28F14846A60}" type="datetimeFigureOut">
              <a:rPr lang="ru-RU" smtClean="0"/>
              <a:t>26.09.2014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D8EBD40-203A-4A2C-A791-BB95A0191EA5}"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Date Placeholder 6"/>
          <p:cNvSpPr>
            <a:spLocks noGrp="1"/>
          </p:cNvSpPr>
          <p:nvPr>
            <p:ph type="dt" sz="half" idx="10"/>
          </p:nvPr>
        </p:nvSpPr>
        <p:spPr/>
        <p:txBody>
          <a:bodyPr/>
          <a:lstStyle/>
          <a:p>
            <a:fld id="{E7E86F14-2269-46C6-ACED-B28F14846A60}" type="datetimeFigureOut">
              <a:rPr lang="ru-RU" smtClean="0"/>
              <a:t>26.09.2014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D8EBD40-203A-4A2C-A791-BB95A0191EA5}"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Date Placeholder 2"/>
          <p:cNvSpPr>
            <a:spLocks noGrp="1"/>
          </p:cNvSpPr>
          <p:nvPr>
            <p:ph type="dt" sz="half" idx="10"/>
          </p:nvPr>
        </p:nvSpPr>
        <p:spPr/>
        <p:txBody>
          <a:bodyPr/>
          <a:lstStyle/>
          <a:p>
            <a:fld id="{E7E86F14-2269-46C6-ACED-B28F14846A60}" type="datetimeFigureOut">
              <a:rPr lang="ru-RU" smtClean="0"/>
              <a:t>26.09.2014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AD8EBD40-203A-4A2C-A791-BB95A0191EA5}"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E86F14-2269-46C6-ACED-B28F14846A60}" type="datetimeFigureOut">
              <a:rPr lang="ru-RU" smtClean="0"/>
              <a:t>26.09.2014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AD8EBD40-203A-4A2C-A791-BB95A0191EA5}"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fld id="{E7E86F14-2269-46C6-ACED-B28F14846A60}" type="datetimeFigureOut">
              <a:rPr lang="ru-RU" smtClean="0"/>
              <a:t>26.09.2014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D8EBD40-203A-4A2C-A791-BB95A0191EA5}"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Date Placeholder 4"/>
          <p:cNvSpPr>
            <a:spLocks noGrp="1"/>
          </p:cNvSpPr>
          <p:nvPr>
            <p:ph type="dt" sz="half" idx="10"/>
          </p:nvPr>
        </p:nvSpPr>
        <p:spPr/>
        <p:txBody>
          <a:bodyPr/>
          <a:lstStyle/>
          <a:p>
            <a:fld id="{E7E86F14-2269-46C6-ACED-B28F14846A60}" type="datetimeFigureOut">
              <a:rPr lang="ru-RU" smtClean="0"/>
              <a:t>26.09.2014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8077200" y="6356350"/>
            <a:ext cx="609600" cy="365125"/>
          </a:xfrm>
        </p:spPr>
        <p:txBody>
          <a:bodyPr/>
          <a:lstStyle/>
          <a:p>
            <a:fld id="{AD8EBD40-203A-4A2C-A791-BB95A0191EA5}" type="slidenum">
              <a:rPr lang="ru-RU" smtClean="0"/>
              <a:t>‹#›</a:t>
            </a:fld>
            <a:endParaRPr lang="ru-RU"/>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7E86F14-2269-46C6-ACED-B28F14846A60}" type="datetimeFigureOut">
              <a:rPr lang="ru-RU" smtClean="0"/>
              <a:t>26.09.2014</a:t>
            </a:fld>
            <a:endParaRPr lang="ru-RU"/>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D8EBD40-203A-4A2C-A791-BB95A0191EA5}" type="slidenum">
              <a:rPr lang="ru-RU" smtClean="0"/>
              <a:t>‹#›</a:t>
            </a:fld>
            <a:endParaRPr lang="ru-RU"/>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71600" y="2780928"/>
            <a:ext cx="7772400" cy="1872208"/>
          </a:xfrm>
        </p:spPr>
        <p:style>
          <a:lnRef idx="1">
            <a:schemeClr val="accent5"/>
          </a:lnRef>
          <a:fillRef idx="3">
            <a:schemeClr val="accent5"/>
          </a:fillRef>
          <a:effectRef idx="2">
            <a:schemeClr val="accent5"/>
          </a:effectRef>
          <a:fontRef idx="minor">
            <a:schemeClr val="lt1"/>
          </a:fontRef>
        </p:style>
        <p:txBody>
          <a:bodyPr>
            <a:normAutofit/>
          </a:bodyPr>
          <a:lstStyle/>
          <a:p>
            <a:pPr algn="ctr"/>
            <a:r>
              <a:rPr lang="ru-RU" sz="3600" i="1" cap="all" dirty="0" smtClean="0">
                <a:solidFill>
                  <a:schemeClr val="tx2">
                    <a:lumMod val="50000"/>
                  </a:schemeClr>
                </a:solidFill>
                <a:latin typeface="AGCooperCyr" pitchFamily="34" charset="0"/>
              </a:rPr>
              <a:t>ГОСУДАРСТВЕННЫЕ СИМВОЛЫ </a:t>
            </a:r>
            <a:r>
              <a:rPr lang="ru-RU" sz="3600" i="1" cap="all" dirty="0" smtClean="0">
                <a:solidFill>
                  <a:schemeClr val="tx2">
                    <a:lumMod val="50000"/>
                  </a:schemeClr>
                </a:solidFill>
                <a:latin typeface="AGCooperCyr" pitchFamily="34" charset="0"/>
              </a:rPr>
              <a:t/>
            </a:r>
            <a:br>
              <a:rPr lang="ru-RU" sz="3600" i="1" cap="all" dirty="0" smtClean="0">
                <a:solidFill>
                  <a:schemeClr val="tx2">
                    <a:lumMod val="50000"/>
                  </a:schemeClr>
                </a:solidFill>
                <a:latin typeface="AGCooperCyr" pitchFamily="34" charset="0"/>
              </a:rPr>
            </a:br>
            <a:r>
              <a:rPr lang="ru-RU" sz="3600" i="1" cap="all" dirty="0" smtClean="0">
                <a:solidFill>
                  <a:schemeClr val="tx2">
                    <a:lumMod val="50000"/>
                  </a:schemeClr>
                </a:solidFill>
                <a:latin typeface="AGCooperCyr" pitchFamily="34" charset="0"/>
              </a:rPr>
              <a:t>РЕСПУБЛИКИ </a:t>
            </a:r>
            <a:r>
              <a:rPr lang="ru-RU" sz="3600" i="1" cap="all" dirty="0" smtClean="0">
                <a:solidFill>
                  <a:schemeClr val="tx2">
                    <a:lumMod val="50000"/>
                  </a:schemeClr>
                </a:solidFill>
                <a:latin typeface="AGCooperCyr" pitchFamily="34" charset="0"/>
              </a:rPr>
              <a:t>КАЗАХСТАН</a:t>
            </a:r>
            <a:endParaRPr lang="ru-RU" sz="3600" i="1" cap="all" dirty="0">
              <a:solidFill>
                <a:schemeClr val="tx2">
                  <a:lumMod val="50000"/>
                </a:schemeClr>
              </a:solidFill>
              <a:latin typeface="AGCooperCyr" pitchFamily="34"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908720"/>
            <a:ext cx="2857500" cy="1600200"/>
          </a:xfrm>
          <a:prstGeom prst="rect">
            <a:avLst/>
          </a:prstGeom>
        </p:spPr>
      </p:pic>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8144" y="4889743"/>
            <a:ext cx="2990850" cy="153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4875672"/>
      </p:ext>
    </p:extLst>
  </p:cSld>
  <p:clrMapOvr>
    <a:masterClrMapping/>
  </p:clrMapOvr>
  <p:transition spd="slow">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100" dirty="0" smtClean="0">
                <a:latin typeface="Arial Black" pitchFamily="34" charset="0"/>
              </a:rPr>
              <a:t/>
            </a:r>
            <a:br>
              <a:rPr lang="ru-RU" sz="3100" dirty="0" smtClean="0">
                <a:latin typeface="Arial Black" pitchFamily="34" charset="0"/>
              </a:rPr>
            </a:br>
            <a:endParaRPr lang="ru-RU" sz="3100" dirty="0">
              <a:latin typeface="Arial Black" pitchFamily="34" charset="0"/>
            </a:endParaRPr>
          </a:p>
        </p:txBody>
      </p:sp>
      <p:sp>
        <p:nvSpPr>
          <p:cNvPr id="6" name="Объект 5"/>
          <p:cNvSpPr>
            <a:spLocks noGrp="1"/>
          </p:cNvSpPr>
          <p:nvPr>
            <p:ph idx="1"/>
          </p:nvPr>
        </p:nvSpPr>
        <p:spPr>
          <a:xfrm>
            <a:off x="457200" y="2924944"/>
            <a:ext cx="8229600" cy="3201219"/>
          </a:xfrm>
        </p:spPr>
        <p:txBody>
          <a:bodyPr/>
          <a:lstStyle/>
          <a:p>
            <a:pPr marL="0" indent="0">
              <a:buNone/>
            </a:pPr>
            <a:r>
              <a:rPr lang="ru-RU" dirty="0" smtClean="0"/>
              <a:t/>
            </a:r>
            <a:br>
              <a:rPr lang="ru-RU" dirty="0" smtClean="0"/>
            </a:br>
            <a:endParaRPr lang="ru-RU" dirty="0" smtClean="0"/>
          </a:p>
          <a:p>
            <a:pPr marL="0" indent="0" algn="ctr">
              <a:buNone/>
            </a:pPr>
            <a:r>
              <a:rPr lang="ru-RU" sz="5400" b="1" i="1" dirty="0" smtClean="0">
                <a:latin typeface="Times New Roman" pitchFamily="18" charset="0"/>
                <a:cs typeface="Times New Roman" pitchFamily="18" charset="0"/>
              </a:rPr>
              <a:t>Государственный Флаг </a:t>
            </a:r>
            <a:r>
              <a:rPr lang="ru-RU" sz="5400" b="1" i="1" dirty="0" smtClean="0">
                <a:latin typeface="Times New Roman" pitchFamily="18" charset="0"/>
                <a:cs typeface="Times New Roman" pitchFamily="18" charset="0"/>
              </a:rPr>
              <a:t/>
            </a:r>
            <a:br>
              <a:rPr lang="ru-RU" sz="5400" b="1" i="1" dirty="0" smtClean="0">
                <a:latin typeface="Times New Roman" pitchFamily="18" charset="0"/>
                <a:cs typeface="Times New Roman" pitchFamily="18" charset="0"/>
              </a:rPr>
            </a:br>
            <a:r>
              <a:rPr lang="ru-RU" sz="5400" b="1" i="1" dirty="0" smtClean="0">
                <a:latin typeface="Times New Roman" pitchFamily="18" charset="0"/>
                <a:cs typeface="Times New Roman" pitchFamily="18" charset="0"/>
              </a:rPr>
              <a:t>Республики Казахстан</a:t>
            </a:r>
            <a:endParaRPr lang="ru-RU" sz="5400" b="1" i="1"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5813" y="1916832"/>
            <a:ext cx="2524125" cy="180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37161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721499"/>
          </a:xfrm>
        </p:spPr>
        <p:txBody>
          <a:bodyPr>
            <a:normAutofit fontScale="92500" lnSpcReduction="10000"/>
          </a:bodyPr>
          <a:lstStyle/>
          <a:p>
            <a:pPr marL="0" indent="0" algn="just" defTabSz="432000">
              <a:spcBef>
                <a:spcPts val="0"/>
              </a:spcBef>
              <a:buNone/>
              <a:tabLst>
                <a:tab pos="450000" algn="l"/>
              </a:tabLst>
            </a:pPr>
            <a:r>
              <a:rPr lang="ru-RU" dirty="0" smtClean="0"/>
              <a:t>	Флаг </a:t>
            </a:r>
            <a:r>
              <a:rPr lang="ru-RU" dirty="0"/>
              <a:t>– это один из символов любого государства, олицетворяющий его идентичность и суверенитет. Государственный флаг представляет собой полотнище правильной геометрической формы, прикрепленное к древку (флагштоку). С древних времен флаг выполнял функции объединения народа страны и его идентификации с определенным государственным образованием. </a:t>
            </a:r>
            <a:endParaRPr lang="ru-RU" dirty="0" smtClean="0"/>
          </a:p>
          <a:p>
            <a:pPr marL="0" indent="0" algn="just" defTabSz="432000">
              <a:spcBef>
                <a:spcPts val="0"/>
              </a:spcBef>
              <a:buNone/>
              <a:tabLst>
                <a:tab pos="450000" algn="l"/>
              </a:tabLst>
            </a:pPr>
            <a:r>
              <a:rPr lang="ru-RU" dirty="0"/>
              <a:t>	</a:t>
            </a:r>
            <a:r>
              <a:rPr lang="ru-RU" dirty="0" smtClean="0"/>
              <a:t>В </a:t>
            </a:r>
            <a:r>
              <a:rPr lang="ru-RU" dirty="0"/>
              <a:t>1992 году был утвержден Государственный флаг Республики </a:t>
            </a:r>
            <a:r>
              <a:rPr lang="ru-RU" dirty="0" smtClean="0"/>
              <a:t>Казахстан, который представляет </a:t>
            </a:r>
            <a:r>
              <a:rPr lang="ru-RU" dirty="0"/>
              <a:t>собой прямоугольное полотнище голубого цвета с изображением в центре солнца с 32 лучами, под которым – парящий орел. У древка – вертикальная полоса с национальным орнаментом. Изображение солнца, его лучей, орла и национального орнамента – цвета золота. Соотношение ширины флага к его длине – 1:2 </a:t>
            </a:r>
            <a:r>
              <a:rPr lang="ru-RU" dirty="0" smtClean="0"/>
              <a:t>[1].</a:t>
            </a:r>
            <a:endParaRPr lang="ru-RU" dirty="0"/>
          </a:p>
        </p:txBody>
      </p:sp>
    </p:spTree>
    <p:extLst>
      <p:ext uri="{BB962C8B-B14F-4D97-AF65-F5344CB8AC3E}">
        <p14:creationId xmlns:p14="http://schemas.microsoft.com/office/powerpoint/2010/main" val="3165107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260649"/>
            <a:ext cx="8291264" cy="3888432"/>
          </a:xfrm>
        </p:spPr>
        <p:txBody>
          <a:bodyPr>
            <a:normAutofit fontScale="25000" lnSpcReduction="20000"/>
          </a:bodyPr>
          <a:lstStyle/>
          <a:p>
            <a:pPr marL="0" indent="0" algn="just">
              <a:lnSpc>
                <a:spcPct val="120000"/>
              </a:lnSpc>
              <a:spcBef>
                <a:spcPts val="0"/>
              </a:spcBef>
              <a:buNone/>
            </a:pPr>
            <a:r>
              <a:rPr lang="ru-RU" dirty="0" smtClean="0"/>
              <a:t>	</a:t>
            </a:r>
            <a:r>
              <a:rPr lang="ru-RU" sz="11200" dirty="0" smtClean="0">
                <a:latin typeface="Times New Roman" pitchFamily="18" charset="0"/>
                <a:cs typeface="Times New Roman" pitchFamily="18" charset="0"/>
              </a:rPr>
              <a:t>В </a:t>
            </a:r>
            <a:r>
              <a:rPr lang="ru-RU" sz="11200" dirty="0">
                <a:latin typeface="Times New Roman" pitchFamily="18" charset="0"/>
                <a:cs typeface="Times New Roman" pitchFamily="18" charset="0"/>
              </a:rPr>
              <a:t>традициях геральдики каждый цвет символизирует определенное понятие. Так, золото олицетворяет могущество, силу, богатство, постоянство, знатность, веру, справедливость, добродетель, милосердие, верность. Синий цвет символизирует честность, целомудрие, верность, безупречность. Кроме того, этот цвет соответствует небу и воздуху. Синий цвет имеет глубокое символическое значение и в тюркской культуре. Достаточно сказать, что понятия «синий» и «небо» почти во всех </a:t>
            </a:r>
            <a:r>
              <a:rPr lang="ru-RU" sz="11200" dirty="0" err="1">
                <a:latin typeface="Times New Roman" pitchFamily="18" charset="0"/>
                <a:cs typeface="Times New Roman" pitchFamily="18" charset="0"/>
              </a:rPr>
              <a:t>тюркоязычных</a:t>
            </a:r>
            <a:r>
              <a:rPr lang="ru-RU" sz="11200" dirty="0">
                <a:latin typeface="Times New Roman" pitchFamily="18" charset="0"/>
                <a:cs typeface="Times New Roman" pitchFamily="18" charset="0"/>
              </a:rPr>
              <a:t> языках обозначаются одним словом. Это, вероятно, объясняется тем, что древние тюрки были </a:t>
            </a:r>
            <a:r>
              <a:rPr lang="ru-RU" sz="11200" dirty="0" err="1">
                <a:latin typeface="Times New Roman" pitchFamily="18" charset="0"/>
                <a:cs typeface="Times New Roman" pitchFamily="18" charset="0"/>
              </a:rPr>
              <a:t>небопоклонниками</a:t>
            </a:r>
            <a:r>
              <a:rPr lang="ru-RU" sz="11200" dirty="0">
                <a:latin typeface="Times New Roman" pitchFamily="18" charset="0"/>
                <a:cs typeface="Times New Roman" pitchFamily="18" charset="0"/>
              </a:rPr>
              <a:t>, считавшими небо своим отцом, а их синее знамя – символизировало преданность отцу-прародителю. </a:t>
            </a:r>
            <a:endParaRPr lang="ru-RU" sz="11200" dirty="0"/>
          </a:p>
        </p:txBody>
      </p:sp>
    </p:spTree>
    <p:extLst>
      <p:ext uri="{BB962C8B-B14F-4D97-AF65-F5344CB8AC3E}">
        <p14:creationId xmlns:p14="http://schemas.microsoft.com/office/powerpoint/2010/main" val="1635728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95536" y="197346"/>
            <a:ext cx="8496944" cy="6001643"/>
          </a:xfrm>
          <a:prstGeom prst="rect">
            <a:avLst/>
          </a:prstGeom>
        </p:spPr>
        <p:txBody>
          <a:bodyPr wrap="square">
            <a:spAutoFit/>
          </a:bodyPr>
          <a:lstStyle/>
          <a:p>
            <a:pPr algn="just"/>
            <a:r>
              <a:rPr lang="ru-RU" sz="2400" dirty="0" smtClean="0">
                <a:latin typeface="Times New Roman" pitchFamily="18" charset="0"/>
                <a:cs typeface="Times New Roman" pitchFamily="18" charset="0"/>
              </a:rPr>
              <a:t>	С </a:t>
            </a:r>
            <a:r>
              <a:rPr lang="ru-RU" sz="2400" dirty="0">
                <a:latin typeface="Times New Roman" pitchFamily="18" charset="0"/>
                <a:cs typeface="Times New Roman" pitchFamily="18" charset="0"/>
              </a:rPr>
              <a:t>учетом культурных традиций, синий цвет у всех </a:t>
            </a:r>
            <a:r>
              <a:rPr lang="ru-RU" sz="2400" dirty="0" err="1">
                <a:latin typeface="Times New Roman" pitchFamily="18" charset="0"/>
                <a:cs typeface="Times New Roman" pitchFamily="18" charset="0"/>
              </a:rPr>
              <a:t>тюркоязычных</a:t>
            </a:r>
            <a:r>
              <a:rPr lang="ru-RU" sz="2400" dirty="0">
                <a:latin typeface="Times New Roman" pitchFamily="18" charset="0"/>
                <a:cs typeface="Times New Roman" pitchFamily="18" charset="0"/>
              </a:rPr>
              <a:t> народов воспринимается как небесный, священный, обетованный, заветный, </a:t>
            </a:r>
            <a:r>
              <a:rPr lang="ru-RU" sz="2400" dirty="0" err="1">
                <a:latin typeface="Times New Roman" pitchFamily="18" charset="0"/>
                <a:cs typeface="Times New Roman" pitchFamily="18" charset="0"/>
              </a:rPr>
              <a:t>исконночистый</a:t>
            </a:r>
            <a:r>
              <a:rPr lang="ru-RU" sz="2400" dirty="0">
                <a:latin typeface="Times New Roman" pitchFamily="18" charset="0"/>
                <a:cs typeface="Times New Roman" pitchFamily="18" charset="0"/>
              </a:rPr>
              <a:t>, высший. Если обратиться к элементам изображения на полотнище флага, то, исходя из геральдических канонов, можно сказать, что солнце символизирует богатство и изобилие, а орел – власть, прозорливость, великодушие. Кроме того, в традициях разных народов существовало почитание солнца как символа возрождения (рождение дня после ночи), символа движения и времени.</a:t>
            </a:r>
          </a:p>
          <a:p>
            <a:pPr algn="just"/>
            <a:r>
              <a:rPr lang="ru-RU" sz="2400" dirty="0" smtClean="0">
                <a:latin typeface="Times New Roman" pitchFamily="18" charset="0"/>
                <a:cs typeface="Times New Roman" pitchFamily="18" charset="0"/>
              </a:rPr>
              <a:t>	Изображая </a:t>
            </a:r>
            <a:r>
              <a:rPr lang="ru-RU" sz="2400" dirty="0">
                <a:latin typeface="Times New Roman" pitchFamily="18" charset="0"/>
                <a:cs typeface="Times New Roman" pitchFamily="18" charset="0"/>
              </a:rPr>
              <a:t>солнце в своей государственной атрибутике, Казахстан еще раз подтверждает свою приверженность общечеловеческим ценностям и мировому сообществу, что также свидетельствует о том, что новое молодое государство полно жизнеутверждающей энергии, открыто всем странам мира для сотрудничества.</a:t>
            </a:r>
          </a:p>
        </p:txBody>
      </p:sp>
    </p:spTree>
    <p:extLst>
      <p:ext uri="{BB962C8B-B14F-4D97-AF65-F5344CB8AC3E}">
        <p14:creationId xmlns:p14="http://schemas.microsoft.com/office/powerpoint/2010/main" val="3075391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584" y="0"/>
            <a:ext cx="7920880" cy="954107"/>
          </a:xfrm>
          <a:prstGeom prst="rect">
            <a:avLst/>
          </a:prstGeom>
        </p:spPr>
        <p:txBody>
          <a:bodyPr wrap="square">
            <a:spAutoFit/>
          </a:bodyPr>
          <a:lstStyle/>
          <a:p>
            <a:pPr indent="457200" algn="just"/>
            <a:endParaRPr lang="en-US" sz="2800" dirty="0" smtClean="0">
              <a:latin typeface="Times New Roman" pitchFamily="18" charset="0"/>
              <a:cs typeface="Times New Roman" pitchFamily="18" charset="0"/>
            </a:endParaRPr>
          </a:p>
          <a:p>
            <a:pPr indent="457200" algn="just"/>
            <a:endParaRPr lang="en-US" sz="2800" dirty="0">
              <a:latin typeface="Times New Roman" pitchFamily="18" charset="0"/>
              <a:cs typeface="Times New Roman" pitchFamily="18" charset="0"/>
            </a:endParaRPr>
          </a:p>
        </p:txBody>
      </p:sp>
      <p:sp>
        <p:nvSpPr>
          <p:cNvPr id="3" name="Прямоугольник 2"/>
          <p:cNvSpPr/>
          <p:nvPr/>
        </p:nvSpPr>
        <p:spPr>
          <a:xfrm>
            <a:off x="179512" y="215443"/>
            <a:ext cx="8784976" cy="6309420"/>
          </a:xfrm>
          <a:prstGeom prst="rect">
            <a:avLst/>
          </a:prstGeom>
        </p:spPr>
        <p:txBody>
          <a:bodyPr wrap="square">
            <a:spAutoFit/>
          </a:bodyPr>
          <a:lstStyle/>
          <a:p>
            <a:pPr algn="just"/>
            <a:r>
              <a:rPr lang="ru-RU" sz="2000" dirty="0" smtClean="0">
                <a:latin typeface="Times New Roman" pitchFamily="18" charset="0"/>
                <a:cs typeface="Times New Roman" pitchFamily="18" charset="0"/>
              </a:rPr>
              <a:t>	</a:t>
            </a:r>
          </a:p>
          <a:p>
            <a:pPr algn="just"/>
            <a:r>
              <a:rPr lang="ru-RU" sz="2000" dirty="0">
                <a:latin typeface="Times New Roman" pitchFamily="18" charset="0"/>
                <a:cs typeface="Times New Roman" pitchFamily="18" charset="0"/>
              </a:rPr>
              <a:t>	</a:t>
            </a:r>
            <a:r>
              <a:rPr lang="ru-RU" sz="2000" dirty="0" smtClean="0">
                <a:latin typeface="Times New Roman" pitchFamily="18" charset="0"/>
                <a:cs typeface="Times New Roman" pitchFamily="18" charset="0"/>
              </a:rPr>
              <a:t>Особое </a:t>
            </a:r>
            <a:r>
              <a:rPr lang="ru-RU" sz="2000" dirty="0">
                <a:latin typeface="Times New Roman" pitchFamily="18" charset="0"/>
                <a:cs typeface="Times New Roman" pitchFamily="18" charset="0"/>
              </a:rPr>
              <a:t>место занимает образ орла в мировоззрении казахов, который ассоциируется с такими понятиями, как свобода, непокорность, чувство достоинства, мужество, высокие идеалы, широта души и чистота помыслов. </a:t>
            </a:r>
            <a:r>
              <a:rPr lang="ru-RU" sz="2000" dirty="0" smtClean="0">
                <a:latin typeface="Times New Roman" pitchFamily="18" charset="0"/>
                <a:cs typeface="Times New Roman" pitchFamily="18" charset="0"/>
              </a:rPr>
              <a:t>	Орел </a:t>
            </a:r>
            <a:r>
              <a:rPr lang="ru-RU" sz="2000" dirty="0">
                <a:latin typeface="Times New Roman" pitchFamily="18" charset="0"/>
                <a:cs typeface="Times New Roman" pitchFamily="18" charset="0"/>
              </a:rPr>
              <a:t>является одним из первых геральдических атрибутов, издавна применяемых в гербах и флагах многих народов. Этот образ обычно воспринимается как символ власти, прозорливости и великодушия. В государственных символах важен не только образ каждой детали, но и их исполнение, размещение. В этом плане образ орла на нашем флаге существенно отличается от своих предшественников. Раньше подчеркивались его хищнические черты и агрессивные позы как проявление силы и мощи. На флаге этот образ нашел принципиально новое художественное решение, и оно не менее выразительно, чем в апробированных подходах. Во-первых, в глаза бросается спокойный, мирный характер рисунка. Важна его сила, выносливость, прозорливость и бесстрашие перед любыми испытаниями. Во-вторых, он расположен под солнцем, как бы на своих крыльях несет огонь Прометея, огонь </a:t>
            </a:r>
            <a:r>
              <a:rPr lang="ru-RU" sz="2000" dirty="0" smtClean="0">
                <a:latin typeface="Times New Roman" pitchFamily="18" charset="0"/>
                <a:cs typeface="Times New Roman" pitchFamily="18" charset="0"/>
              </a:rPr>
              <a:t>Счастья. В-третьих</a:t>
            </a:r>
            <a:r>
              <a:rPr lang="ru-RU" sz="2000" dirty="0">
                <a:latin typeface="Times New Roman" pitchFamily="18" charset="0"/>
                <a:cs typeface="Times New Roman" pitchFamily="18" charset="0"/>
              </a:rPr>
              <a:t>, он в движении, летит к своей заветной цели. Это и есть стремление нашего народа к счастью и благоденствию, к высотам человеческой цивилизации </a:t>
            </a:r>
            <a:r>
              <a:rPr lang="ru-RU" sz="2000" dirty="0" smtClean="0">
                <a:latin typeface="Times New Roman" pitchFamily="18" charset="0"/>
                <a:cs typeface="Times New Roman" pitchFamily="18" charset="0"/>
              </a:rPr>
              <a:t>[2].</a:t>
            </a:r>
            <a:endParaRPr lang="ru-RU" sz="2000" dirty="0">
              <a:latin typeface="Times New Roman" pitchFamily="18" charset="0"/>
              <a:cs typeface="Times New Roman" pitchFamily="18" charset="0"/>
            </a:endParaRPr>
          </a:p>
          <a:p>
            <a:pPr algn="just"/>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40379654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260648"/>
            <a:ext cx="8352928" cy="1569660"/>
          </a:xfrm>
          <a:prstGeom prst="rect">
            <a:avLst/>
          </a:prstGeom>
        </p:spPr>
        <p:txBody>
          <a:bodyPr wrap="square">
            <a:spAutoFit/>
          </a:bodyPr>
          <a:lstStyle/>
          <a:p>
            <a:pPr indent="457200" algn="just"/>
            <a:endParaRPr lang="en-US" sz="3200" dirty="0" smtClean="0">
              <a:latin typeface="Times New Roman" pitchFamily="18" charset="0"/>
              <a:cs typeface="Times New Roman" pitchFamily="18" charset="0"/>
            </a:endParaRPr>
          </a:p>
          <a:p>
            <a:pPr indent="457200" algn="just"/>
            <a:endParaRPr lang="en-US" sz="3200" dirty="0">
              <a:latin typeface="Times New Roman" pitchFamily="18" charset="0"/>
              <a:cs typeface="Times New Roman" pitchFamily="18" charset="0"/>
            </a:endParaRPr>
          </a:p>
          <a:p>
            <a:pPr indent="457200" algn="just"/>
            <a:endParaRPr lang="en-US" sz="3200" dirty="0" smtClean="0">
              <a:latin typeface="Times New Roman" pitchFamily="18" charset="0"/>
              <a:cs typeface="Times New Roman" pitchFamily="18" charset="0"/>
            </a:endParaRPr>
          </a:p>
        </p:txBody>
      </p:sp>
      <p:sp>
        <p:nvSpPr>
          <p:cNvPr id="3" name="Прямоугольник 2"/>
          <p:cNvSpPr/>
          <p:nvPr/>
        </p:nvSpPr>
        <p:spPr>
          <a:xfrm>
            <a:off x="611560" y="889844"/>
            <a:ext cx="8280920" cy="4524315"/>
          </a:xfrm>
          <a:prstGeom prst="rect">
            <a:avLst/>
          </a:prstGeom>
        </p:spPr>
        <p:txBody>
          <a:bodyPr wrap="square">
            <a:spAutoFit/>
          </a:bodyPr>
          <a:lstStyle/>
          <a:p>
            <a:pPr algn="just"/>
            <a:r>
              <a:rPr lang="ru-RU" sz="2400" dirty="0" smtClean="0">
                <a:latin typeface="Times New Roman" pitchFamily="18" charset="0"/>
                <a:cs typeface="Times New Roman" pitchFamily="18" charset="0"/>
              </a:rPr>
              <a:t>	Важным </a:t>
            </a:r>
            <a:r>
              <a:rPr lang="ru-RU" sz="2400" dirty="0">
                <a:latin typeface="Times New Roman" pitchFamily="18" charset="0"/>
                <a:cs typeface="Times New Roman" pitchFamily="18" charset="0"/>
              </a:rPr>
              <a:t>элементом Государственного флага является расположенная у его древка вертикальная полоса с национальным орнаментом. Казахский орнамент – одна из форм специфического художественного восприятия мира в строгом соответствии с эстетическими вкусами народа. </a:t>
            </a:r>
            <a:r>
              <a:rPr lang="ru-RU" sz="2400" dirty="0" smtClean="0">
                <a:latin typeface="Times New Roman" pitchFamily="18" charset="0"/>
                <a:cs typeface="Times New Roman" pitchFamily="18" charset="0"/>
              </a:rPr>
              <a:t>	Представляющий </a:t>
            </a:r>
            <a:r>
              <a:rPr lang="ru-RU" sz="2400" dirty="0">
                <a:latin typeface="Times New Roman" pitchFamily="18" charset="0"/>
                <a:cs typeface="Times New Roman" pitchFamily="18" charset="0"/>
              </a:rPr>
              <a:t>собой гармонию весьма сложных, иногда отвлеченных форм, линий и ритмов, он является выразительным средством раскрытия внутреннего мира народа. Их прообразами служат конкретные предметы и явления окружающего мира. Обогащение орнаментальных мотивов, их динамичное развитие, по мнению ученых, присущи высокой ступени развития культуры.</a:t>
            </a:r>
          </a:p>
        </p:txBody>
      </p:sp>
    </p:spTree>
    <p:extLst>
      <p:ext uri="{BB962C8B-B14F-4D97-AF65-F5344CB8AC3E}">
        <p14:creationId xmlns:p14="http://schemas.microsoft.com/office/powerpoint/2010/main" val="11589025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260648"/>
            <a:ext cx="8712968" cy="523220"/>
          </a:xfrm>
          <a:prstGeom prst="rect">
            <a:avLst/>
          </a:prstGeom>
        </p:spPr>
        <p:txBody>
          <a:bodyPr wrap="square">
            <a:spAutoFit/>
          </a:bodyPr>
          <a:lstStyle/>
          <a:p>
            <a:pPr algn="just">
              <a:tabLst>
                <a:tab pos="468000" algn="l"/>
              </a:tabLst>
            </a:pPr>
            <a:r>
              <a:rPr lang="en-US" sz="2800" dirty="0" smtClean="0">
                <a:latin typeface="Times New Roman" pitchFamily="18" charset="0"/>
                <a:cs typeface="Times New Roman" pitchFamily="18" charset="0"/>
              </a:rPr>
              <a:t>	</a:t>
            </a:r>
            <a:endParaRPr lang="ru-RU" sz="2800" dirty="0">
              <a:latin typeface="Times New Roman" pitchFamily="18" charset="0"/>
              <a:cs typeface="Times New Roman" pitchFamily="18" charset="0"/>
            </a:endParaRPr>
          </a:p>
        </p:txBody>
      </p:sp>
      <p:sp>
        <p:nvSpPr>
          <p:cNvPr id="3" name="Прямоугольник 2"/>
          <p:cNvSpPr/>
          <p:nvPr/>
        </p:nvSpPr>
        <p:spPr>
          <a:xfrm>
            <a:off x="755576" y="522259"/>
            <a:ext cx="8208912" cy="3724096"/>
          </a:xfrm>
          <a:prstGeom prst="rect">
            <a:avLst/>
          </a:prstGeom>
        </p:spPr>
        <p:txBody>
          <a:bodyPr wrap="square">
            <a:spAutoFit/>
          </a:bodyPr>
          <a:lstStyle/>
          <a:p>
            <a:pPr algn="just"/>
            <a:r>
              <a:rPr lang="ru-RU" sz="3200" dirty="0" smtClean="0">
                <a:latin typeface="Times New Roman" pitchFamily="18" charset="0"/>
                <a:cs typeface="Times New Roman" pitchFamily="18" charset="0"/>
              </a:rPr>
              <a:t>	Автор </a:t>
            </a:r>
            <a:r>
              <a:rPr lang="ru-RU" sz="3200" dirty="0">
                <a:latin typeface="Times New Roman" pitchFamily="18" charset="0"/>
                <a:cs typeface="Times New Roman" pitchFamily="18" charset="0"/>
              </a:rPr>
              <a:t>Государственного флага Республики Казахстан – заслуженный деятель искусств, один из основоположников дизайнерского искусства Казахстана </a:t>
            </a:r>
            <a:endParaRPr lang="ru-RU" sz="3200" dirty="0" smtClean="0">
              <a:latin typeface="Times New Roman" pitchFamily="18" charset="0"/>
              <a:cs typeface="Times New Roman" pitchFamily="18" charset="0"/>
            </a:endParaRPr>
          </a:p>
          <a:p>
            <a:pPr algn="just"/>
            <a:endParaRPr lang="ru-RU" sz="3200" dirty="0">
              <a:latin typeface="Times New Roman" pitchFamily="18" charset="0"/>
              <a:cs typeface="Times New Roman" pitchFamily="18" charset="0"/>
            </a:endParaRPr>
          </a:p>
          <a:p>
            <a:pPr algn="just"/>
            <a:endParaRPr lang="ru-RU" sz="3200" dirty="0" smtClean="0">
              <a:latin typeface="Times New Roman" pitchFamily="18" charset="0"/>
              <a:cs typeface="Times New Roman" pitchFamily="18" charset="0"/>
            </a:endParaRPr>
          </a:p>
          <a:p>
            <a:pPr algn="ctr"/>
            <a:r>
              <a:rPr lang="ru-RU" sz="4400" b="1" i="1" dirty="0" err="1" smtClean="0">
                <a:latin typeface="Times New Roman" pitchFamily="18" charset="0"/>
                <a:cs typeface="Times New Roman" pitchFamily="18" charset="0"/>
              </a:rPr>
              <a:t>Ниязбеков</a:t>
            </a:r>
            <a:r>
              <a:rPr lang="ru-RU" sz="4400" b="1" i="1" dirty="0" smtClean="0">
                <a:latin typeface="Times New Roman" pitchFamily="18" charset="0"/>
                <a:cs typeface="Times New Roman" pitchFamily="18" charset="0"/>
              </a:rPr>
              <a:t> </a:t>
            </a:r>
            <a:r>
              <a:rPr lang="ru-RU" sz="4400" b="1" i="1" dirty="0" err="1" smtClean="0">
                <a:latin typeface="Times New Roman" pitchFamily="18" charset="0"/>
                <a:cs typeface="Times New Roman" pitchFamily="18" charset="0"/>
              </a:rPr>
              <a:t>Шакен</a:t>
            </a:r>
            <a:r>
              <a:rPr lang="ru-RU" sz="4400" b="1" i="1" dirty="0" smtClean="0">
                <a:latin typeface="Times New Roman" pitchFamily="18" charset="0"/>
                <a:cs typeface="Times New Roman" pitchFamily="18" charset="0"/>
              </a:rPr>
              <a:t> </a:t>
            </a:r>
            <a:r>
              <a:rPr lang="ru-RU" sz="4400" b="1" i="1" dirty="0" err="1" smtClean="0">
                <a:latin typeface="Times New Roman" pitchFamily="18" charset="0"/>
                <a:cs typeface="Times New Roman" pitchFamily="18" charset="0"/>
              </a:rPr>
              <a:t>Онласынович</a:t>
            </a:r>
            <a:endParaRPr lang="ru-RU" sz="4400" b="1" i="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027987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88640"/>
            <a:ext cx="8208912" cy="3416320"/>
          </a:xfrm>
          <a:prstGeom prst="rect">
            <a:avLst/>
          </a:prstGeom>
        </p:spPr>
        <p:txBody>
          <a:bodyPr wrap="square">
            <a:spAutoFit/>
          </a:bodyPr>
          <a:lstStyle/>
          <a:p>
            <a:pPr algn="ctr"/>
            <a:endParaRPr lang="ru-RU" sz="2400" dirty="0">
              <a:latin typeface="Times New Roman" pitchFamily="18" charset="0"/>
              <a:cs typeface="Times New Roman" pitchFamily="18" charset="0"/>
            </a:endParaRPr>
          </a:p>
          <a:p>
            <a:pPr algn="ctr"/>
            <a:endParaRPr lang="ru-RU" sz="2400" dirty="0">
              <a:latin typeface="Times New Roman" pitchFamily="18" charset="0"/>
              <a:cs typeface="Times New Roman" pitchFamily="18" charset="0"/>
            </a:endParaRPr>
          </a:p>
          <a:p>
            <a:pPr algn="just"/>
            <a:r>
              <a:rPr lang="ru-RU" sz="2400" dirty="0">
                <a:latin typeface="Times New Roman" pitchFamily="18" charset="0"/>
                <a:cs typeface="Times New Roman" pitchFamily="18" charset="0"/>
              </a:rPr>
              <a:t>  </a:t>
            </a:r>
            <a:r>
              <a:rPr lang="ru-RU" sz="2400" dirty="0" smtClean="0">
                <a:latin typeface="Times New Roman" pitchFamily="18" charset="0"/>
                <a:cs typeface="Times New Roman" pitchFamily="18" charset="0"/>
              </a:rPr>
              <a:t>1.  Закон </a:t>
            </a:r>
            <a:r>
              <a:rPr lang="ru-RU" sz="2400" dirty="0">
                <a:latin typeface="Times New Roman" pitchFamily="18" charset="0"/>
                <a:cs typeface="Times New Roman" pitchFamily="18" charset="0"/>
              </a:rPr>
              <a:t>Республики Казахстан от 04.06.1992 № 1372-XII «О Государственном флаге Республики Казахстан</a:t>
            </a:r>
            <a:r>
              <a:rPr lang="ru-RU" sz="2400" dirty="0" smtClean="0">
                <a:latin typeface="Times New Roman" pitchFamily="18" charset="0"/>
                <a:cs typeface="Times New Roman" pitchFamily="18" charset="0"/>
              </a:rPr>
              <a:t>».</a:t>
            </a:r>
          </a:p>
          <a:p>
            <a:pPr algn="just"/>
            <a:endParaRPr lang="ru-RU" sz="2400" dirty="0">
              <a:latin typeface="Times New Roman" pitchFamily="18" charset="0"/>
              <a:cs typeface="Times New Roman" pitchFamily="18" charset="0"/>
            </a:endParaRPr>
          </a:p>
          <a:p>
            <a:pPr algn="just"/>
            <a:r>
              <a:rPr lang="ru-RU" sz="2400" dirty="0">
                <a:latin typeface="Times New Roman" pitchFamily="18" charset="0"/>
                <a:cs typeface="Times New Roman" pitchFamily="18" charset="0"/>
              </a:rPr>
              <a:t>   </a:t>
            </a:r>
            <a:r>
              <a:rPr lang="ru-RU" sz="2400" dirty="0" smtClean="0">
                <a:latin typeface="Times New Roman" pitchFamily="18" charset="0"/>
                <a:cs typeface="Times New Roman" pitchFamily="18" charset="0"/>
              </a:rPr>
              <a:t>2. Конституционный </a:t>
            </a:r>
            <a:r>
              <a:rPr lang="ru-RU" sz="2400" dirty="0">
                <a:latin typeface="Times New Roman" pitchFamily="18" charset="0"/>
                <a:cs typeface="Times New Roman" pitchFamily="18" charset="0"/>
              </a:rPr>
              <a:t>закон Республики Казахстан от 04.06.2007 № 258 «О государственных символах Республики Казахстан».</a:t>
            </a:r>
          </a:p>
          <a:p>
            <a:pPr algn="ct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8159363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72</TotalTime>
  <Words>37</Words>
  <Application>Microsoft Office PowerPoint</Application>
  <PresentationFormat>Экран (4:3)</PresentationFormat>
  <Paragraphs>23</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Поток</vt:lpstr>
      <vt:lpstr>ГОСУДАРСТВЕННЫЕ СИМВОЛЫ  РЕСПУБЛИКИ КАЗАХСТАН</vt:lpstr>
      <vt:lpstr>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ГОСУДАРСТВЕННЫЕ СИМВОЛЫ РЕСПУБЛИКИ КАЗАХСТАН</dc:title>
  <dc:creator>ADMIN</dc:creator>
  <cp:lastModifiedBy>ADMIN</cp:lastModifiedBy>
  <cp:revision>8</cp:revision>
  <dcterms:created xsi:type="dcterms:W3CDTF">2014-09-26T07:52:47Z</dcterms:created>
  <dcterms:modified xsi:type="dcterms:W3CDTF">2014-09-26T10:39:09Z</dcterms:modified>
</cp:coreProperties>
</file>