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1"/>
  </p:notesMasterIdLst>
  <p:sldIdLst>
    <p:sldId id="256" r:id="rId2"/>
    <p:sldId id="257" r:id="rId3"/>
    <p:sldId id="262" r:id="rId4"/>
    <p:sldId id="261" r:id="rId5"/>
    <p:sldId id="265" r:id="rId6"/>
    <p:sldId id="258" r:id="rId7"/>
    <p:sldId id="266" r:id="rId8"/>
    <p:sldId id="259"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5C1303-F8A9-4106-A63F-7B048679E944}" type="datetimeFigureOut">
              <a:rPr lang="ru-RU" smtClean="0"/>
              <a:t>29.09.2014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8C6511-7631-41EA-865D-8902073E9C04}" type="slidenum">
              <a:rPr lang="ru-RU" smtClean="0"/>
              <a:t>‹#›</a:t>
            </a:fld>
            <a:endParaRPr lang="ru-RU"/>
          </a:p>
        </p:txBody>
      </p:sp>
    </p:spTree>
    <p:extLst>
      <p:ext uri="{BB962C8B-B14F-4D97-AF65-F5344CB8AC3E}">
        <p14:creationId xmlns:p14="http://schemas.microsoft.com/office/powerpoint/2010/main" val="3426222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E8C6511-7631-41EA-865D-8902073E9C04}" type="slidenum">
              <a:rPr lang="ru-RU" smtClean="0"/>
              <a:t>5</a:t>
            </a:fld>
            <a:endParaRPr lang="ru-RU"/>
          </a:p>
        </p:txBody>
      </p:sp>
    </p:spTree>
    <p:extLst>
      <p:ext uri="{BB962C8B-B14F-4D97-AF65-F5344CB8AC3E}">
        <p14:creationId xmlns:p14="http://schemas.microsoft.com/office/powerpoint/2010/main" val="3625280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E7E86F14-2269-46C6-ACED-B28F14846A60}" type="datetimeFigureOut">
              <a:rPr lang="ru-RU" smtClean="0"/>
              <a:t>29.09.2014</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AD8EBD40-203A-4A2C-A791-BB95A0191EA5}"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7E86F14-2269-46C6-ACED-B28F14846A60}"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7E86F14-2269-46C6-ACED-B28F14846A60}"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7E86F14-2269-46C6-ACED-B28F14846A60}"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E7E86F14-2269-46C6-ACED-B28F14846A60}"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E7E86F14-2269-46C6-ACED-B28F14846A60}" type="datetimeFigureOut">
              <a:rPr lang="ru-RU" smtClean="0"/>
              <a:t>29.09.2014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E7E86F14-2269-46C6-ACED-B28F14846A60}" type="datetimeFigureOut">
              <a:rPr lang="ru-RU" smtClean="0"/>
              <a:t>29.09.2014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E7E86F14-2269-46C6-ACED-B28F14846A60}" type="datetimeFigureOut">
              <a:rPr lang="ru-RU" smtClean="0"/>
              <a:t>29.09.2014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86F14-2269-46C6-ACED-B28F14846A60}" type="datetimeFigureOut">
              <a:rPr lang="ru-RU" smtClean="0"/>
              <a:t>29.09.2014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E7E86F14-2269-46C6-ACED-B28F14846A60}" type="datetimeFigureOut">
              <a:rPr lang="ru-RU" smtClean="0"/>
              <a:t>29.09.2014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E7E86F14-2269-46C6-ACED-B28F14846A60}" type="datetimeFigureOut">
              <a:rPr lang="ru-RU" smtClean="0"/>
              <a:t>29.09.2014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AD8EBD40-203A-4A2C-A791-BB95A0191EA5}" type="slidenum">
              <a:rPr lang="ru-RU" smtClean="0"/>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7E86F14-2269-46C6-ACED-B28F14846A60}" type="datetimeFigureOut">
              <a:rPr lang="ru-RU" smtClean="0"/>
              <a:t>29.09.2014</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D8EBD40-203A-4A2C-A791-BB95A0191EA5}" type="slidenum">
              <a:rPr lang="ru-RU" smtClean="0"/>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2780928"/>
            <a:ext cx="7772400" cy="1872208"/>
          </a:xfrm>
        </p:spPr>
        <p:style>
          <a:lnRef idx="1">
            <a:schemeClr val="accent5"/>
          </a:lnRef>
          <a:fillRef idx="3">
            <a:schemeClr val="accent5"/>
          </a:fillRef>
          <a:effectRef idx="2">
            <a:schemeClr val="accent5"/>
          </a:effectRef>
          <a:fontRef idx="minor">
            <a:schemeClr val="lt1"/>
          </a:fontRef>
        </p:style>
        <p:txBody>
          <a:bodyPr>
            <a:normAutofit/>
          </a:bodyPr>
          <a:lstStyle/>
          <a:p>
            <a:pPr algn="ctr"/>
            <a:r>
              <a:rPr lang="ru-RU" sz="3200" i="1" cap="all" dirty="0" smtClean="0">
                <a:solidFill>
                  <a:schemeClr val="tx2">
                    <a:lumMod val="50000"/>
                  </a:schemeClr>
                </a:solidFill>
                <a:latin typeface="AGCooperCyr" pitchFamily="34" charset="0"/>
              </a:rPr>
              <a:t>ҚАЗАҚСТАН РЕСПУБЛИКАСЫНЫҢ МЕМЛЕКЕТТІК РӘМІЗДЕРІ</a:t>
            </a:r>
            <a:endParaRPr lang="ru-RU" sz="3200" i="1" cap="all" dirty="0">
              <a:solidFill>
                <a:schemeClr val="tx2">
                  <a:lumMod val="50000"/>
                </a:schemeClr>
              </a:solidFill>
              <a:latin typeface="AGCooperCyr"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908720"/>
            <a:ext cx="2857500" cy="1600200"/>
          </a:xfrm>
          <a:prstGeom prst="rect">
            <a:avLst/>
          </a:prstGeom>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889743"/>
            <a:ext cx="2990850" cy="153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875672"/>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100" dirty="0" smtClean="0">
                <a:latin typeface="Arial Black" pitchFamily="34" charset="0"/>
              </a:rPr>
              <a:t/>
            </a:r>
            <a:br>
              <a:rPr lang="ru-RU" sz="3100" dirty="0" smtClean="0">
                <a:latin typeface="Arial Black" pitchFamily="34" charset="0"/>
              </a:rPr>
            </a:br>
            <a:endParaRPr lang="ru-RU" sz="3100" dirty="0">
              <a:latin typeface="Arial Black" pitchFamily="34" charset="0"/>
            </a:endParaRPr>
          </a:p>
        </p:txBody>
      </p:sp>
      <p:sp>
        <p:nvSpPr>
          <p:cNvPr id="6" name="Объект 5"/>
          <p:cNvSpPr>
            <a:spLocks noGrp="1"/>
          </p:cNvSpPr>
          <p:nvPr>
            <p:ph idx="1"/>
          </p:nvPr>
        </p:nvSpPr>
        <p:spPr>
          <a:xfrm>
            <a:off x="457200" y="2924944"/>
            <a:ext cx="8229600" cy="3201219"/>
          </a:xfrm>
        </p:spPr>
        <p:txBody>
          <a:bodyPr>
            <a:normAutofit/>
          </a:bodyPr>
          <a:lstStyle/>
          <a:p>
            <a:pPr marL="0" indent="0">
              <a:buNone/>
            </a:pPr>
            <a:r>
              <a:rPr lang="ru-RU" dirty="0" smtClean="0"/>
              <a:t/>
            </a:r>
            <a:br>
              <a:rPr lang="ru-RU" dirty="0" smtClean="0"/>
            </a:br>
            <a:endParaRPr lang="ru-RU" dirty="0" smtClean="0"/>
          </a:p>
          <a:p>
            <a:pPr marL="0" indent="0" algn="ctr">
              <a:buNone/>
            </a:pPr>
            <a:r>
              <a:rPr lang="ru-RU" sz="4400" b="1" i="1" dirty="0" smtClean="0">
                <a:latin typeface="Times New Roman" pitchFamily="18" charset="0"/>
                <a:cs typeface="Times New Roman" pitchFamily="18" charset="0"/>
              </a:rPr>
              <a:t>Қазақстан </a:t>
            </a:r>
            <a:r>
              <a:rPr lang="ru-RU" sz="4400" b="1" i="1" dirty="0" err="1" smtClean="0">
                <a:latin typeface="Times New Roman" pitchFamily="18" charset="0"/>
                <a:cs typeface="Times New Roman" pitchFamily="18" charset="0"/>
              </a:rPr>
              <a:t>Республикасының</a:t>
            </a:r>
            <a:r>
              <a:rPr lang="ru-RU" sz="4400" b="1" i="1" dirty="0" smtClean="0">
                <a:latin typeface="Times New Roman" pitchFamily="18" charset="0"/>
                <a:cs typeface="Times New Roman" pitchFamily="18" charset="0"/>
              </a:rPr>
              <a:t> </a:t>
            </a:r>
            <a:r>
              <a:rPr lang="ru-RU" sz="4400" b="1" i="1" dirty="0" err="1" smtClean="0">
                <a:latin typeface="Times New Roman" pitchFamily="18" charset="0"/>
                <a:cs typeface="Times New Roman" pitchFamily="18" charset="0"/>
              </a:rPr>
              <a:t>Мемлекеттік</a:t>
            </a:r>
            <a:r>
              <a:rPr lang="ru-RU" sz="4400" b="1" i="1" dirty="0" smtClean="0">
                <a:latin typeface="Times New Roman" pitchFamily="18" charset="0"/>
                <a:cs typeface="Times New Roman" pitchFamily="18" charset="0"/>
              </a:rPr>
              <a:t> </a:t>
            </a:r>
            <a:r>
              <a:rPr lang="ru-RU" sz="4400" b="1" i="1" dirty="0" err="1" smtClean="0">
                <a:latin typeface="Times New Roman" pitchFamily="18" charset="0"/>
                <a:cs typeface="Times New Roman" pitchFamily="18" charset="0"/>
              </a:rPr>
              <a:t>Туы</a:t>
            </a:r>
            <a:endParaRPr lang="ru-RU" sz="4400" b="1" i="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3" y="1916832"/>
            <a:ext cx="2524125"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716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pPr marL="0" indent="0" algn="just">
              <a:spcAft>
                <a:spcPts val="0"/>
              </a:spcAft>
              <a:buNone/>
            </a:pPr>
            <a:r>
              <a:rPr lang="ru-RU" dirty="0"/>
              <a:t> </a:t>
            </a:r>
            <a:r>
              <a:rPr lang="ru-RU" dirty="0" smtClean="0"/>
              <a:t>    </a:t>
            </a:r>
          </a:p>
          <a:p>
            <a:pPr marL="0" indent="0" algn="just">
              <a:spcAft>
                <a:spcPts val="0"/>
              </a:spcAft>
              <a:buNone/>
            </a:pPr>
            <a:endParaRPr lang="ru-RU" sz="2800" spc="-30" dirty="0">
              <a:solidFill>
                <a:srgbClr val="000000"/>
              </a:solidFill>
              <a:latin typeface="Times New Roman"/>
              <a:ea typeface="Times New Roman"/>
            </a:endParaRPr>
          </a:p>
          <a:p>
            <a:pPr marL="0" indent="0" algn="just">
              <a:spcAft>
                <a:spcPts val="0"/>
              </a:spcAft>
              <a:buNone/>
            </a:pPr>
            <a:r>
              <a:rPr lang="ru-RU" sz="2800" spc="-30" dirty="0" smtClean="0">
                <a:solidFill>
                  <a:srgbClr val="000000"/>
                </a:solidFill>
                <a:latin typeface="Times New Roman"/>
                <a:ea typeface="Times New Roman"/>
              </a:rPr>
              <a:t>      </a:t>
            </a:r>
            <a:r>
              <a:rPr lang="kk-KZ" sz="2800" spc="-30" dirty="0" smtClean="0">
                <a:solidFill>
                  <a:srgbClr val="000000"/>
                </a:solidFill>
                <a:latin typeface="Times New Roman"/>
                <a:ea typeface="Times New Roman"/>
              </a:rPr>
              <a:t>Қазақстан </a:t>
            </a:r>
            <a:r>
              <a:rPr lang="kk-KZ" sz="2800" spc="-30" dirty="0">
                <a:solidFill>
                  <a:srgbClr val="000000"/>
                </a:solidFill>
                <a:latin typeface="Times New Roman"/>
                <a:ea typeface="Times New Roman"/>
              </a:rPr>
              <a:t>Республикасының Мемлекеттік</a:t>
            </a:r>
            <a:r>
              <a:rPr lang="kk-KZ" sz="2800" dirty="0">
                <a:solidFill>
                  <a:srgbClr val="000000"/>
                </a:solidFill>
                <a:latin typeface="Times New Roman"/>
                <a:ea typeface="Times New Roman"/>
              </a:rPr>
              <a:t> туы – ортасында шұғылалы күн, оның астында қалықтап ұшқан қыран бейнеленген тік бұрышты көгілдір түсті мата. Тудың сабының тұсында тік жолақ түрінде ұлттық өрнек нақышталған. Күн, оның шұғыласы, қыран және ұлттық өрнек бейнесі алтын түстес. Тудың ені мен ұзындығының арақатынасы – </a:t>
            </a:r>
            <a:r>
              <a:rPr lang="kk-KZ" sz="2800" dirty="0" smtClean="0">
                <a:solidFill>
                  <a:srgbClr val="000000"/>
                </a:solidFill>
                <a:latin typeface="Times New Roman" pitchFamily="18" charset="0"/>
                <a:ea typeface="Times New Roman"/>
                <a:cs typeface="Times New Roman" pitchFamily="18" charset="0"/>
              </a:rPr>
              <a:t>1:2 </a:t>
            </a:r>
            <a:r>
              <a:rPr lang="ru-RU" sz="2800"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1].</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16510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91264" cy="3888432"/>
          </a:xfrm>
        </p:spPr>
        <p:txBody>
          <a:bodyPr>
            <a:normAutofit fontScale="25000" lnSpcReduction="20000"/>
          </a:bodyPr>
          <a:lstStyle/>
          <a:p>
            <a:pPr marL="0" indent="0" algn="just">
              <a:spcAft>
                <a:spcPts val="0"/>
              </a:spcAft>
              <a:buNone/>
            </a:pPr>
            <a:r>
              <a:rPr lang="kk-KZ" sz="11200" dirty="0" smtClean="0">
                <a:solidFill>
                  <a:srgbClr val="000000"/>
                </a:solidFill>
                <a:latin typeface="Times New Roman"/>
                <a:ea typeface="Times New Roman"/>
              </a:rPr>
              <a:t>       Геральдика </a:t>
            </a:r>
            <a:r>
              <a:rPr lang="kk-KZ" sz="11200" dirty="0">
                <a:solidFill>
                  <a:srgbClr val="000000"/>
                </a:solidFill>
                <a:latin typeface="Times New Roman"/>
                <a:ea typeface="Times New Roman"/>
              </a:rPr>
              <a:t>дәстүрінде әрбір түс белгілі бір ұғымды танытады. Мәселен, аспандай көк түс адам бойындағы адалдық, тазалық, сенімділік, мінсіздік сияқты қасиеттерді білдіреді. Сонымен қатар, көк түс түркі мәдениетінде терең символдық мәнге ие. Ежелгі түркілер аспанды тәңір-атаға балаған, ал олардың көк туы арғы ата-бабаларға деген адалдықты бейнеледі. Қазақстанның Мемлекеттік туында ол ашық аспанды, бейбітшілікті, игілікті білдірсе, түстің біркелкілігі еліміздің тұтастығын </a:t>
            </a:r>
            <a:r>
              <a:rPr lang="kk-KZ" sz="11200" dirty="0" smtClean="0">
                <a:solidFill>
                  <a:srgbClr val="000000"/>
                </a:solidFill>
                <a:latin typeface="Times New Roman"/>
                <a:ea typeface="Times New Roman"/>
              </a:rPr>
              <a:t>меңзейді.</a:t>
            </a:r>
            <a:endParaRPr lang="ru-RU" sz="11200" dirty="0">
              <a:latin typeface="Times New Roman"/>
              <a:ea typeface="Times New Roman"/>
            </a:endParaRPr>
          </a:p>
        </p:txBody>
      </p:sp>
    </p:spTree>
    <p:extLst>
      <p:ext uri="{BB962C8B-B14F-4D97-AF65-F5344CB8AC3E}">
        <p14:creationId xmlns:p14="http://schemas.microsoft.com/office/powerpoint/2010/main" val="1635728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268760"/>
            <a:ext cx="8496944" cy="3416320"/>
          </a:xfrm>
          <a:prstGeom prst="rect">
            <a:avLst/>
          </a:prstGeom>
        </p:spPr>
        <p:txBody>
          <a:bodyPr wrap="square">
            <a:spAutoFit/>
          </a:bodyPr>
          <a:lstStyle/>
          <a:p>
            <a:pPr algn="just">
              <a:spcAft>
                <a:spcPts val="0"/>
              </a:spcAft>
            </a:pP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kk-KZ" sz="2400" dirty="0" smtClean="0">
                <a:solidFill>
                  <a:srgbClr val="000000"/>
                </a:solidFill>
                <a:latin typeface="Times New Roman"/>
                <a:ea typeface="Times New Roman"/>
              </a:rPr>
              <a:t>Геральдика </a:t>
            </a:r>
            <a:r>
              <a:rPr lang="kk-KZ" sz="2400" dirty="0">
                <a:solidFill>
                  <a:srgbClr val="000000"/>
                </a:solidFill>
                <a:latin typeface="Times New Roman"/>
                <a:ea typeface="Times New Roman"/>
              </a:rPr>
              <a:t>қағидаттарына сәйкес, күн байлық пен молшылықты, өмірді және күш-қуатты бейнелейді. Сондықтан еліміздің туындағы күн шапағы дәулеттілік пен бақуаттылықтың символы – алтын масақ пішінінде берілген. Қазақстанның мемлекеттік атрибутикасында күннің бейнеленуі еліміздің жалпыадамзаттық құндылықтарды қастерлейтінін дәлелдейді және жас мемлекеттің жасампаздық күш-қуатын, серіктестік пен ынтымақтастық үшін әлемнің барлық еліне ашық екенін айғақтайды.  </a:t>
            </a:r>
            <a:endParaRPr lang="ru-RU" sz="2000" dirty="0">
              <a:latin typeface="Times New Roman"/>
              <a:ea typeface="Times New Roman"/>
            </a:endParaRPr>
          </a:p>
        </p:txBody>
      </p:sp>
    </p:spTree>
    <p:extLst>
      <p:ext uri="{BB962C8B-B14F-4D97-AF65-F5344CB8AC3E}">
        <p14:creationId xmlns:p14="http://schemas.microsoft.com/office/powerpoint/2010/main" val="3075391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0"/>
            <a:ext cx="7920880" cy="954107"/>
          </a:xfrm>
          <a:prstGeom prst="rect">
            <a:avLst/>
          </a:prstGeom>
        </p:spPr>
        <p:txBody>
          <a:bodyPr wrap="square">
            <a:spAutoFit/>
          </a:bodyPr>
          <a:lstStyle/>
          <a:p>
            <a:pPr indent="457200" algn="just"/>
            <a:endParaRPr lang="en-US" sz="2800" dirty="0" smtClean="0">
              <a:latin typeface="Times New Roman" pitchFamily="18" charset="0"/>
              <a:cs typeface="Times New Roman" pitchFamily="18" charset="0"/>
            </a:endParaRPr>
          </a:p>
          <a:p>
            <a:pPr indent="457200" algn="just"/>
            <a:endParaRPr lang="en-US" sz="2800" dirty="0">
              <a:latin typeface="Times New Roman" pitchFamily="18" charset="0"/>
              <a:cs typeface="Times New Roman" pitchFamily="18" charset="0"/>
            </a:endParaRPr>
          </a:p>
        </p:txBody>
      </p:sp>
      <p:sp>
        <p:nvSpPr>
          <p:cNvPr id="3" name="Прямоугольник 2"/>
          <p:cNvSpPr/>
          <p:nvPr/>
        </p:nvSpPr>
        <p:spPr>
          <a:xfrm>
            <a:off x="201351" y="1052736"/>
            <a:ext cx="8784976" cy="4832092"/>
          </a:xfrm>
          <a:prstGeom prst="rect">
            <a:avLst/>
          </a:prstGeom>
        </p:spPr>
        <p:txBody>
          <a:bodyPr wrap="square">
            <a:spAutoFit/>
          </a:bodyPr>
          <a:lstStyle/>
          <a:p>
            <a:pPr algn="just"/>
            <a:r>
              <a:rPr lang="ru-RU" sz="2000" dirty="0" smtClean="0">
                <a:latin typeface="Times New Roman" pitchFamily="18" charset="0"/>
                <a:cs typeface="Times New Roman" pitchFamily="18" charset="0"/>
              </a:rPr>
              <a:t>	</a:t>
            </a:r>
          </a:p>
          <a:p>
            <a:pPr indent="449580" algn="just">
              <a:spcAft>
                <a:spcPts val="0"/>
              </a:spcAft>
            </a:pPr>
            <a:r>
              <a:rPr lang="ru-RU" sz="2000" dirty="0">
                <a:latin typeface="Times New Roman" pitchFamily="18" charset="0"/>
                <a:cs typeface="Times New Roman" pitchFamily="18" charset="0"/>
              </a:rPr>
              <a:t>	</a:t>
            </a:r>
            <a:r>
              <a:rPr lang="kk-KZ" sz="2400" dirty="0">
                <a:solidFill>
                  <a:srgbClr val="000000"/>
                </a:solidFill>
                <a:latin typeface="Times New Roman"/>
                <a:ea typeface="Times New Roman"/>
              </a:rPr>
              <a:t>Қыран (бүркіт) бейнесі – көптеген халықтардың елтаңбалары мен туларында ерте кезден бері қолданылып келе жатқан басты геральдикалық атрибуттардың бірі. Бұл бейне әдетте биліктің, қырағылық пен мәрттіктің символы ретінде қабылданады. Күн астында қалықтаған бүркіт мемлекеттің қуат-күшін, оның егемендігі мен тәуелсіздігін, биік мақсаттар мен жарқын болашаққа деген ұмтылысын танытады. Бүркіт бейнесі еуразиялық көшпенділердің дүниетанымында айрықша орын алады және олардың түсінігінде бостандық пен адалдық, өрлік пен ерлік, қуат пен ниет тазалығы тәрізді ұғымдармен ұштасып жатады. Алтын бүркіт кескіні жас егемен мемлекеттің әлемдік өркениет биігіне деген ұмылысын көрсетеді [3</a:t>
            </a:r>
            <a:r>
              <a:rPr lang="kk-KZ" sz="2400" dirty="0" smtClean="0">
                <a:solidFill>
                  <a:srgbClr val="000000"/>
                </a:solidFill>
                <a:latin typeface="Times New Roman"/>
                <a:ea typeface="Times New Roman"/>
              </a:rPr>
              <a:t>].</a:t>
            </a:r>
            <a:endParaRPr lang="ru-RU" sz="2400" dirty="0">
              <a:latin typeface="Times New Roman"/>
              <a:ea typeface="Times New Roman"/>
            </a:endParaRPr>
          </a:p>
        </p:txBody>
      </p:sp>
    </p:spTree>
    <p:extLst>
      <p:ext uri="{BB962C8B-B14F-4D97-AF65-F5344CB8AC3E}">
        <p14:creationId xmlns:p14="http://schemas.microsoft.com/office/powerpoint/2010/main" val="4037965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260648"/>
            <a:ext cx="8352928" cy="1569660"/>
          </a:xfrm>
          <a:prstGeom prst="rect">
            <a:avLst/>
          </a:prstGeom>
        </p:spPr>
        <p:txBody>
          <a:bodyPr wrap="square">
            <a:spAutoFit/>
          </a:bodyPr>
          <a:lstStyle/>
          <a:p>
            <a:pPr indent="457200" algn="just"/>
            <a:endParaRPr lang="en-US" sz="3200" dirty="0" smtClean="0">
              <a:latin typeface="Times New Roman" pitchFamily="18" charset="0"/>
              <a:cs typeface="Times New Roman" pitchFamily="18" charset="0"/>
            </a:endParaRPr>
          </a:p>
          <a:p>
            <a:pPr indent="457200" algn="just"/>
            <a:endParaRPr lang="en-US" sz="3200" dirty="0">
              <a:latin typeface="Times New Roman" pitchFamily="18" charset="0"/>
              <a:cs typeface="Times New Roman" pitchFamily="18" charset="0"/>
            </a:endParaRPr>
          </a:p>
          <a:p>
            <a:pPr indent="457200" algn="just"/>
            <a:endParaRPr lang="en-US" sz="3200" dirty="0" smtClean="0">
              <a:latin typeface="Times New Roman" pitchFamily="18" charset="0"/>
              <a:cs typeface="Times New Roman" pitchFamily="18" charset="0"/>
            </a:endParaRPr>
          </a:p>
        </p:txBody>
      </p:sp>
      <p:sp>
        <p:nvSpPr>
          <p:cNvPr id="3" name="Прямоугольник 2"/>
          <p:cNvSpPr/>
          <p:nvPr/>
        </p:nvSpPr>
        <p:spPr>
          <a:xfrm>
            <a:off x="611560" y="1031808"/>
            <a:ext cx="8280920" cy="3785652"/>
          </a:xfrm>
          <a:prstGeom prst="rect">
            <a:avLst/>
          </a:prstGeom>
        </p:spPr>
        <p:txBody>
          <a:bodyPr wrap="square">
            <a:spAutoFit/>
          </a:bodyPr>
          <a:lstStyle/>
          <a:p>
            <a:pPr indent="449580" algn="just">
              <a:spcAft>
                <a:spcPts val="0"/>
              </a:spcAft>
            </a:pPr>
            <a:r>
              <a:rPr lang="ru-RU" sz="2400" dirty="0" smtClean="0">
                <a:latin typeface="Times New Roman" pitchFamily="18" charset="0"/>
                <a:cs typeface="Times New Roman" pitchFamily="18" charset="0"/>
              </a:rPr>
              <a:t>	</a:t>
            </a:r>
            <a:r>
              <a:rPr lang="kk-KZ" sz="2400" dirty="0">
                <a:solidFill>
                  <a:srgbClr val="000000"/>
                </a:solidFill>
                <a:latin typeface="Times New Roman"/>
                <a:ea typeface="Times New Roman"/>
              </a:rPr>
              <a:t>Мемлекеттік тудың сабының тұсына тігінен ұзына бойына кескінделген ұлттық өрнектер – оның маңызды элементі. Қазақ ою-өрнектері – дүниені көркемдік тұрғыдан қабылдаудың халықтың эстетикалық талғамына сай келетін ерекше бір түрі. Түрлі формалар мен желілер үйлесімін танытатын өрнектер халықтың ішкі әлемін ашып көрсететін мәнерлі көркемдік құрал болып саналады. Тудың сабын жағалай салынған ұлттық өрнектер Қазақстан халқының мәдениеті мен дәстүрін символдық тұрғыда бейнелейді.</a:t>
            </a:r>
            <a:endParaRPr lang="ru-RU" sz="2000" dirty="0">
              <a:latin typeface="Times New Roman"/>
              <a:ea typeface="Times New Roman"/>
            </a:endParaRPr>
          </a:p>
          <a:p>
            <a:pPr algn="just"/>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158902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12968" cy="523220"/>
          </a:xfrm>
          <a:prstGeom prst="rect">
            <a:avLst/>
          </a:prstGeom>
        </p:spPr>
        <p:txBody>
          <a:bodyPr wrap="square">
            <a:spAutoFit/>
          </a:bodyPr>
          <a:lstStyle/>
          <a:p>
            <a:pPr algn="just">
              <a:tabLst>
                <a:tab pos="468000" algn="l"/>
              </a:tabLst>
            </a:pPr>
            <a:r>
              <a:rPr lang="en-US"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
        <p:nvSpPr>
          <p:cNvPr id="3" name="Прямоугольник 2"/>
          <p:cNvSpPr/>
          <p:nvPr/>
        </p:nvSpPr>
        <p:spPr>
          <a:xfrm>
            <a:off x="901687" y="1844824"/>
            <a:ext cx="8208912" cy="2246769"/>
          </a:xfrm>
          <a:prstGeom prst="rect">
            <a:avLst/>
          </a:prstGeom>
        </p:spPr>
        <p:txBody>
          <a:bodyPr wrap="square">
            <a:spAutoFit/>
          </a:bodyPr>
          <a:lstStyle/>
          <a:p>
            <a:pPr algn="ctr"/>
            <a:r>
              <a:rPr lang="ru-RU" sz="3200" dirty="0" smtClean="0">
                <a:latin typeface="Times New Roman" pitchFamily="18" charset="0"/>
                <a:cs typeface="Times New Roman" pitchFamily="18" charset="0"/>
              </a:rPr>
              <a:t>Қазақстан </a:t>
            </a:r>
            <a:r>
              <a:rPr lang="ru-RU" sz="3200" dirty="0" err="1" smtClean="0">
                <a:latin typeface="Times New Roman" pitchFamily="18" charset="0"/>
                <a:cs typeface="Times New Roman" pitchFamily="18" charset="0"/>
              </a:rPr>
              <a:t>Республикасының</a:t>
            </a:r>
            <a:endParaRPr lang="ru-RU" sz="3200" dirty="0" smtClean="0">
              <a:latin typeface="Times New Roman" pitchFamily="18" charset="0"/>
              <a:cs typeface="Times New Roman" pitchFamily="18" charset="0"/>
            </a:endParaRPr>
          </a:p>
          <a:p>
            <a:pPr algn="ctr"/>
            <a:r>
              <a:rPr lang="ru-RU" sz="3200" dirty="0" err="1" smtClean="0">
                <a:latin typeface="Times New Roman" pitchFamily="18" charset="0"/>
                <a:cs typeface="Times New Roman" pitchFamily="18" charset="0"/>
              </a:rPr>
              <a:t>Мемлекеттік</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Т</a:t>
            </a:r>
            <a:r>
              <a:rPr lang="ru-RU" sz="3200" dirty="0" err="1" smtClean="0">
                <a:latin typeface="Times New Roman" pitchFamily="18" charset="0"/>
                <a:cs typeface="Times New Roman" pitchFamily="18" charset="0"/>
              </a:rPr>
              <a:t>уының</a:t>
            </a:r>
            <a:r>
              <a:rPr lang="ru-RU" sz="3200" dirty="0" smtClean="0">
                <a:latin typeface="Times New Roman" pitchFamily="18" charset="0"/>
                <a:cs typeface="Times New Roman" pitchFamily="18" charset="0"/>
              </a:rPr>
              <a:t> авторы</a:t>
            </a:r>
            <a:endParaRPr lang="ru-RU" sz="3200" dirty="0">
              <a:latin typeface="Times New Roman" pitchFamily="18" charset="0"/>
              <a:cs typeface="Times New Roman" pitchFamily="18" charset="0"/>
            </a:endParaRPr>
          </a:p>
          <a:p>
            <a:pPr algn="just"/>
            <a:endParaRPr lang="ru-RU" sz="3200" dirty="0" smtClean="0">
              <a:latin typeface="Times New Roman" pitchFamily="18" charset="0"/>
              <a:cs typeface="Times New Roman" pitchFamily="18" charset="0"/>
            </a:endParaRPr>
          </a:p>
          <a:p>
            <a:pPr algn="ctr"/>
            <a:r>
              <a:rPr lang="ru-RU" sz="4400" b="1" i="1" dirty="0" err="1" smtClean="0">
                <a:latin typeface="Times New Roman" pitchFamily="18" charset="0"/>
                <a:cs typeface="Times New Roman" pitchFamily="18" charset="0"/>
              </a:rPr>
              <a:t>Ниязбеков</a:t>
            </a:r>
            <a:r>
              <a:rPr lang="ru-RU" sz="4400" b="1" i="1" dirty="0" smtClean="0">
                <a:latin typeface="Times New Roman" pitchFamily="18" charset="0"/>
                <a:cs typeface="Times New Roman" pitchFamily="18" charset="0"/>
              </a:rPr>
              <a:t> </a:t>
            </a:r>
            <a:r>
              <a:rPr lang="ru-RU" sz="4400" b="1" i="1" dirty="0" err="1" smtClean="0">
                <a:latin typeface="Times New Roman" pitchFamily="18" charset="0"/>
                <a:cs typeface="Times New Roman" pitchFamily="18" charset="0"/>
              </a:rPr>
              <a:t>Шәкен</a:t>
            </a:r>
            <a:r>
              <a:rPr lang="ru-RU" sz="4400" b="1" i="1" dirty="0" smtClean="0">
                <a:latin typeface="Times New Roman" pitchFamily="18" charset="0"/>
                <a:cs typeface="Times New Roman" pitchFamily="18" charset="0"/>
              </a:rPr>
              <a:t> </a:t>
            </a:r>
            <a:r>
              <a:rPr lang="ru-RU" sz="4400" b="1" i="1" dirty="0" err="1" smtClean="0">
                <a:latin typeface="Times New Roman" pitchFamily="18" charset="0"/>
                <a:cs typeface="Times New Roman" pitchFamily="18" charset="0"/>
              </a:rPr>
              <a:t>Оңласынұлы</a:t>
            </a:r>
            <a:endParaRPr lang="ru-RU" sz="4400" b="1"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27987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208912" cy="3785652"/>
          </a:xfrm>
          <a:prstGeom prst="rect">
            <a:avLst/>
          </a:prstGeom>
        </p:spPr>
        <p:txBody>
          <a:bodyPr wrap="square">
            <a:spAutoFit/>
          </a:bodyPr>
          <a:lstStyle/>
          <a:p>
            <a:pPr algn="ctr"/>
            <a:endParaRPr lang="ru-RU" sz="2400" dirty="0">
              <a:latin typeface="Times New Roman" pitchFamily="18" charset="0"/>
              <a:cs typeface="Times New Roman" pitchFamily="18" charset="0"/>
            </a:endParaRPr>
          </a:p>
          <a:p>
            <a:pPr algn="ctr"/>
            <a:endParaRPr lang="ru-RU" sz="2400" dirty="0">
              <a:latin typeface="Times New Roman" pitchFamily="18" charset="0"/>
              <a:cs typeface="Times New Roman" pitchFamily="18" charset="0"/>
            </a:endParaRPr>
          </a:p>
          <a:p>
            <a:pPr algn="ct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Әдебиеттер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тізімі</a:t>
            </a:r>
            <a:endParaRPr lang="ru-RU" sz="2400" dirty="0" smtClean="0">
              <a:latin typeface="Times New Roman" pitchFamily="18" charset="0"/>
              <a:cs typeface="Times New Roman" pitchFamily="18" charset="0"/>
            </a:endParaRPr>
          </a:p>
          <a:p>
            <a:pPr algn="ctr"/>
            <a:endParaRPr lang="ru-RU" sz="2400" dirty="0" smtClean="0">
              <a:latin typeface="Times New Roman" pitchFamily="18" charset="0"/>
              <a:cs typeface="Times New Roman" pitchFamily="18" charset="0"/>
            </a:endParaRPr>
          </a:p>
          <a:p>
            <a:pPr algn="just"/>
            <a:r>
              <a:rPr lang="ru-RU" sz="2400" dirty="0" smtClean="0">
                <a:latin typeface="Times New Roman" pitchFamily="18" charset="0"/>
                <a:cs typeface="Times New Roman" pitchFamily="18" charset="0"/>
              </a:rPr>
              <a:t>1</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Закон </a:t>
            </a:r>
            <a:r>
              <a:rPr lang="ru-RU" sz="2400" dirty="0">
                <a:latin typeface="Times New Roman" pitchFamily="18" charset="0"/>
                <a:cs typeface="Times New Roman" pitchFamily="18" charset="0"/>
              </a:rPr>
              <a:t>Республики Казахстан от 04.06.1992 № 1372-XII «О Государственном флаге Республики Казахстан</a:t>
            </a:r>
            <a:r>
              <a:rPr lang="ru-RU" sz="2400" dirty="0" smtClean="0">
                <a:latin typeface="Times New Roman" pitchFamily="18" charset="0"/>
                <a:cs typeface="Times New Roman" pitchFamily="18" charset="0"/>
              </a:rPr>
              <a:t>».</a:t>
            </a:r>
          </a:p>
          <a:p>
            <a:pPr algn="just"/>
            <a:r>
              <a:rPr lang="ru-RU" sz="2400" smtClean="0">
                <a:latin typeface="Times New Roman" pitchFamily="18" charset="0"/>
                <a:cs typeface="Times New Roman" pitchFamily="18" charset="0"/>
              </a:rPr>
              <a:t>2. Конституционный </a:t>
            </a:r>
            <a:r>
              <a:rPr lang="ru-RU" sz="2400" dirty="0">
                <a:latin typeface="Times New Roman" pitchFamily="18" charset="0"/>
                <a:cs typeface="Times New Roman" pitchFamily="18" charset="0"/>
              </a:rPr>
              <a:t>закон Республики Казахстан от 04.06.2007 № 258 «О государственных символах Республики Казахстан».</a:t>
            </a:r>
          </a:p>
          <a:p>
            <a:pPr algn="ct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8159363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TotalTime>
  <Words>236</Words>
  <Application>Microsoft Office PowerPoint</Application>
  <PresentationFormat>Экран (4:3)</PresentationFormat>
  <Paragraphs>25</Paragraphs>
  <Slides>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Поток</vt:lpstr>
      <vt:lpstr>ҚАЗАҚСТАН РЕСПУБЛИКАСЫНЫҢ МЕМЛЕКЕТТІК РӘМІЗДЕРІ</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ГОСУДАРСТВЕННЫЕ СИМВОЛЫ РЕСПУБЛИКИ КАЗАХСТАН</dc:title>
  <dc:creator>ADMIN</dc:creator>
  <cp:lastModifiedBy>Admin</cp:lastModifiedBy>
  <cp:revision>12</cp:revision>
  <dcterms:created xsi:type="dcterms:W3CDTF">2014-09-26T07:52:47Z</dcterms:created>
  <dcterms:modified xsi:type="dcterms:W3CDTF">2014-09-29T11:04:00Z</dcterms:modified>
</cp:coreProperties>
</file>