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80" r:id="rId3"/>
    <p:sldId id="279" r:id="rId4"/>
    <p:sldId id="274" r:id="rId5"/>
    <p:sldId id="275" r:id="rId6"/>
    <p:sldId id="289" r:id="rId7"/>
    <p:sldId id="288" r:id="rId8"/>
    <p:sldId id="28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E96912B-2DF8-4B6C-8A74-E0D2362FF7D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C2BD752C-6223-487F-A3D0-2796C814DD5A}">
      <dgm:prSet custT="1"/>
      <dgm:spPr/>
      <dgm:t>
        <a:bodyPr/>
        <a:lstStyle/>
        <a:p>
          <a:pPr rtl="0"/>
          <a:r>
            <a:rPr lang="ru-RU" sz="1400" b="1" i="1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Согласно Закону Республики Казахстан «Об образовании» от 27 июля 2007 года обучающиеся и воспитанники имеют право:</a:t>
          </a:r>
          <a:endParaRPr lang="ru-RU" sz="1400" b="1" i="1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C235E1-BC2A-46B6-98AF-6CAC9D14CA48}" type="parTrans" cxnId="{97B0943F-090C-441A-B42E-DCC409DF2B99}">
      <dgm:prSet/>
      <dgm:spPr/>
      <dgm:t>
        <a:bodyPr/>
        <a:lstStyle/>
        <a:p>
          <a:endParaRPr lang="ru-RU"/>
        </a:p>
      </dgm:t>
    </dgm:pt>
    <dgm:pt modelId="{3215C25A-5867-47DB-A9C8-1F500D0A4BA0}" type="sibTrans" cxnId="{97B0943F-090C-441A-B42E-DCC409DF2B99}">
      <dgm:prSet/>
      <dgm:spPr/>
      <dgm:t>
        <a:bodyPr/>
        <a:lstStyle/>
        <a:p>
          <a:endParaRPr lang="ru-RU"/>
        </a:p>
      </dgm:t>
    </dgm:pt>
    <dgm:pt modelId="{67037381-0A02-425C-ADEE-4278DBDAC04B}" type="pres">
      <dgm:prSet presAssocID="{6E96912B-2DF8-4B6C-8A74-E0D2362FF7DD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B9235CB-E588-4289-BD4C-7AB3358008D7}" type="pres">
      <dgm:prSet presAssocID="{C2BD752C-6223-487F-A3D0-2796C814DD5A}" presName="node" presStyleLbl="node1" presStyleIdx="0" presStyleCnt="1" custLinFactNeighborX="-9681" custLinFactNeighborY="-3899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3A62133-F3F8-4F3F-B9E6-48CBEB779C2C}" type="presOf" srcId="{6E96912B-2DF8-4B6C-8A74-E0D2362FF7DD}" destId="{67037381-0A02-425C-ADEE-4278DBDAC04B}" srcOrd="0" destOrd="0" presId="urn:microsoft.com/office/officeart/2005/8/layout/process1"/>
    <dgm:cxn modelId="{97B0943F-090C-441A-B42E-DCC409DF2B99}" srcId="{6E96912B-2DF8-4B6C-8A74-E0D2362FF7DD}" destId="{C2BD752C-6223-487F-A3D0-2796C814DD5A}" srcOrd="0" destOrd="0" parTransId="{EDC235E1-BC2A-46B6-98AF-6CAC9D14CA48}" sibTransId="{3215C25A-5867-47DB-A9C8-1F500D0A4BA0}"/>
    <dgm:cxn modelId="{43DA2027-A9D6-4536-90E2-59985A3B0C2E}" type="presOf" srcId="{C2BD752C-6223-487F-A3D0-2796C814DD5A}" destId="{FB9235CB-E588-4289-BD4C-7AB3358008D7}" srcOrd="0" destOrd="0" presId="urn:microsoft.com/office/officeart/2005/8/layout/process1"/>
    <dgm:cxn modelId="{9D76B3F3-E1A3-4EE7-A6EC-6F46285EB004}" type="presParOf" srcId="{67037381-0A02-425C-ADEE-4278DBDAC04B}" destId="{FB9235CB-E588-4289-BD4C-7AB3358008D7}" srcOrd="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C79202A-0CF8-4340-A8F3-4157126F14E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8F907643-F376-447D-9C9B-EC5ABAB2D824}">
      <dgm:prSet custT="1"/>
      <dgm:spPr/>
      <dgm:t>
        <a:bodyPr/>
        <a:lstStyle/>
        <a:p>
          <a:pPr algn="ctr"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на получение образования в соответствии с государственными общеобязательными стандартами образования</a:t>
          </a:r>
          <a:r>
            <a:rPr lang="ru-RU" sz="5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5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1751FB-55C5-4F30-B6A9-2BAD1055B79C}" type="parTrans" cxnId="{D22FCC19-1D19-4D64-BCAA-3DCE098A82D1}">
      <dgm:prSet/>
      <dgm:spPr/>
      <dgm:t>
        <a:bodyPr/>
        <a:lstStyle/>
        <a:p>
          <a:endParaRPr lang="ru-RU"/>
        </a:p>
      </dgm:t>
    </dgm:pt>
    <dgm:pt modelId="{08A04FC4-2D74-45B0-9107-C2798D43F330}" type="sibTrans" cxnId="{D22FCC19-1D19-4D64-BCAA-3DCE098A82D1}">
      <dgm:prSet/>
      <dgm:spPr/>
      <dgm:t>
        <a:bodyPr/>
        <a:lstStyle/>
        <a:p>
          <a:endParaRPr lang="ru-RU"/>
        </a:p>
      </dgm:t>
    </dgm:pt>
    <dgm:pt modelId="{539AAD8A-2C22-4FC4-A914-AD466C35AB94}">
      <dgm:prSet custT="1"/>
      <dgm:spPr/>
      <dgm:t>
        <a:bodyPr/>
        <a:lstStyle/>
        <a:p>
          <a:pPr algn="ctr"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обучение в рамках государственных общеобязательных стандартов образования по индивидуальным учебным планам, ускоренным образовательным программам по решению Совета организации образования</a:t>
          </a:r>
          <a:r>
            <a:rPr lang="ru-RU" sz="500" dirty="0" smtClean="0"/>
            <a:t>;</a:t>
          </a:r>
          <a:endParaRPr lang="ru-RU" sz="500" dirty="0"/>
        </a:p>
      </dgm:t>
    </dgm:pt>
    <dgm:pt modelId="{D70ABA90-7C87-40FA-BC2A-5822DB6E824B}" type="parTrans" cxnId="{AC91585E-DE60-4B88-9D23-75EC032F0313}">
      <dgm:prSet/>
      <dgm:spPr/>
      <dgm:t>
        <a:bodyPr/>
        <a:lstStyle/>
        <a:p>
          <a:endParaRPr lang="ru-RU"/>
        </a:p>
      </dgm:t>
    </dgm:pt>
    <dgm:pt modelId="{8382C45A-BA4F-4FA2-ACD1-6D572C1D2E2A}" type="sibTrans" cxnId="{AC91585E-DE60-4B88-9D23-75EC032F0313}">
      <dgm:prSet/>
      <dgm:spPr/>
      <dgm:t>
        <a:bodyPr/>
        <a:lstStyle/>
        <a:p>
          <a:endParaRPr lang="ru-RU"/>
        </a:p>
      </dgm:t>
    </dgm:pt>
    <dgm:pt modelId="{58E0C4B5-0418-4A0B-A9E7-1718A3A71509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получение дополнительных образовательных услуг, знаний, согласно своим склонностям и потребностям, выбор альтернативных курсов в соответствии с учебными планами</a:t>
          </a:r>
          <a:r>
            <a:rPr lang="ru-RU" sz="500" dirty="0" smtClean="0"/>
            <a:t>;</a:t>
          </a:r>
          <a:endParaRPr lang="ru-RU" sz="500" dirty="0"/>
        </a:p>
      </dgm:t>
    </dgm:pt>
    <dgm:pt modelId="{BCC2F598-46D3-412A-A86D-1FC0BC083A9A}" type="parTrans" cxnId="{A51C004D-14FF-42A6-84BD-ADBA295FD999}">
      <dgm:prSet/>
      <dgm:spPr/>
      <dgm:t>
        <a:bodyPr/>
        <a:lstStyle/>
        <a:p>
          <a:endParaRPr lang="ru-RU"/>
        </a:p>
      </dgm:t>
    </dgm:pt>
    <dgm:pt modelId="{AEFFDCC0-5CDD-41A4-8804-66DDA80A4BEB}" type="sibTrans" cxnId="{A51C004D-14FF-42A6-84BD-ADBA295FD999}">
      <dgm:prSet/>
      <dgm:spPr/>
      <dgm:t>
        <a:bodyPr/>
        <a:lstStyle/>
        <a:p>
          <a:endParaRPr lang="ru-RU"/>
        </a:p>
      </dgm:t>
    </dgm:pt>
    <dgm:pt modelId="{595F4E47-E96E-48CF-A281-12A4B98F496E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4) участие в управлении организациями образования</a:t>
          </a:r>
          <a:r>
            <a:rPr lang="ru-RU" sz="500" dirty="0" smtClean="0"/>
            <a:t>;</a:t>
          </a:r>
          <a:endParaRPr lang="ru-RU" sz="500" dirty="0"/>
        </a:p>
      </dgm:t>
    </dgm:pt>
    <dgm:pt modelId="{65B68EE4-2984-45E3-8723-89E6CC167B9A}" type="parTrans" cxnId="{35F9D41F-CDD2-451B-9BD2-B649F01609FD}">
      <dgm:prSet/>
      <dgm:spPr/>
      <dgm:t>
        <a:bodyPr/>
        <a:lstStyle/>
        <a:p>
          <a:endParaRPr lang="ru-RU"/>
        </a:p>
      </dgm:t>
    </dgm:pt>
    <dgm:pt modelId="{2EEB7A61-9CAF-4F1A-9CB0-CF28540AEA6F}" type="sibTrans" cxnId="{35F9D41F-CDD2-451B-9BD2-B649F01609FD}">
      <dgm:prSet/>
      <dgm:spPr/>
      <dgm:t>
        <a:bodyPr/>
        <a:lstStyle/>
        <a:p>
          <a:endParaRPr lang="ru-RU"/>
        </a:p>
      </dgm:t>
    </dgm:pt>
    <dgm:pt modelId="{261112D7-EE98-4F51-8A56-FFB5AED938CF}">
      <dgm:prSet custT="1"/>
      <dgm:spPr/>
      <dgm:t>
        <a:bodyPr/>
        <a:lstStyle/>
        <a:p>
          <a:pPr rtl="0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5) восстановление и перевод из одного учебного заведения в другое, с одной специальности на другую или с одной формы обучения на другую, из негосударственного в государственное учебное заведение в порядке, установленном центральным исполнительным органом Республики Казахстан в области образования;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2C3234-A886-4695-87A4-EBCB66421EE7}" type="parTrans" cxnId="{4447532B-07DA-432E-9462-E95A31680C7F}">
      <dgm:prSet/>
      <dgm:spPr/>
      <dgm:t>
        <a:bodyPr/>
        <a:lstStyle/>
        <a:p>
          <a:endParaRPr lang="ru-RU"/>
        </a:p>
      </dgm:t>
    </dgm:pt>
    <dgm:pt modelId="{353D09EF-D8A9-431D-84E0-65F60799F184}" type="sibTrans" cxnId="{4447532B-07DA-432E-9462-E95A31680C7F}">
      <dgm:prSet/>
      <dgm:spPr/>
      <dgm:t>
        <a:bodyPr/>
        <a:lstStyle/>
        <a:p>
          <a:endParaRPr lang="ru-RU"/>
        </a:p>
      </dgm:t>
    </dgm:pt>
    <dgm:pt modelId="{C12F72FC-2B22-4ED6-88C5-0177C9B0F233}">
      <dgm:prSet custT="1"/>
      <dgm:spPr/>
      <dgm:t>
        <a:bodyPr/>
        <a:lstStyle/>
        <a:p>
          <a:pPr rtl="0"/>
          <a:r>
            <a:rPr lang="ru-RU" sz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6) бесплатное пользование информационными ресурсами библиотек организаций образования; обеспечение учебниками, учебно-методическими комплексами и учебно-методическими пособиями в порядке, установленном Правительством Республики Казахстан;</a:t>
          </a:r>
          <a:endParaRPr lang="ru-RU" sz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E19E6D-7D9A-473C-A87A-D4EEEEB75910}" type="parTrans" cxnId="{8E321361-71C2-4254-ACED-710BB188EC3B}">
      <dgm:prSet/>
      <dgm:spPr/>
      <dgm:t>
        <a:bodyPr/>
        <a:lstStyle/>
        <a:p>
          <a:endParaRPr lang="ru-RU"/>
        </a:p>
      </dgm:t>
    </dgm:pt>
    <dgm:pt modelId="{F819DADD-8AF4-410E-A152-F5C071AE8E80}" type="sibTrans" cxnId="{8E321361-71C2-4254-ACED-710BB188EC3B}">
      <dgm:prSet/>
      <dgm:spPr/>
      <dgm:t>
        <a:bodyPr/>
        <a:lstStyle/>
        <a:p>
          <a:endParaRPr lang="ru-RU"/>
        </a:p>
      </dgm:t>
    </dgm:pt>
    <dgm:pt modelId="{AB299BEA-252C-455F-8B94-FEA6763EA57B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7) получение информации о положении в сфере занятости населения и профессионально-диагностическое обследование в порядке, установленном Правительством Республики Казахстан</a:t>
          </a:r>
          <a:r>
            <a:rPr lang="ru-RU" sz="500" dirty="0" smtClean="0"/>
            <a:t>;</a:t>
          </a:r>
          <a:endParaRPr lang="ru-RU" sz="500" dirty="0"/>
        </a:p>
      </dgm:t>
    </dgm:pt>
    <dgm:pt modelId="{2CD62408-9968-4FD2-8397-382E3402293D}" type="parTrans" cxnId="{B0996B29-55A0-452D-8CD4-EE9F60FD8A53}">
      <dgm:prSet/>
      <dgm:spPr/>
      <dgm:t>
        <a:bodyPr/>
        <a:lstStyle/>
        <a:p>
          <a:endParaRPr lang="ru-RU"/>
        </a:p>
      </dgm:t>
    </dgm:pt>
    <dgm:pt modelId="{310946B7-E27B-4E40-A66C-311AF8755BB3}" type="sibTrans" cxnId="{B0996B29-55A0-452D-8CD4-EE9F60FD8A53}">
      <dgm:prSet/>
      <dgm:spPr/>
      <dgm:t>
        <a:bodyPr/>
        <a:lstStyle/>
        <a:p>
          <a:endParaRPr lang="ru-RU"/>
        </a:p>
      </dgm:t>
    </dgm:pt>
    <dgm:pt modelId="{5597F0F0-7EB1-4B67-AA50-66036A096688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8) свободное выражение собственных мнений и убеждений;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E0A891C-517A-4839-B114-404A9836A377}" type="parTrans" cxnId="{1A729A36-8BB0-4240-ADB5-EFCEF43FAB5C}">
      <dgm:prSet/>
      <dgm:spPr/>
      <dgm:t>
        <a:bodyPr/>
        <a:lstStyle/>
        <a:p>
          <a:endParaRPr lang="ru-RU"/>
        </a:p>
      </dgm:t>
    </dgm:pt>
    <dgm:pt modelId="{AC5E23FF-6AC0-4E0A-91FD-1F4FBAB561E6}" type="sibTrans" cxnId="{1A729A36-8BB0-4240-ADB5-EFCEF43FAB5C}">
      <dgm:prSet/>
      <dgm:spPr/>
      <dgm:t>
        <a:bodyPr/>
        <a:lstStyle/>
        <a:p>
          <a:endParaRPr lang="ru-RU"/>
        </a:p>
      </dgm:t>
    </dgm:pt>
    <dgm:pt modelId="{3C7343E6-AE50-4949-8152-F232EC588427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9) уважение своего человеческого достоинства;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007DEA-C99B-4AC0-AD11-ABB113D3176C}" type="parTrans" cxnId="{A3EEA4A7-BFE3-424C-9937-7B155BC61ED6}">
      <dgm:prSet/>
      <dgm:spPr/>
      <dgm:t>
        <a:bodyPr/>
        <a:lstStyle/>
        <a:p>
          <a:endParaRPr lang="ru-RU"/>
        </a:p>
      </dgm:t>
    </dgm:pt>
    <dgm:pt modelId="{21E48FF1-F7CA-49C2-81B5-E00A139F22DE}" type="sibTrans" cxnId="{A3EEA4A7-BFE3-424C-9937-7B155BC61ED6}">
      <dgm:prSet/>
      <dgm:spPr/>
      <dgm:t>
        <a:bodyPr/>
        <a:lstStyle/>
        <a:p>
          <a:endParaRPr lang="ru-RU"/>
        </a:p>
      </dgm:t>
    </dgm:pt>
    <dgm:pt modelId="{16F1A51E-18A3-4B40-A3E2-198C0E8CF9D7}">
      <dgm:prSet custT="1"/>
      <dgm:spPr/>
      <dgm:t>
        <a:bodyPr/>
        <a:lstStyle/>
        <a:p>
          <a:pPr rtl="0"/>
          <a:r>
            <a: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10) поощрение и вознаграждение за успехи в учебе, научной и творческой деятельности.</a:t>
          </a:r>
          <a:endParaRPr lang="ru-RU" sz="16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0B8C3F-61B4-471F-BC56-0D94565A4C18}" type="parTrans" cxnId="{CD97A592-17A3-4ED8-B47B-77BC7CE27DAE}">
      <dgm:prSet/>
      <dgm:spPr/>
      <dgm:t>
        <a:bodyPr/>
        <a:lstStyle/>
        <a:p>
          <a:endParaRPr lang="ru-RU"/>
        </a:p>
      </dgm:t>
    </dgm:pt>
    <dgm:pt modelId="{6312D20F-2456-424F-A1A9-948842E62728}" type="sibTrans" cxnId="{CD97A592-17A3-4ED8-B47B-77BC7CE27DAE}">
      <dgm:prSet/>
      <dgm:spPr/>
      <dgm:t>
        <a:bodyPr/>
        <a:lstStyle/>
        <a:p>
          <a:endParaRPr lang="ru-RU"/>
        </a:p>
      </dgm:t>
    </dgm:pt>
    <dgm:pt modelId="{8226AC82-7CAD-4506-8B1D-318FC999B902}" type="pres">
      <dgm:prSet presAssocID="{EC79202A-0CF8-4340-A8F3-4157126F14E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45AE9E3-9A85-48A8-8E01-E57429065BF3}" type="pres">
      <dgm:prSet presAssocID="{8F907643-F376-447D-9C9B-EC5ABAB2D824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861A1-4C0F-4B38-AEB7-69BD715DB46A}" type="pres">
      <dgm:prSet presAssocID="{08A04FC4-2D74-45B0-9107-C2798D43F330}" presName="spacer" presStyleCnt="0"/>
      <dgm:spPr/>
    </dgm:pt>
    <dgm:pt modelId="{84281796-F2FE-468F-96F4-9FD20E3874B4}" type="pres">
      <dgm:prSet presAssocID="{539AAD8A-2C22-4FC4-A914-AD466C35AB94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148010E-CD88-471B-BE65-5D35796969FA}" type="pres">
      <dgm:prSet presAssocID="{8382C45A-BA4F-4FA2-ACD1-6D572C1D2E2A}" presName="spacer" presStyleCnt="0"/>
      <dgm:spPr/>
    </dgm:pt>
    <dgm:pt modelId="{15C6C437-8A5D-4205-AA52-5EC2EB4CD170}" type="pres">
      <dgm:prSet presAssocID="{58E0C4B5-0418-4A0B-A9E7-1718A3A71509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BC16AF-2169-4AFF-9B20-56BDF0C4D4EB}" type="pres">
      <dgm:prSet presAssocID="{AEFFDCC0-5CDD-41A4-8804-66DDA80A4BEB}" presName="spacer" presStyleCnt="0"/>
      <dgm:spPr/>
    </dgm:pt>
    <dgm:pt modelId="{C4E6B887-603A-48FD-B7F6-71E800A63C47}" type="pres">
      <dgm:prSet presAssocID="{595F4E47-E96E-48CF-A281-12A4B98F496E}" presName="parentText" presStyleLbl="node1" presStyleIdx="3" presStyleCnt="10" custScaleY="5465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154C7F-5636-49A4-A987-82323E2F339F}" type="pres">
      <dgm:prSet presAssocID="{2EEB7A61-9CAF-4F1A-9CB0-CF28540AEA6F}" presName="spacer" presStyleCnt="0"/>
      <dgm:spPr/>
    </dgm:pt>
    <dgm:pt modelId="{EF7216B1-ECFC-4F1B-BD08-8140B294598E}" type="pres">
      <dgm:prSet presAssocID="{261112D7-EE98-4F51-8A56-FFB5AED938CF}" presName="parentText" presStyleLbl="node1" presStyleIdx="4" presStyleCnt="10" custScaleY="13596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7044CB1-05A6-436E-855D-52A0496727CC}" type="pres">
      <dgm:prSet presAssocID="{353D09EF-D8A9-431D-84E0-65F60799F184}" presName="spacer" presStyleCnt="0"/>
      <dgm:spPr/>
    </dgm:pt>
    <dgm:pt modelId="{A7C5A1DD-B947-43D4-887C-986AE0F8B52A}" type="pres">
      <dgm:prSet presAssocID="{C12F72FC-2B22-4ED6-88C5-0177C9B0F233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F386E3-8D52-4580-8C23-76F9057D23ED}" type="pres">
      <dgm:prSet presAssocID="{F819DADD-8AF4-410E-A152-F5C071AE8E80}" presName="spacer" presStyleCnt="0"/>
      <dgm:spPr/>
    </dgm:pt>
    <dgm:pt modelId="{5AF739BA-95EF-4C87-86C6-B6F2054071D1}" type="pres">
      <dgm:prSet presAssocID="{AB299BEA-252C-455F-8B94-FEA6763EA57B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E37064-B626-4D7E-A413-4D0B776284B3}" type="pres">
      <dgm:prSet presAssocID="{310946B7-E27B-4E40-A66C-311AF8755BB3}" presName="spacer" presStyleCnt="0"/>
      <dgm:spPr/>
    </dgm:pt>
    <dgm:pt modelId="{19825C79-08B7-4A6E-9DAE-19FBB023D63D}" type="pres">
      <dgm:prSet presAssocID="{5597F0F0-7EB1-4B67-AA50-66036A096688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D34F28-8523-4D7E-A9CC-8BE3955AACF1}" type="pres">
      <dgm:prSet presAssocID="{AC5E23FF-6AC0-4E0A-91FD-1F4FBAB561E6}" presName="spacer" presStyleCnt="0"/>
      <dgm:spPr/>
    </dgm:pt>
    <dgm:pt modelId="{72A95C56-4728-46D7-8672-177ABBCABA3C}" type="pres">
      <dgm:prSet presAssocID="{3C7343E6-AE50-4949-8152-F232EC588427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DFA234B-A610-442E-8B84-B4069EB199EA}" type="pres">
      <dgm:prSet presAssocID="{21E48FF1-F7CA-49C2-81B5-E00A139F22DE}" presName="spacer" presStyleCnt="0"/>
      <dgm:spPr/>
    </dgm:pt>
    <dgm:pt modelId="{6DF53568-B58C-4BA2-A058-055188D6A09A}" type="pres">
      <dgm:prSet presAssocID="{16F1A51E-18A3-4B40-A3E2-198C0E8CF9D7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A48F9EF-03E2-4CAC-9FF5-6FECC9A1FEFD}" type="presOf" srcId="{8F907643-F376-447D-9C9B-EC5ABAB2D824}" destId="{045AE9E3-9A85-48A8-8E01-E57429065BF3}" srcOrd="0" destOrd="0" presId="urn:microsoft.com/office/officeart/2005/8/layout/vList2"/>
    <dgm:cxn modelId="{A3EEA4A7-BFE3-424C-9937-7B155BC61ED6}" srcId="{EC79202A-0CF8-4340-A8F3-4157126F14E1}" destId="{3C7343E6-AE50-4949-8152-F232EC588427}" srcOrd="8" destOrd="0" parTransId="{98007DEA-C99B-4AC0-AD11-ABB113D3176C}" sibTransId="{21E48FF1-F7CA-49C2-81B5-E00A139F22DE}"/>
    <dgm:cxn modelId="{4447532B-07DA-432E-9462-E95A31680C7F}" srcId="{EC79202A-0CF8-4340-A8F3-4157126F14E1}" destId="{261112D7-EE98-4F51-8A56-FFB5AED938CF}" srcOrd="4" destOrd="0" parTransId="{F22C3234-A886-4695-87A4-EBCB66421EE7}" sibTransId="{353D09EF-D8A9-431D-84E0-65F60799F184}"/>
    <dgm:cxn modelId="{C0E45066-2317-4371-B958-44381DA1F782}" type="presOf" srcId="{3C7343E6-AE50-4949-8152-F232EC588427}" destId="{72A95C56-4728-46D7-8672-177ABBCABA3C}" srcOrd="0" destOrd="0" presId="urn:microsoft.com/office/officeart/2005/8/layout/vList2"/>
    <dgm:cxn modelId="{35F9D41F-CDD2-451B-9BD2-B649F01609FD}" srcId="{EC79202A-0CF8-4340-A8F3-4157126F14E1}" destId="{595F4E47-E96E-48CF-A281-12A4B98F496E}" srcOrd="3" destOrd="0" parTransId="{65B68EE4-2984-45E3-8723-89E6CC167B9A}" sibTransId="{2EEB7A61-9CAF-4F1A-9CB0-CF28540AEA6F}"/>
    <dgm:cxn modelId="{28395031-F977-4550-8BB5-CEDDD4317F25}" type="presOf" srcId="{5597F0F0-7EB1-4B67-AA50-66036A096688}" destId="{19825C79-08B7-4A6E-9DAE-19FBB023D63D}" srcOrd="0" destOrd="0" presId="urn:microsoft.com/office/officeart/2005/8/layout/vList2"/>
    <dgm:cxn modelId="{D22FCC19-1D19-4D64-BCAA-3DCE098A82D1}" srcId="{EC79202A-0CF8-4340-A8F3-4157126F14E1}" destId="{8F907643-F376-447D-9C9B-EC5ABAB2D824}" srcOrd="0" destOrd="0" parTransId="{4E1751FB-55C5-4F30-B6A9-2BAD1055B79C}" sibTransId="{08A04FC4-2D74-45B0-9107-C2798D43F330}"/>
    <dgm:cxn modelId="{A8F63E47-D07C-49B8-A185-4B027F37EA4F}" type="presOf" srcId="{EC79202A-0CF8-4340-A8F3-4157126F14E1}" destId="{8226AC82-7CAD-4506-8B1D-318FC999B902}" srcOrd="0" destOrd="0" presId="urn:microsoft.com/office/officeart/2005/8/layout/vList2"/>
    <dgm:cxn modelId="{EAF93791-A71C-4909-8207-E6AF4A28D677}" type="presOf" srcId="{16F1A51E-18A3-4B40-A3E2-198C0E8CF9D7}" destId="{6DF53568-B58C-4BA2-A058-055188D6A09A}" srcOrd="0" destOrd="0" presId="urn:microsoft.com/office/officeart/2005/8/layout/vList2"/>
    <dgm:cxn modelId="{B1761B47-AE85-4DEA-A4F3-76A8BF3C1409}" type="presOf" srcId="{261112D7-EE98-4F51-8A56-FFB5AED938CF}" destId="{EF7216B1-ECFC-4F1B-BD08-8140B294598E}" srcOrd="0" destOrd="0" presId="urn:microsoft.com/office/officeart/2005/8/layout/vList2"/>
    <dgm:cxn modelId="{B0996B29-55A0-452D-8CD4-EE9F60FD8A53}" srcId="{EC79202A-0CF8-4340-A8F3-4157126F14E1}" destId="{AB299BEA-252C-455F-8B94-FEA6763EA57B}" srcOrd="6" destOrd="0" parTransId="{2CD62408-9968-4FD2-8397-382E3402293D}" sibTransId="{310946B7-E27B-4E40-A66C-311AF8755BB3}"/>
    <dgm:cxn modelId="{B2BAE931-6E8A-4BB6-BE25-A7E9EA549D0D}" type="presOf" srcId="{AB299BEA-252C-455F-8B94-FEA6763EA57B}" destId="{5AF739BA-95EF-4C87-86C6-B6F2054071D1}" srcOrd="0" destOrd="0" presId="urn:microsoft.com/office/officeart/2005/8/layout/vList2"/>
    <dgm:cxn modelId="{8EE338EB-782A-4726-8C17-ACE77C4EF91C}" type="presOf" srcId="{C12F72FC-2B22-4ED6-88C5-0177C9B0F233}" destId="{A7C5A1DD-B947-43D4-887C-986AE0F8B52A}" srcOrd="0" destOrd="0" presId="urn:microsoft.com/office/officeart/2005/8/layout/vList2"/>
    <dgm:cxn modelId="{AC91585E-DE60-4B88-9D23-75EC032F0313}" srcId="{EC79202A-0CF8-4340-A8F3-4157126F14E1}" destId="{539AAD8A-2C22-4FC4-A914-AD466C35AB94}" srcOrd="1" destOrd="0" parTransId="{D70ABA90-7C87-40FA-BC2A-5822DB6E824B}" sibTransId="{8382C45A-BA4F-4FA2-ACD1-6D572C1D2E2A}"/>
    <dgm:cxn modelId="{8E321361-71C2-4254-ACED-710BB188EC3B}" srcId="{EC79202A-0CF8-4340-A8F3-4157126F14E1}" destId="{C12F72FC-2B22-4ED6-88C5-0177C9B0F233}" srcOrd="5" destOrd="0" parTransId="{BFE19E6D-7D9A-473C-A87A-D4EEEEB75910}" sibTransId="{F819DADD-8AF4-410E-A152-F5C071AE8E80}"/>
    <dgm:cxn modelId="{CD97A592-17A3-4ED8-B47B-77BC7CE27DAE}" srcId="{EC79202A-0CF8-4340-A8F3-4157126F14E1}" destId="{16F1A51E-18A3-4B40-A3E2-198C0E8CF9D7}" srcOrd="9" destOrd="0" parTransId="{9C0B8C3F-61B4-471F-BC56-0D94565A4C18}" sibTransId="{6312D20F-2456-424F-A1A9-948842E62728}"/>
    <dgm:cxn modelId="{A51C004D-14FF-42A6-84BD-ADBA295FD999}" srcId="{EC79202A-0CF8-4340-A8F3-4157126F14E1}" destId="{58E0C4B5-0418-4A0B-A9E7-1718A3A71509}" srcOrd="2" destOrd="0" parTransId="{BCC2F598-46D3-412A-A86D-1FC0BC083A9A}" sibTransId="{AEFFDCC0-5CDD-41A4-8804-66DDA80A4BEB}"/>
    <dgm:cxn modelId="{F5897E12-EF97-4EE8-8D45-F2D86D5CA995}" type="presOf" srcId="{58E0C4B5-0418-4A0B-A9E7-1718A3A71509}" destId="{15C6C437-8A5D-4205-AA52-5EC2EB4CD170}" srcOrd="0" destOrd="0" presId="urn:microsoft.com/office/officeart/2005/8/layout/vList2"/>
    <dgm:cxn modelId="{1A729A36-8BB0-4240-ADB5-EFCEF43FAB5C}" srcId="{EC79202A-0CF8-4340-A8F3-4157126F14E1}" destId="{5597F0F0-7EB1-4B67-AA50-66036A096688}" srcOrd="7" destOrd="0" parTransId="{9E0A891C-517A-4839-B114-404A9836A377}" sibTransId="{AC5E23FF-6AC0-4E0A-91FD-1F4FBAB561E6}"/>
    <dgm:cxn modelId="{DB6D660A-F60E-4F02-A1E0-2A333C281AFF}" type="presOf" srcId="{539AAD8A-2C22-4FC4-A914-AD466C35AB94}" destId="{84281796-F2FE-468F-96F4-9FD20E3874B4}" srcOrd="0" destOrd="0" presId="urn:microsoft.com/office/officeart/2005/8/layout/vList2"/>
    <dgm:cxn modelId="{E25D026A-0861-4D56-9AFF-DD48B74D63E3}" type="presOf" srcId="{595F4E47-E96E-48CF-A281-12A4B98F496E}" destId="{C4E6B887-603A-48FD-B7F6-71E800A63C47}" srcOrd="0" destOrd="0" presId="urn:microsoft.com/office/officeart/2005/8/layout/vList2"/>
    <dgm:cxn modelId="{84C87450-CCB0-4BA8-8FD6-0DE1BB03330C}" type="presParOf" srcId="{8226AC82-7CAD-4506-8B1D-318FC999B902}" destId="{045AE9E3-9A85-48A8-8E01-E57429065BF3}" srcOrd="0" destOrd="0" presId="urn:microsoft.com/office/officeart/2005/8/layout/vList2"/>
    <dgm:cxn modelId="{C4EAAF8A-1579-4E64-BD59-7A18E021B108}" type="presParOf" srcId="{8226AC82-7CAD-4506-8B1D-318FC999B902}" destId="{50D861A1-4C0F-4B38-AEB7-69BD715DB46A}" srcOrd="1" destOrd="0" presId="urn:microsoft.com/office/officeart/2005/8/layout/vList2"/>
    <dgm:cxn modelId="{F53FF04E-7ADA-41FE-AF2F-DA1E0ADF4580}" type="presParOf" srcId="{8226AC82-7CAD-4506-8B1D-318FC999B902}" destId="{84281796-F2FE-468F-96F4-9FD20E3874B4}" srcOrd="2" destOrd="0" presId="urn:microsoft.com/office/officeart/2005/8/layout/vList2"/>
    <dgm:cxn modelId="{4E07EEE1-D6CC-4508-9002-89EC46F66FB7}" type="presParOf" srcId="{8226AC82-7CAD-4506-8B1D-318FC999B902}" destId="{D148010E-CD88-471B-BE65-5D35796969FA}" srcOrd="3" destOrd="0" presId="urn:microsoft.com/office/officeart/2005/8/layout/vList2"/>
    <dgm:cxn modelId="{D9E6F681-F985-4BA1-A143-E4E6D1B56765}" type="presParOf" srcId="{8226AC82-7CAD-4506-8B1D-318FC999B902}" destId="{15C6C437-8A5D-4205-AA52-5EC2EB4CD170}" srcOrd="4" destOrd="0" presId="urn:microsoft.com/office/officeart/2005/8/layout/vList2"/>
    <dgm:cxn modelId="{5B3E7868-9FD8-47AB-96CA-9FA7B43E7C6E}" type="presParOf" srcId="{8226AC82-7CAD-4506-8B1D-318FC999B902}" destId="{4FBC16AF-2169-4AFF-9B20-56BDF0C4D4EB}" srcOrd="5" destOrd="0" presId="urn:microsoft.com/office/officeart/2005/8/layout/vList2"/>
    <dgm:cxn modelId="{B5B543AE-5730-433B-9B94-198DD60C89BC}" type="presParOf" srcId="{8226AC82-7CAD-4506-8B1D-318FC999B902}" destId="{C4E6B887-603A-48FD-B7F6-71E800A63C47}" srcOrd="6" destOrd="0" presId="urn:microsoft.com/office/officeart/2005/8/layout/vList2"/>
    <dgm:cxn modelId="{DC94F69B-29CF-4A7B-96A5-C7071BB60FB1}" type="presParOf" srcId="{8226AC82-7CAD-4506-8B1D-318FC999B902}" destId="{FA154C7F-5636-49A4-A987-82323E2F339F}" srcOrd="7" destOrd="0" presId="urn:microsoft.com/office/officeart/2005/8/layout/vList2"/>
    <dgm:cxn modelId="{D90F407A-0365-4B01-A5A9-AFDA26177430}" type="presParOf" srcId="{8226AC82-7CAD-4506-8B1D-318FC999B902}" destId="{EF7216B1-ECFC-4F1B-BD08-8140B294598E}" srcOrd="8" destOrd="0" presId="urn:microsoft.com/office/officeart/2005/8/layout/vList2"/>
    <dgm:cxn modelId="{17C607C8-5A96-4656-9229-41A787D73F1D}" type="presParOf" srcId="{8226AC82-7CAD-4506-8B1D-318FC999B902}" destId="{87044CB1-05A6-436E-855D-52A0496727CC}" srcOrd="9" destOrd="0" presId="urn:microsoft.com/office/officeart/2005/8/layout/vList2"/>
    <dgm:cxn modelId="{05A1FB13-B65B-4346-8F55-94F4C24732ED}" type="presParOf" srcId="{8226AC82-7CAD-4506-8B1D-318FC999B902}" destId="{A7C5A1DD-B947-43D4-887C-986AE0F8B52A}" srcOrd="10" destOrd="0" presId="urn:microsoft.com/office/officeart/2005/8/layout/vList2"/>
    <dgm:cxn modelId="{277F369E-0BEF-4775-A161-140ACB92E811}" type="presParOf" srcId="{8226AC82-7CAD-4506-8B1D-318FC999B902}" destId="{2BF386E3-8D52-4580-8C23-76F9057D23ED}" srcOrd="11" destOrd="0" presId="urn:microsoft.com/office/officeart/2005/8/layout/vList2"/>
    <dgm:cxn modelId="{D575400F-4A82-42A5-906A-F1244B112711}" type="presParOf" srcId="{8226AC82-7CAD-4506-8B1D-318FC999B902}" destId="{5AF739BA-95EF-4C87-86C6-B6F2054071D1}" srcOrd="12" destOrd="0" presId="urn:microsoft.com/office/officeart/2005/8/layout/vList2"/>
    <dgm:cxn modelId="{7A08DDE0-C1C5-4DB6-AB06-C3F11B9124B1}" type="presParOf" srcId="{8226AC82-7CAD-4506-8B1D-318FC999B902}" destId="{5EE37064-B626-4D7E-A413-4D0B776284B3}" srcOrd="13" destOrd="0" presId="urn:microsoft.com/office/officeart/2005/8/layout/vList2"/>
    <dgm:cxn modelId="{F6349A7B-652D-494A-BD31-CC23134FF07E}" type="presParOf" srcId="{8226AC82-7CAD-4506-8B1D-318FC999B902}" destId="{19825C79-08B7-4A6E-9DAE-19FBB023D63D}" srcOrd="14" destOrd="0" presId="urn:microsoft.com/office/officeart/2005/8/layout/vList2"/>
    <dgm:cxn modelId="{6CC63DF8-8313-42E6-BE7E-05B40A7CFCE0}" type="presParOf" srcId="{8226AC82-7CAD-4506-8B1D-318FC999B902}" destId="{5DD34F28-8523-4D7E-A9CC-8BE3955AACF1}" srcOrd="15" destOrd="0" presId="urn:microsoft.com/office/officeart/2005/8/layout/vList2"/>
    <dgm:cxn modelId="{0CFEACCA-9E34-4007-8CA7-F6BB1858D887}" type="presParOf" srcId="{8226AC82-7CAD-4506-8B1D-318FC999B902}" destId="{72A95C56-4728-46D7-8672-177ABBCABA3C}" srcOrd="16" destOrd="0" presId="urn:microsoft.com/office/officeart/2005/8/layout/vList2"/>
    <dgm:cxn modelId="{69C6EA93-8BC0-4D69-8E1E-E77F7437A07A}" type="presParOf" srcId="{8226AC82-7CAD-4506-8B1D-318FC999B902}" destId="{8DFA234B-A610-442E-8B84-B4069EB199EA}" srcOrd="17" destOrd="0" presId="urn:microsoft.com/office/officeart/2005/8/layout/vList2"/>
    <dgm:cxn modelId="{C51293CD-CD78-4C4E-8211-B13B666EE31E}" type="presParOf" srcId="{8226AC82-7CAD-4506-8B1D-318FC999B902}" destId="{6DF53568-B58C-4BA2-A058-055188D6A09A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538B309-1F84-40AB-A7C1-2010EC9A00F1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CBC5A99-D182-43EF-A637-9EBA4057EC34}">
      <dgm:prSet custT="1"/>
      <dgm:spPr/>
      <dgm:t>
        <a:bodyPr/>
        <a:lstStyle/>
        <a:p>
          <a:pPr algn="ctr" rtl="0"/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Обучающиеся и воспитанники всех организаций образования очной формы обучения, независимо от форм собственности и ведомственной подчиненности, имеют право:</a:t>
          </a:r>
          <a:b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на льготный проезд на общественном транспорте (кроме такси) по решению местных представительных органов;</a:t>
          </a:r>
          <a:b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совмещение обучения с работой в свободное от учебы время;</a:t>
          </a:r>
          <a:b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отсрочку от призыва на воинскую службу в соответствии с законодательством Республики Казахстан.</a:t>
          </a:r>
          <a:endParaRPr lang="ru-RU" sz="2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9A338A8-A8D4-4408-9ED4-DB5A0474E07A}" type="parTrans" cxnId="{A760EA55-D3BA-4BC2-8FBA-B8FC2F869A0E}">
      <dgm:prSet/>
      <dgm:spPr/>
      <dgm:t>
        <a:bodyPr/>
        <a:lstStyle/>
        <a:p>
          <a:endParaRPr lang="ru-RU"/>
        </a:p>
      </dgm:t>
    </dgm:pt>
    <dgm:pt modelId="{61D78FA0-9CA2-40B5-86EA-1B0F4A473655}" type="sibTrans" cxnId="{A760EA55-D3BA-4BC2-8FBA-B8FC2F869A0E}">
      <dgm:prSet/>
      <dgm:spPr/>
      <dgm:t>
        <a:bodyPr/>
        <a:lstStyle/>
        <a:p>
          <a:endParaRPr lang="ru-RU"/>
        </a:p>
      </dgm:t>
    </dgm:pt>
    <dgm:pt modelId="{23612CED-E144-4117-9167-4EE2CBEC0889}" type="pres">
      <dgm:prSet presAssocID="{A538B309-1F84-40AB-A7C1-2010EC9A00F1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75D2C39F-2687-420C-A1D7-AE2E2C73DE6B}" type="pres">
      <dgm:prSet presAssocID="{CCBC5A99-D182-43EF-A637-9EBA4057EC34}" presName="parentText" presStyleLbl="node1" presStyleIdx="0" presStyleCnt="1" custScaleY="1204229" custLinFactNeighborX="1053" custLinFactNeighborY="2899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760EA55-D3BA-4BC2-8FBA-B8FC2F869A0E}" srcId="{A538B309-1F84-40AB-A7C1-2010EC9A00F1}" destId="{CCBC5A99-D182-43EF-A637-9EBA4057EC34}" srcOrd="0" destOrd="0" parTransId="{49A338A8-A8D4-4408-9ED4-DB5A0474E07A}" sibTransId="{61D78FA0-9CA2-40B5-86EA-1B0F4A473655}"/>
    <dgm:cxn modelId="{FDBB3631-E752-4742-9A00-829FDE528031}" type="presOf" srcId="{A538B309-1F84-40AB-A7C1-2010EC9A00F1}" destId="{23612CED-E144-4117-9167-4EE2CBEC0889}" srcOrd="0" destOrd="0" presId="urn:microsoft.com/office/officeart/2005/8/layout/vList2"/>
    <dgm:cxn modelId="{C9CC2CC6-04D4-444B-B358-086E1CA260FA}" type="presOf" srcId="{CCBC5A99-D182-43EF-A637-9EBA4057EC34}" destId="{75D2C39F-2687-420C-A1D7-AE2E2C73DE6B}" srcOrd="0" destOrd="0" presId="urn:microsoft.com/office/officeart/2005/8/layout/vList2"/>
    <dgm:cxn modelId="{8F312943-752F-4A47-BFC2-D97A211FF647}" type="presParOf" srcId="{23612CED-E144-4117-9167-4EE2CBEC0889}" destId="{75D2C39F-2687-420C-A1D7-AE2E2C73DE6B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A26E6C4-6F22-4258-B1D9-ECA34C02E0F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07D66D70-5926-4CC8-8F5B-D280B17136E6}">
      <dgm:prSet custT="1"/>
      <dgm:spPr/>
      <dgm:t>
        <a:bodyPr/>
        <a:lstStyle/>
        <a:p>
          <a:pPr algn="ctr" rtl="0"/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Отдельным категориям обучающихся в организациях образования выплачиваются государственные стипендии в порядке, установленном Правительством Республики Казахстан.</a:t>
          </a:r>
          <a:b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Обучающиеся и воспитанники, принятые на обучение в соответствии с государственным образовательным заказом, обеспечиваются организациями образования местами в общежитиях в установленном ими порядке.</a:t>
          </a:r>
          <a:b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Обучающиеся и воспитанники обязаны овладевать знаниями, умениями и практическими навыками в объеме государственных общеобязательных стандартов образования, соблюдать правила внутреннего распорядка, выполнять другие требования, предусмотренные уставом организации образования. Обучающиеся и воспитанники обязаны заботиться о своем здоровье, стремиться к духовному и физическому самосовершенствованию.</a:t>
          </a: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AD9A05-2FB7-4D55-8CED-4A6B54C62F10}" type="parTrans" cxnId="{A63D3B33-73B6-4F8E-9FB5-507CC9512627}">
      <dgm:prSet/>
      <dgm:spPr/>
      <dgm:t>
        <a:bodyPr/>
        <a:lstStyle/>
        <a:p>
          <a:endParaRPr lang="ru-RU"/>
        </a:p>
      </dgm:t>
    </dgm:pt>
    <dgm:pt modelId="{34B263C6-8133-4869-9AEB-BAF23183EF13}" type="sibTrans" cxnId="{A63D3B33-73B6-4F8E-9FB5-507CC9512627}">
      <dgm:prSet/>
      <dgm:spPr/>
      <dgm:t>
        <a:bodyPr/>
        <a:lstStyle/>
        <a:p>
          <a:endParaRPr lang="ru-RU"/>
        </a:p>
      </dgm:t>
    </dgm:pt>
    <dgm:pt modelId="{79A4F0ED-DE56-4086-B662-91F347E5991E}" type="pres">
      <dgm:prSet presAssocID="{3A26E6C4-6F22-4258-B1D9-ECA34C02E0F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ECDF7BE-2D15-4C2A-BBB2-6A2AFA2301B0}" type="pres">
      <dgm:prSet presAssocID="{07D66D70-5926-4CC8-8F5B-D280B17136E6}" presName="parentText" presStyleLbl="node1" presStyleIdx="0" presStyleCnt="1" custScaleY="1153464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63D3B33-73B6-4F8E-9FB5-507CC9512627}" srcId="{3A26E6C4-6F22-4258-B1D9-ECA34C02E0F2}" destId="{07D66D70-5926-4CC8-8F5B-D280B17136E6}" srcOrd="0" destOrd="0" parTransId="{46AD9A05-2FB7-4D55-8CED-4A6B54C62F10}" sibTransId="{34B263C6-8133-4869-9AEB-BAF23183EF13}"/>
    <dgm:cxn modelId="{785E98B8-68AF-4B13-A910-5C5E9954DD66}" type="presOf" srcId="{07D66D70-5926-4CC8-8F5B-D280B17136E6}" destId="{BECDF7BE-2D15-4C2A-BBB2-6A2AFA2301B0}" srcOrd="0" destOrd="0" presId="urn:microsoft.com/office/officeart/2005/8/layout/vList2"/>
    <dgm:cxn modelId="{737A1462-279E-4DC1-B060-80175B941EF0}" type="presOf" srcId="{3A26E6C4-6F22-4258-B1D9-ECA34C02E0F2}" destId="{79A4F0ED-DE56-4086-B662-91F347E5991E}" srcOrd="0" destOrd="0" presId="urn:microsoft.com/office/officeart/2005/8/layout/vList2"/>
    <dgm:cxn modelId="{51600A30-518B-4AFC-97EB-1D318C72EADC}" type="presParOf" srcId="{79A4F0ED-DE56-4086-B662-91F347E5991E}" destId="{BECDF7BE-2D15-4C2A-BBB2-6A2AFA2301B0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4EF2AC9-4ABC-4618-AF9C-F6751BACC12F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468D6A-9225-475A-B0E2-7981B6DADFF3}">
      <dgm:prSet custT="1"/>
      <dgm:spPr/>
      <dgm:t>
        <a:bodyPr/>
        <a:lstStyle/>
        <a:p>
          <a:pPr algn="ctr" rtl="0"/>
          <a:endParaRPr lang="ru-RU" sz="24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algn="ctr" rtl="0"/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 нарушение обязанностей обучающимися, воспитанниками к ним могут быть применены меры дисциплинарного воздействия, предусмотренные уставом организации образования, либо договором (контрактом).</a:t>
          </a:r>
          <a:b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Государство создает все условия для обучения студента и получения им знаний, соответствующих современному уровню развития науки, техники и культуры. В свою очередь человек, несущий почетное звание студента, не должен забывать о своих обязанностях, соблюдать Законы Республики Казахстан в области образования, Устав вуза, Правила внутреннего распорядка и другие Положения, имеющиеся в учебной части вуза.</a:t>
          </a:r>
          <a:b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4C04B5-F9F7-4126-8EFB-C5BA4F427798}" type="parTrans" cxnId="{516EF91E-9F9B-4AB1-B1E6-C6CF66E17C15}">
      <dgm:prSet/>
      <dgm:spPr/>
      <dgm:t>
        <a:bodyPr/>
        <a:lstStyle/>
        <a:p>
          <a:endParaRPr lang="ru-RU"/>
        </a:p>
      </dgm:t>
    </dgm:pt>
    <dgm:pt modelId="{526337E0-4854-4C12-BD33-3F19C534D31D}" type="sibTrans" cxnId="{516EF91E-9F9B-4AB1-B1E6-C6CF66E17C15}">
      <dgm:prSet/>
      <dgm:spPr/>
      <dgm:t>
        <a:bodyPr/>
        <a:lstStyle/>
        <a:p>
          <a:endParaRPr lang="ru-RU"/>
        </a:p>
      </dgm:t>
    </dgm:pt>
    <dgm:pt modelId="{D7BD295E-909E-4AE1-9AA4-52D1B80A588B}" type="pres">
      <dgm:prSet presAssocID="{B4EF2AC9-4ABC-4618-AF9C-F6751BACC12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106848D-E952-4297-AD62-DA8761C0F79F}" type="pres">
      <dgm:prSet presAssocID="{A2468D6A-9225-475A-B0E2-7981B6DADFF3}" presName="parentText" presStyleLbl="node1" presStyleIdx="0" presStyleCnt="1" custScaleY="10938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16EF91E-9F9B-4AB1-B1E6-C6CF66E17C15}" srcId="{B4EF2AC9-4ABC-4618-AF9C-F6751BACC12F}" destId="{A2468D6A-9225-475A-B0E2-7981B6DADFF3}" srcOrd="0" destOrd="0" parTransId="{3F4C04B5-F9F7-4126-8EFB-C5BA4F427798}" sibTransId="{526337E0-4854-4C12-BD33-3F19C534D31D}"/>
    <dgm:cxn modelId="{46DEF6AD-DF8B-411B-9A32-D241450890A2}" type="presOf" srcId="{A2468D6A-9225-475A-B0E2-7981B6DADFF3}" destId="{6106848D-E952-4297-AD62-DA8761C0F79F}" srcOrd="0" destOrd="0" presId="urn:microsoft.com/office/officeart/2005/8/layout/vList2"/>
    <dgm:cxn modelId="{DD43D1F3-0B26-4AE3-BEF6-B80A1AA6FC5A}" type="presOf" srcId="{B4EF2AC9-4ABC-4618-AF9C-F6751BACC12F}" destId="{D7BD295E-909E-4AE1-9AA4-52D1B80A588B}" srcOrd="0" destOrd="0" presId="urn:microsoft.com/office/officeart/2005/8/layout/vList2"/>
    <dgm:cxn modelId="{8D88FD3B-30B4-4612-B570-DB341FBE8594}" type="presParOf" srcId="{D7BD295E-909E-4AE1-9AA4-52D1B80A588B}" destId="{6106848D-E952-4297-AD62-DA8761C0F79F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BACBC62-0D99-4AC3-A426-68ADDCF76DFB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7F8F520-A702-4485-9D84-C9ABD7A68D00}">
      <dgm:prSet custT="1"/>
      <dgm:spPr/>
      <dgm:t>
        <a:bodyPr/>
        <a:lstStyle/>
        <a:p>
          <a:pPr marL="0" indent="985838" rtl="0"/>
          <a:endParaRPr lang="ru-RU" sz="20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indent="985838" rtl="0"/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Список литературы: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1</a:t>
          </a:r>
          <a:r>
            <a:rPr lang="ru-RU" sz="2000" smtClean="0">
              <a:latin typeface="Times New Roman" panose="02020603050405020304" pitchFamily="18" charset="0"/>
              <a:cs typeface="Times New Roman" panose="02020603050405020304" pitchFamily="18" charset="0"/>
            </a:rPr>
            <a:t>. Конституция 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Республики Казахстан (принята на республиканском референдуме 30 августа 1995 г. (с изменениями и дополнениями по состоянию на 02.02.2011 г.)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2. Послание Президента Республики Казахстан Н. Назарбаева народу Казахстана «Казахстанский путь – 2050: Единая цель, единые интересы, единое будущее». // Казахстанская правда, 2014, 18 января.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3. Закон Республики Казахстан «О науке». Астана, </a:t>
          </a:r>
          <a:r>
            <a:rPr lang="ru-RU" sz="20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Акорда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18 февраля 2011 года. № 407-IV ЗРК.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4. Закон Республики Казахстан от 24.10.2011 N 487-IV. "О внесении изменений и дополнений в Закон Республики Казахстан "Об образовании".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5. Закон Республики Казахстан  «О государственных закупках»  от 21 июля 2007 года N 303-III. //«Казахстанская правда», 2007, 7 августа. N 121. 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6. Программа развития образования РК 2011-2020 гг. от 7 декабря 2010 года. // "Казахстанская правда" от 14.12.2010 г., № 338.</a:t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EEC01B1-CB55-48B5-BA6C-EB5EC5DF3909}" type="parTrans" cxnId="{908A4E9B-1E97-4FDD-B252-E2E9488C9ADE}">
      <dgm:prSet/>
      <dgm:spPr/>
      <dgm:t>
        <a:bodyPr/>
        <a:lstStyle/>
        <a:p>
          <a:endParaRPr lang="ru-RU"/>
        </a:p>
      </dgm:t>
    </dgm:pt>
    <dgm:pt modelId="{C67BEEC3-F41B-442C-BEAB-63C5B60B5994}" type="sibTrans" cxnId="{908A4E9B-1E97-4FDD-B252-E2E9488C9ADE}">
      <dgm:prSet/>
      <dgm:spPr/>
      <dgm:t>
        <a:bodyPr/>
        <a:lstStyle/>
        <a:p>
          <a:endParaRPr lang="ru-RU"/>
        </a:p>
      </dgm:t>
    </dgm:pt>
    <dgm:pt modelId="{B668E373-7B10-4174-88B4-0B1CACE364BC}" type="pres">
      <dgm:prSet presAssocID="{4BACBC62-0D99-4AC3-A426-68ADDCF76DFB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14FBE9-FA69-4650-8107-6FD7950744AA}" type="pres">
      <dgm:prSet presAssocID="{47F8F520-A702-4485-9D84-C9ABD7A68D00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002733E-C609-46F3-BD0D-127C7E124D7A}" type="presOf" srcId="{4BACBC62-0D99-4AC3-A426-68ADDCF76DFB}" destId="{B668E373-7B10-4174-88B4-0B1CACE364BC}" srcOrd="0" destOrd="0" presId="urn:microsoft.com/office/officeart/2005/8/layout/vList2"/>
    <dgm:cxn modelId="{3EC4369F-EA64-463B-A055-A9DB591E8381}" type="presOf" srcId="{47F8F520-A702-4485-9D84-C9ABD7A68D00}" destId="{DC14FBE9-FA69-4650-8107-6FD7950744AA}" srcOrd="0" destOrd="0" presId="urn:microsoft.com/office/officeart/2005/8/layout/vList2"/>
    <dgm:cxn modelId="{908A4E9B-1E97-4FDD-B252-E2E9488C9ADE}" srcId="{4BACBC62-0D99-4AC3-A426-68ADDCF76DFB}" destId="{47F8F520-A702-4485-9D84-C9ABD7A68D00}" srcOrd="0" destOrd="0" parTransId="{1EEC01B1-CB55-48B5-BA6C-EB5EC5DF3909}" sibTransId="{C67BEEC3-F41B-442C-BEAB-63C5B60B5994}"/>
    <dgm:cxn modelId="{30ADC772-2FCE-4132-AB50-527C5E6ABD33}" type="presParOf" srcId="{B668E373-7B10-4174-88B4-0B1CACE364BC}" destId="{DC14FBE9-FA69-4650-8107-6FD7950744AA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9235CB-E588-4289-BD4C-7AB3358008D7}">
      <dsp:nvSpPr>
        <dsp:cNvPr id="0" name=""/>
        <dsp:cNvSpPr/>
      </dsp:nvSpPr>
      <dsp:spPr>
        <a:xfrm>
          <a:off x="0" y="0"/>
          <a:ext cx="7212741" cy="504056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i="1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Согласно Закону Республики Казахстан «Об образовании» от 27 июля 2007 года обучающиеся и воспитанники имеют право:</a:t>
          </a:r>
          <a:endParaRPr lang="ru-RU" sz="1400" b="1" i="1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4763" y="14763"/>
        <a:ext cx="7183215" cy="4745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5AE9E3-9A85-48A8-8E01-E57429065BF3}">
      <dsp:nvSpPr>
        <dsp:cNvPr id="0" name=""/>
        <dsp:cNvSpPr/>
      </dsp:nvSpPr>
      <dsp:spPr>
        <a:xfrm>
          <a:off x="0" y="3938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на получение образования в соответствии с государственными общеобязательными стандартами образования</a:t>
          </a:r>
          <a:r>
            <a:rPr lang="ru-RU" sz="5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4" y="33642"/>
        <a:ext cx="7167442" cy="549085"/>
      </dsp:txXfrm>
    </dsp:sp>
    <dsp:sp modelId="{84281796-F2FE-468F-96F4-9FD20E3874B4}">
      <dsp:nvSpPr>
        <dsp:cNvPr id="0" name=""/>
        <dsp:cNvSpPr/>
      </dsp:nvSpPr>
      <dsp:spPr>
        <a:xfrm>
          <a:off x="0" y="621213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обучение в рамках государственных общеобязательных стандартов образования по индивидуальным учебным планам, ускоренным образовательным программам по решению Совета организации образования</a:t>
          </a:r>
          <a:r>
            <a:rPr lang="ru-RU" sz="500" kern="1200" dirty="0" smtClean="0"/>
            <a:t>;</a:t>
          </a:r>
          <a:endParaRPr lang="ru-RU" sz="500" kern="1200" dirty="0"/>
        </a:p>
      </dsp:txBody>
      <dsp:txXfrm>
        <a:off x="29704" y="650917"/>
        <a:ext cx="7167442" cy="549085"/>
      </dsp:txXfrm>
    </dsp:sp>
    <dsp:sp modelId="{15C6C437-8A5D-4205-AA52-5EC2EB4CD170}">
      <dsp:nvSpPr>
        <dsp:cNvPr id="0" name=""/>
        <dsp:cNvSpPr/>
      </dsp:nvSpPr>
      <dsp:spPr>
        <a:xfrm>
          <a:off x="0" y="1238489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получение дополнительных образовательных услуг, знаний, согласно своим склонностям и потребностям, выбор альтернативных курсов в соответствии с учебными планами</a:t>
          </a:r>
          <a:r>
            <a:rPr lang="ru-RU" sz="500" kern="1200" dirty="0" smtClean="0"/>
            <a:t>;</a:t>
          </a:r>
          <a:endParaRPr lang="ru-RU" sz="500" kern="1200" dirty="0"/>
        </a:p>
      </dsp:txBody>
      <dsp:txXfrm>
        <a:off x="29704" y="1268193"/>
        <a:ext cx="7167442" cy="549085"/>
      </dsp:txXfrm>
    </dsp:sp>
    <dsp:sp modelId="{C4E6B887-603A-48FD-B7F6-71E800A63C47}">
      <dsp:nvSpPr>
        <dsp:cNvPr id="0" name=""/>
        <dsp:cNvSpPr/>
      </dsp:nvSpPr>
      <dsp:spPr>
        <a:xfrm>
          <a:off x="0" y="1855764"/>
          <a:ext cx="7226850" cy="33257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4) участие в управлении организациями образования</a:t>
          </a:r>
          <a:r>
            <a:rPr lang="ru-RU" sz="500" kern="1200" dirty="0" smtClean="0"/>
            <a:t>;</a:t>
          </a:r>
          <a:endParaRPr lang="ru-RU" sz="500" kern="1200" dirty="0"/>
        </a:p>
      </dsp:txBody>
      <dsp:txXfrm>
        <a:off x="16235" y="1871999"/>
        <a:ext cx="7194380" cy="300102"/>
      </dsp:txXfrm>
    </dsp:sp>
    <dsp:sp modelId="{EF7216B1-ECFC-4F1B-BD08-8140B294598E}">
      <dsp:nvSpPr>
        <dsp:cNvPr id="0" name=""/>
        <dsp:cNvSpPr/>
      </dsp:nvSpPr>
      <dsp:spPr>
        <a:xfrm>
          <a:off x="0" y="2197118"/>
          <a:ext cx="7226850" cy="8273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5) восстановление и перевод из одного учебного заведения в другое, с одной специальности на другую или с одной формы обучения на другую, из негосударственного в государственное учебное заведение в порядке, установленном центральным исполнительным органом Республики Казахстан в области образования;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0388" y="2237506"/>
        <a:ext cx="7146074" cy="746580"/>
      </dsp:txXfrm>
    </dsp:sp>
    <dsp:sp modelId="{A7C5A1DD-B947-43D4-887C-986AE0F8B52A}">
      <dsp:nvSpPr>
        <dsp:cNvPr id="0" name=""/>
        <dsp:cNvSpPr/>
      </dsp:nvSpPr>
      <dsp:spPr>
        <a:xfrm>
          <a:off x="0" y="3033257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6) бесплатное пользование информационными ресурсами библиотек организаций образования; обеспечение учебниками, учебно-методическими комплексами и учебно-методическими пособиями в порядке, установленном Правительством Республики Казахстан;</a:t>
          </a:r>
          <a:endParaRPr lang="ru-RU" sz="1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4" y="3062961"/>
        <a:ext cx="7167442" cy="549085"/>
      </dsp:txXfrm>
    </dsp:sp>
    <dsp:sp modelId="{5AF739BA-95EF-4C87-86C6-B6F2054071D1}">
      <dsp:nvSpPr>
        <dsp:cNvPr id="0" name=""/>
        <dsp:cNvSpPr/>
      </dsp:nvSpPr>
      <dsp:spPr>
        <a:xfrm>
          <a:off x="0" y="3650532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l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7) получение информации о положении в сфере занятости населения и профессионально-диагностическое обследование в порядке, установленном Правительством Республики Казахстан</a:t>
          </a:r>
          <a:r>
            <a:rPr lang="ru-RU" sz="500" kern="1200" dirty="0" smtClean="0"/>
            <a:t>;</a:t>
          </a:r>
          <a:endParaRPr lang="ru-RU" sz="500" kern="1200" dirty="0"/>
        </a:p>
      </dsp:txBody>
      <dsp:txXfrm>
        <a:off x="29704" y="3680236"/>
        <a:ext cx="7167442" cy="549085"/>
      </dsp:txXfrm>
    </dsp:sp>
    <dsp:sp modelId="{19825C79-08B7-4A6E-9DAE-19FBB023D63D}">
      <dsp:nvSpPr>
        <dsp:cNvPr id="0" name=""/>
        <dsp:cNvSpPr/>
      </dsp:nvSpPr>
      <dsp:spPr>
        <a:xfrm>
          <a:off x="0" y="4267808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8) свободное выражение собственных мнений и убеждений;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4" y="4297512"/>
        <a:ext cx="7167442" cy="549085"/>
      </dsp:txXfrm>
    </dsp:sp>
    <dsp:sp modelId="{72A95C56-4728-46D7-8672-177ABBCABA3C}">
      <dsp:nvSpPr>
        <dsp:cNvPr id="0" name=""/>
        <dsp:cNvSpPr/>
      </dsp:nvSpPr>
      <dsp:spPr>
        <a:xfrm>
          <a:off x="0" y="4885083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9) уважение своего человеческого достоинства;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4" y="4914787"/>
        <a:ext cx="7167442" cy="549085"/>
      </dsp:txXfrm>
    </dsp:sp>
    <dsp:sp modelId="{6DF53568-B58C-4BA2-A058-055188D6A09A}">
      <dsp:nvSpPr>
        <dsp:cNvPr id="0" name=""/>
        <dsp:cNvSpPr/>
      </dsp:nvSpPr>
      <dsp:spPr>
        <a:xfrm>
          <a:off x="0" y="5502359"/>
          <a:ext cx="7226850" cy="60849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10) поощрение и вознаграждение за успехи в учебе, научной и творческой деятельности.</a:t>
          </a:r>
          <a:endParaRPr lang="ru-RU" sz="16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9704" y="5532063"/>
        <a:ext cx="7167442" cy="54908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D2C39F-2687-420C-A1D7-AE2E2C73DE6B}">
      <dsp:nvSpPr>
        <dsp:cNvPr id="0" name=""/>
        <dsp:cNvSpPr/>
      </dsp:nvSpPr>
      <dsp:spPr>
        <a:xfrm>
          <a:off x="0" y="6323"/>
          <a:ext cx="6840760" cy="646850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Обучающиеся и воспитанники всех организаций образования очной формы обучения, независимо от форм собственности и ведомственной подчиненности, имеют право:</a:t>
          </a:r>
          <a:b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1) на льготный проезд на общественном транспорте (кроме такси) по решению местных представительных органов;</a:t>
          </a:r>
          <a:b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2) совмещение обучения с работой в свободное от учебы время;</a:t>
          </a:r>
          <a:b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3) отсрочку от призыва на воинскую службу в соответствии с законодательством Республики Казахстан.</a:t>
          </a:r>
          <a:endParaRPr lang="ru-RU" sz="2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15766" y="322089"/>
        <a:ext cx="6209228" cy="583697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ECDF7BE-2D15-4C2A-BBB2-6A2AFA2301B0}">
      <dsp:nvSpPr>
        <dsp:cNvPr id="0" name=""/>
        <dsp:cNvSpPr/>
      </dsp:nvSpPr>
      <dsp:spPr>
        <a:xfrm>
          <a:off x="0" y="3094"/>
          <a:ext cx="6840760" cy="63305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Отдельным категориям обучающихся в организациях образования выплачиваются государственные стипендии в порядке, установленном Правительством Республики Казахстан.</a:t>
          </a:r>
          <a:b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Обучающиеся и воспитанники, принятые на обучение в соответствии с государственным образовательным заказом, обеспечиваются организациями образования местами в общежитиях в установленном ими порядке.</a:t>
          </a:r>
          <a:b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Обучающиеся и воспитанники обязаны овладевать знаниями, умениями и практическими навыками в объеме государственных общеобязательных стандартов образования, соблюдать правила внутреннего распорядка, выполнять другие требования, предусмотренные уставом организации образования. Обучающиеся и воспитанники обязаны заботиться о своем здоровье, стремиться к духовному и физическому самосовершенствованию.</a:t>
          </a: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9030" y="312124"/>
        <a:ext cx="6222700" cy="57124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06848D-E952-4297-AD62-DA8761C0F79F}">
      <dsp:nvSpPr>
        <dsp:cNvPr id="0" name=""/>
        <dsp:cNvSpPr/>
      </dsp:nvSpPr>
      <dsp:spPr>
        <a:xfrm>
          <a:off x="0" y="3058"/>
          <a:ext cx="6840760" cy="625857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4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 нарушение обязанностей обучающимися, воспитанниками к ним могут быть применены меры дисциплинарного воздействия, предусмотренные уставом организации образования, либо договором (контрактом).</a:t>
          </a:r>
          <a:b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Государство создает все условия для обучения студента и получения им знаний, соответствующих современному уровню развития науки, техники и культуры. В свою очередь человек, несущий почетное звание студента, не должен забывать о своих обязанностях, соблюдать Законы Республики Казахстан в области образования, Устав вуза, Правила внутреннего распорядка и другие Положения, имеющиеся в учебной части вуза.</a:t>
          </a:r>
          <a:b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5519" y="308577"/>
        <a:ext cx="6229722" cy="564754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4FBE9-FA69-4650-8107-6FD7950744AA}">
      <dsp:nvSpPr>
        <dsp:cNvPr id="0" name=""/>
        <dsp:cNvSpPr/>
      </dsp:nvSpPr>
      <dsp:spPr>
        <a:xfrm>
          <a:off x="0" y="2415"/>
          <a:ext cx="6840760" cy="62598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985838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 smtClean="0">
            <a:latin typeface="Times New Roman" panose="02020603050405020304" pitchFamily="18" charset="0"/>
            <a:cs typeface="Times New Roman" panose="02020603050405020304" pitchFamily="18" charset="0"/>
          </a:endParaRPr>
        </a:p>
        <a:p>
          <a:pPr marL="0" lvl="0" indent="985838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Список литературы: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1</a:t>
          </a:r>
          <a:r>
            <a:rPr lang="ru-RU" sz="2000" kern="1200" smtClean="0">
              <a:latin typeface="Times New Roman" panose="02020603050405020304" pitchFamily="18" charset="0"/>
              <a:cs typeface="Times New Roman" panose="02020603050405020304" pitchFamily="18" charset="0"/>
            </a:rPr>
            <a:t>. Конституция 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Республики Казахстан (принята на республиканском референдуме 30 августа 1995 г. (с изменениями и дополнениями по состоянию на 02.02.2011 г.)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2. Послание Президента Республики Казахстан Н. Назарбаева народу Казахстана «Казахстанский путь – 2050: Единая цель, единые интересы, единое будущее». // Казахстанская правда, 2014, 18 января.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3. Закон Республики Казахстан «О науке». Астана, </a:t>
          </a:r>
          <a:r>
            <a:rPr lang="ru-RU" sz="2000" kern="120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Акорда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, 18 февраля 2011 года. № 407-IV ЗРК.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4. Закон Республики Казахстан от 24.10.2011 N 487-IV. "О внесении изменений и дополнений в Закон Республики Казахстан "Об образовании".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5. Закон Республики Казахстан  «О государственных закупках»  от 21 июля 2007 года N 303-III. //«Казахстанская правда», 2007, 7 августа. N 121. 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	6. Программа развития образования РК 2011-2020 гг. от 7 декабря 2010 года. // "Казахстанская правда" от 14.12.2010 г., № 338.</a:t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/>
          </a:r>
          <a:b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</a:br>
          <a:endParaRPr lang="ru-RU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5581" y="307996"/>
        <a:ext cx="6229598" cy="564870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D46CD0-5EB2-411F-9B0A-26D0F962800A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5CA65-6C8F-4F2B-80F4-92A09B13F7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7068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13" Type="http://schemas.microsoft.com/office/2007/relationships/diagramDrawing" Target="../diagrams/drawing2.xml"/><Relationship Id="rId3" Type="http://schemas.openxmlformats.org/officeDocument/2006/relationships/image" Target="../media/image2.png"/><Relationship Id="rId7" Type="http://schemas.openxmlformats.org/officeDocument/2006/relationships/diagramColors" Target="../diagrams/colors1.xml"/><Relationship Id="rId12" Type="http://schemas.openxmlformats.org/officeDocument/2006/relationships/diagramColors" Target="../diagrams/colors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11" Type="http://schemas.openxmlformats.org/officeDocument/2006/relationships/diagramQuickStyle" Target="../diagrams/quickStyle2.xml"/><Relationship Id="rId5" Type="http://schemas.openxmlformats.org/officeDocument/2006/relationships/diagramLayout" Target="../diagrams/layout1.xml"/><Relationship Id="rId10" Type="http://schemas.openxmlformats.org/officeDocument/2006/relationships/diagramLayout" Target="../diagrams/layout2.xml"/><Relationship Id="rId4" Type="http://schemas.openxmlformats.org/officeDocument/2006/relationships/diagramData" Target="../diagrams/data1.xml"/><Relationship Id="rId9" Type="http://schemas.openxmlformats.org/officeDocument/2006/relationships/diagramData" Target="../diagrams/data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3.xml"/><Relationship Id="rId7" Type="http://schemas.openxmlformats.org/officeDocument/2006/relationships/image" Target="../media/image1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4.xml"/><Relationship Id="rId7" Type="http://schemas.openxmlformats.org/officeDocument/2006/relationships/image" Target="../media/image1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5.xml"/><Relationship Id="rId7" Type="http://schemas.openxmlformats.org/officeDocument/2006/relationships/image" Target="../media/image1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Layout" Target="../diagrams/layout6.xml"/><Relationship Id="rId7" Type="http://schemas.openxmlformats.org/officeDocument/2006/relationships/image" Target="../media/image1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204864"/>
            <a:ext cx="6840760" cy="1470025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СТУДЕНТОВ</a:t>
            </a:r>
            <a:r>
              <a:rPr lang="ru-RU" sz="6000" dirty="0">
                <a:solidFill>
                  <a:srgbClr val="FFFF00"/>
                </a:solidFill>
              </a:rPr>
              <a:t/>
            </a:r>
            <a:br>
              <a:rPr lang="ru-RU" sz="6000" dirty="0">
                <a:solidFill>
                  <a:srgbClr val="FFFF00"/>
                </a:solidFill>
              </a:rPr>
            </a:br>
            <a:r>
              <a:rPr lang="ru-RU" sz="6000" b="1" dirty="0">
                <a:solidFill>
                  <a:srgbClr val="FFFF00"/>
                </a:solidFill>
              </a:rPr>
              <a:t> </a:t>
            </a:r>
            <a:r>
              <a:rPr lang="ru-RU" sz="6000" dirty="0">
                <a:solidFill>
                  <a:srgbClr val="FFFF00"/>
                </a:solidFill>
              </a:rPr>
              <a:t/>
            </a:r>
            <a:br>
              <a:rPr lang="ru-RU" sz="6000" dirty="0">
                <a:solidFill>
                  <a:srgbClr val="FFFF00"/>
                </a:solidFill>
              </a:rPr>
            </a:br>
            <a:endParaRPr lang="ru-RU" sz="6000" dirty="0">
              <a:solidFill>
                <a:srgbClr val="FFFF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129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42588" y="260649"/>
            <a:ext cx="6840760" cy="936104"/>
          </a:xfrm>
        </p:spPr>
        <p:txBody>
          <a:bodyPr>
            <a:normAutofit/>
          </a:bodyPr>
          <a:lstStyle/>
          <a:p>
            <a:r>
              <a:rPr lang="ru-RU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Права и обязанности студентов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4239" y="1700808"/>
            <a:ext cx="3639109" cy="381642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1005821" y="1157550"/>
            <a:ext cx="314936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Конституция РК гласит, что гражданин Республики Казахстан имеет право на получение на конкурсной основе бесплатного высшего образования в государственном высшем учебном заведении [1]. Но не каждый гражданин Республики Казахстан является </a:t>
            </a:r>
            <a:r>
              <a:rPr lang="ru-RU" sz="2400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</a:t>
            </a:r>
            <a:r>
              <a:rPr lang="kk-KZ" sz="2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659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332656"/>
            <a:ext cx="4294430" cy="3103668"/>
          </a:xfrm>
        </p:spPr>
        <p:txBody>
          <a:bodyPr>
            <a:normAutofit/>
          </a:bodyPr>
          <a:lstStyle/>
          <a:p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Студентом высшего учебного заведения является лицо, в установленном порядке зачисленное в высшее учебное заведение для обучения. 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9547" y="3436324"/>
            <a:ext cx="4344821" cy="3143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7908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4145859714"/>
              </p:ext>
            </p:extLst>
          </p:nvPr>
        </p:nvGraphicFramePr>
        <p:xfrm>
          <a:off x="945550" y="116632"/>
          <a:ext cx="7226850" cy="504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8" name="Схема 7"/>
          <p:cNvGraphicFramePr/>
          <p:nvPr>
            <p:extLst>
              <p:ext uri="{D42A27DB-BD31-4B8C-83A1-F6EECF244321}">
                <p14:modId xmlns:p14="http://schemas.microsoft.com/office/powerpoint/2010/main" val="1914238871"/>
              </p:ext>
            </p:extLst>
          </p:nvPr>
        </p:nvGraphicFramePr>
        <p:xfrm>
          <a:off x="945550" y="620687"/>
          <a:ext cx="7226850" cy="611479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29998515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739195013"/>
              </p:ext>
            </p:extLst>
          </p:nvPr>
        </p:nvGraphicFramePr>
        <p:xfrm>
          <a:off x="1115616" y="260647"/>
          <a:ext cx="6840760" cy="64748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27088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681231309"/>
              </p:ext>
            </p:extLst>
          </p:nvPr>
        </p:nvGraphicFramePr>
        <p:xfrm>
          <a:off x="1115616" y="260648"/>
          <a:ext cx="6840760" cy="63367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77553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977217285"/>
              </p:ext>
            </p:extLst>
          </p:nvPr>
        </p:nvGraphicFramePr>
        <p:xfrm>
          <a:off x="1115616" y="260648"/>
          <a:ext cx="68407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78305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598567809"/>
              </p:ext>
            </p:extLst>
          </p:nvPr>
        </p:nvGraphicFramePr>
        <p:xfrm>
          <a:off x="1043608" y="332656"/>
          <a:ext cx="6840760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38046" cy="6618847"/>
          </a:xfrm>
          <a:prstGeom prst="rect">
            <a:avLst/>
          </a:prstGeo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35025" cy="662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9914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</TotalTime>
  <Words>333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    ПРАВА И ОБЯЗАННОСТИ СТУДЕНТОВ   </vt:lpstr>
      <vt:lpstr>Права и обязанности студентов</vt:lpstr>
      <vt:lpstr>Студентом высшего учебного заведения является лицо, в установленном порядке зачисленное в высшее учебное заведение для обучения.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ADMIN</cp:lastModifiedBy>
  <cp:revision>40</cp:revision>
  <dcterms:created xsi:type="dcterms:W3CDTF">2014-05-01T15:55:45Z</dcterms:created>
  <dcterms:modified xsi:type="dcterms:W3CDTF">2014-09-29T09:52:41Z</dcterms:modified>
</cp:coreProperties>
</file>