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5" r:id="rId3"/>
    <p:sldId id="284" r:id="rId4"/>
    <p:sldId id="283" r:id="rId5"/>
    <p:sldId id="282" r:id="rId6"/>
    <p:sldId id="281" r:id="rId7"/>
    <p:sldId id="28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959F15-4D7B-48E5-9D39-6C9A5BA17A2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08AE486-E380-433D-83FC-257F998FB234}">
      <dgm:prSet custT="1"/>
      <dgm:spPr/>
      <dgm:t>
        <a:bodyPr/>
        <a:lstStyle/>
        <a:p>
          <a:pPr algn="ctr" rtl="0"/>
          <a:r>
            <a:rPr lang="ru-RU" sz="235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Вслед за Законом РК «Об образовании» и утвержденной Указом Президента Республики Казахстан от 7 декабря 2010 года Государственной программой развития образования был принят закон «О науке», который открывает широкие возможности для развития отечественной науки и реализации ее результатов.</a:t>
          </a:r>
          <a:br>
            <a:rPr lang="ru-RU" sz="235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35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настоящее время Казахстан вступил в активную фазу своего индустриально-инновационного развития. Она характеризуется адаптацией сферы науки к современным экономическим условиям, что должно привести к коренным изменениям в организационном, кадровом, инфраструктурном и финансовом обеспечении развития науки, регулируемым соответствующей нормативно-правовой базой.</a:t>
          </a:r>
          <a:br>
            <a:rPr lang="ru-RU" sz="235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35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461754-B56F-4A50-993C-ABCEB3065C45}" type="parTrans" cxnId="{A03C28B0-03E9-4274-9AA6-6D6C7E342FDE}">
      <dgm:prSet/>
      <dgm:spPr/>
      <dgm:t>
        <a:bodyPr/>
        <a:lstStyle/>
        <a:p>
          <a:endParaRPr lang="ru-RU"/>
        </a:p>
      </dgm:t>
    </dgm:pt>
    <dgm:pt modelId="{F91FD52A-C9D5-4361-B1CB-CD15E029FBE2}" type="sibTrans" cxnId="{A03C28B0-03E9-4274-9AA6-6D6C7E342FDE}">
      <dgm:prSet/>
      <dgm:spPr/>
      <dgm:t>
        <a:bodyPr/>
        <a:lstStyle/>
        <a:p>
          <a:endParaRPr lang="ru-RU"/>
        </a:p>
      </dgm:t>
    </dgm:pt>
    <dgm:pt modelId="{25E1C0C0-E7EB-479D-B968-EC68B390D13B}" type="pres">
      <dgm:prSet presAssocID="{32959F15-4D7B-48E5-9D39-6C9A5BA17A2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67DFC7-34AD-405E-A253-37EC6C66327D}" type="pres">
      <dgm:prSet presAssocID="{808AE486-E380-433D-83FC-257F998FB23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3C28B0-03E9-4274-9AA6-6D6C7E342FDE}" srcId="{32959F15-4D7B-48E5-9D39-6C9A5BA17A27}" destId="{808AE486-E380-433D-83FC-257F998FB234}" srcOrd="0" destOrd="0" parTransId="{D6461754-B56F-4A50-993C-ABCEB3065C45}" sibTransId="{F91FD52A-C9D5-4361-B1CB-CD15E029FBE2}"/>
    <dgm:cxn modelId="{7DEBF6F5-9AB1-47AF-B730-064F01F67759}" type="presOf" srcId="{32959F15-4D7B-48E5-9D39-6C9A5BA17A27}" destId="{25E1C0C0-E7EB-479D-B968-EC68B390D13B}" srcOrd="0" destOrd="0" presId="urn:microsoft.com/office/officeart/2005/8/layout/vList2"/>
    <dgm:cxn modelId="{453C9D9B-B615-4ED7-A31C-36A458341892}" type="presOf" srcId="{808AE486-E380-433D-83FC-257F998FB234}" destId="{5967DFC7-34AD-405E-A253-37EC6C66327D}" srcOrd="0" destOrd="0" presId="urn:microsoft.com/office/officeart/2005/8/layout/vList2"/>
    <dgm:cxn modelId="{1E2735EC-07A5-418D-88DA-A985DCDA3666}" type="presParOf" srcId="{25E1C0C0-E7EB-479D-B968-EC68B390D13B}" destId="{5967DFC7-34AD-405E-A253-37EC6C66327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CC0B406-36E4-42B0-8D7C-50604FBDE22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E653B00-87F1-4D50-B9D2-9F6083996EC5}">
      <dgm:prSet/>
      <dgm:spPr/>
      <dgm:t>
        <a:bodyPr/>
        <a:lstStyle/>
        <a:p>
          <a:pPr algn="ctr" rtl="0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7) развитие демократических форм организации и управления наукой, в том числе обеспечение взаимодействия государственных органов, научных организаций и научной общественности в формировании и реализации научно-технической политики;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3BA951-42D2-4F4B-B544-74A76A1ECAD7}" type="parTrans" cxnId="{61C5BA24-9224-451F-9A2D-58106C2C107A}">
      <dgm:prSet/>
      <dgm:spPr/>
      <dgm:t>
        <a:bodyPr/>
        <a:lstStyle/>
        <a:p>
          <a:endParaRPr lang="ru-RU"/>
        </a:p>
      </dgm:t>
    </dgm:pt>
    <dgm:pt modelId="{C28770DC-E920-4A76-A381-607164CF163F}" type="sibTrans" cxnId="{61C5BA24-9224-451F-9A2D-58106C2C107A}">
      <dgm:prSet/>
      <dgm:spPr/>
      <dgm:t>
        <a:bodyPr/>
        <a:lstStyle/>
        <a:p>
          <a:endParaRPr lang="ru-RU"/>
        </a:p>
      </dgm:t>
    </dgm:pt>
    <dgm:pt modelId="{07EC4BED-B155-4DF7-9C8A-57FA2A67BD46}" type="pres">
      <dgm:prSet presAssocID="{FCC0B406-36E4-42B0-8D7C-50604FBDE22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24D006-528A-4FDC-AD6E-C366E060F9BA}" type="pres">
      <dgm:prSet presAssocID="{0E653B00-87F1-4D50-B9D2-9F6083996EC5}" presName="parentText" presStyleLbl="node1" presStyleIdx="0" presStyleCnt="1" custScaleY="112739" custLinFactNeighborX="285" custLinFactNeighborY="-499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C5BA24-9224-451F-9A2D-58106C2C107A}" srcId="{FCC0B406-36E4-42B0-8D7C-50604FBDE228}" destId="{0E653B00-87F1-4D50-B9D2-9F6083996EC5}" srcOrd="0" destOrd="0" parTransId="{633BA951-42D2-4F4B-B544-74A76A1ECAD7}" sibTransId="{C28770DC-E920-4A76-A381-607164CF163F}"/>
    <dgm:cxn modelId="{7AFA3E02-B3A4-4651-8045-0639DFB24092}" type="presOf" srcId="{0E653B00-87F1-4D50-B9D2-9F6083996EC5}" destId="{B124D006-528A-4FDC-AD6E-C366E060F9BA}" srcOrd="0" destOrd="0" presId="urn:microsoft.com/office/officeart/2005/8/layout/vList2"/>
    <dgm:cxn modelId="{B08F915A-E0F6-4169-ADCB-B6B2234C7372}" type="presOf" srcId="{FCC0B406-36E4-42B0-8D7C-50604FBDE228}" destId="{07EC4BED-B155-4DF7-9C8A-57FA2A67BD46}" srcOrd="0" destOrd="0" presId="urn:microsoft.com/office/officeart/2005/8/layout/vList2"/>
    <dgm:cxn modelId="{DBE7B259-D308-461C-8297-261C0F3C73C2}" type="presParOf" srcId="{07EC4BED-B155-4DF7-9C8A-57FA2A67BD46}" destId="{B124D006-528A-4FDC-AD6E-C366E060F9B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BDFA214-2415-4E6C-9887-45A65317591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BD0951A-F227-4CBB-8543-9928B983F01B}">
      <dgm:prSet/>
      <dgm:spPr/>
      <dgm:t>
        <a:bodyPr/>
        <a:lstStyle/>
        <a:p>
          <a:pPr rtl="0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8) учет требований экологической безопасности;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9869C6-2607-42DA-8D97-654300AAD210}" type="parTrans" cxnId="{EEB02270-DA3B-4CDD-975E-1A99A5C14210}">
      <dgm:prSet/>
      <dgm:spPr/>
      <dgm:t>
        <a:bodyPr/>
        <a:lstStyle/>
        <a:p>
          <a:endParaRPr lang="ru-RU"/>
        </a:p>
      </dgm:t>
    </dgm:pt>
    <dgm:pt modelId="{F3238A7F-E517-486F-B01B-EFCEC15D7E99}" type="sibTrans" cxnId="{EEB02270-DA3B-4CDD-975E-1A99A5C14210}">
      <dgm:prSet/>
      <dgm:spPr/>
      <dgm:t>
        <a:bodyPr/>
        <a:lstStyle/>
        <a:p>
          <a:endParaRPr lang="ru-RU"/>
        </a:p>
      </dgm:t>
    </dgm:pt>
    <dgm:pt modelId="{E1DFA63F-02C8-4505-8A9D-DC5BE8D366ED}" type="pres">
      <dgm:prSet presAssocID="{8BDFA214-2415-4E6C-9887-45A65317591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3B9755-3D19-4C6C-9A1F-BD0819FE2B61}" type="pres">
      <dgm:prSet presAssocID="{BBD0951A-F227-4CBB-8543-9928B983F01B}" presName="parentText" presStyleLbl="node1" presStyleIdx="0" presStyleCnt="1" custLinFactNeighborY="4422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F24339-F200-407E-96C3-BC0357B3C18D}" type="presOf" srcId="{8BDFA214-2415-4E6C-9887-45A653175914}" destId="{E1DFA63F-02C8-4505-8A9D-DC5BE8D366ED}" srcOrd="0" destOrd="0" presId="urn:microsoft.com/office/officeart/2005/8/layout/vList2"/>
    <dgm:cxn modelId="{EEB02270-DA3B-4CDD-975E-1A99A5C14210}" srcId="{8BDFA214-2415-4E6C-9887-45A653175914}" destId="{BBD0951A-F227-4CBB-8543-9928B983F01B}" srcOrd="0" destOrd="0" parTransId="{BE9869C6-2607-42DA-8D97-654300AAD210}" sibTransId="{F3238A7F-E517-486F-B01B-EFCEC15D7E99}"/>
    <dgm:cxn modelId="{C63481A7-083F-4DFA-840E-3AC21D425A70}" type="presOf" srcId="{BBD0951A-F227-4CBB-8543-9928B983F01B}" destId="{E93B9755-3D19-4C6C-9A1F-BD0819FE2B61}" srcOrd="0" destOrd="0" presId="urn:microsoft.com/office/officeart/2005/8/layout/vList2"/>
    <dgm:cxn modelId="{9AB9A6B8-DA15-49FA-A617-DC5773165FFB}" type="presParOf" srcId="{E1DFA63F-02C8-4505-8A9D-DC5BE8D366ED}" destId="{E93B9755-3D19-4C6C-9A1F-BD0819FE2B6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C63B9E9-3606-4E81-815F-DE7FD6EF85E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FCB9CCB-43DF-4167-8129-FCA470F91DEE}">
      <dgm:prSet/>
      <dgm:spPr/>
      <dgm:t>
        <a:bodyPr/>
        <a:lstStyle/>
        <a:p>
          <a:pPr algn="ctr" rtl="0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9) развитие международного научного и научно-технического сотрудничества;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79EF8F-AEFB-4E2A-B40F-00939B9A46C9}" type="parTrans" cxnId="{2F0EC517-4AE8-4AAC-9A9B-76D22BBE888D}">
      <dgm:prSet/>
      <dgm:spPr/>
      <dgm:t>
        <a:bodyPr/>
        <a:lstStyle/>
        <a:p>
          <a:endParaRPr lang="ru-RU"/>
        </a:p>
      </dgm:t>
    </dgm:pt>
    <dgm:pt modelId="{A9E26D99-F3B1-4E14-87A0-E479F3AF1767}" type="sibTrans" cxnId="{2F0EC517-4AE8-4AAC-9A9B-76D22BBE888D}">
      <dgm:prSet/>
      <dgm:spPr/>
      <dgm:t>
        <a:bodyPr/>
        <a:lstStyle/>
        <a:p>
          <a:endParaRPr lang="ru-RU"/>
        </a:p>
      </dgm:t>
    </dgm:pt>
    <dgm:pt modelId="{484E8426-E0E7-41C8-A2C5-B1E58A2F3EC0}" type="pres">
      <dgm:prSet presAssocID="{2C63B9E9-3606-4E81-815F-DE7FD6EF85E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90A3D1-B24E-49E3-9138-42C810943BF0}" type="pres">
      <dgm:prSet presAssocID="{AFCB9CCB-43DF-4167-8129-FCA470F91DEE}" presName="parentText" presStyleLbl="node1" presStyleIdx="0" presStyleCnt="1" custLinFactNeighborX="206" custLinFactNeighborY="3834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0CA7FE-A043-4C29-B309-C0004F655858}" type="presOf" srcId="{2C63B9E9-3606-4E81-815F-DE7FD6EF85EF}" destId="{484E8426-E0E7-41C8-A2C5-B1E58A2F3EC0}" srcOrd="0" destOrd="0" presId="urn:microsoft.com/office/officeart/2005/8/layout/vList2"/>
    <dgm:cxn modelId="{D473AE14-7B9C-475E-B848-18BB4D4EC5B1}" type="presOf" srcId="{AFCB9CCB-43DF-4167-8129-FCA470F91DEE}" destId="{0690A3D1-B24E-49E3-9138-42C810943BF0}" srcOrd="0" destOrd="0" presId="urn:microsoft.com/office/officeart/2005/8/layout/vList2"/>
    <dgm:cxn modelId="{2F0EC517-4AE8-4AAC-9A9B-76D22BBE888D}" srcId="{2C63B9E9-3606-4E81-815F-DE7FD6EF85EF}" destId="{AFCB9CCB-43DF-4167-8129-FCA470F91DEE}" srcOrd="0" destOrd="0" parTransId="{B179EF8F-AEFB-4E2A-B40F-00939B9A46C9}" sibTransId="{A9E26D99-F3B1-4E14-87A0-E479F3AF1767}"/>
    <dgm:cxn modelId="{D3AF629D-06A9-459B-94C8-BF37A7059602}" type="presParOf" srcId="{484E8426-E0E7-41C8-A2C5-B1E58A2F3EC0}" destId="{0690A3D1-B24E-49E3-9138-42C810943BF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3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C3319B5-549F-4C0F-9A96-285B8273E6C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022F0E35-6E73-4EAF-9D72-498444FD1DDA}">
      <dgm:prSet custT="1"/>
      <dgm:spPr/>
      <dgm:t>
        <a:bodyPr/>
        <a:lstStyle/>
        <a:p>
          <a:pPr algn="ctr" rtl="0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10) свобода распространения научно-технической информации и пропаганда научно-технических достижений.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D589F6-5A0B-410C-9C37-028081819441}" type="parTrans" cxnId="{EE5688C9-B038-413A-B751-B156AB34F046}">
      <dgm:prSet/>
      <dgm:spPr/>
      <dgm:t>
        <a:bodyPr/>
        <a:lstStyle/>
        <a:p>
          <a:endParaRPr lang="ru-RU"/>
        </a:p>
      </dgm:t>
    </dgm:pt>
    <dgm:pt modelId="{42D909BB-D017-4C19-A53D-835DD59B8CAB}" type="sibTrans" cxnId="{EE5688C9-B038-413A-B751-B156AB34F046}">
      <dgm:prSet/>
      <dgm:spPr/>
      <dgm:t>
        <a:bodyPr/>
        <a:lstStyle/>
        <a:p>
          <a:endParaRPr lang="ru-RU"/>
        </a:p>
      </dgm:t>
    </dgm:pt>
    <dgm:pt modelId="{2D700C03-A339-412C-9055-21FD5D59F1E6}" type="pres">
      <dgm:prSet presAssocID="{3C3319B5-549F-4C0F-9A96-285B8273E6C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1514C3-0EC0-46F6-8C0F-6E9D5D115E8F}" type="pres">
      <dgm:prSet presAssocID="{022F0E35-6E73-4EAF-9D72-498444FD1DD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E5688C9-B038-413A-B751-B156AB34F046}" srcId="{3C3319B5-549F-4C0F-9A96-285B8273E6C0}" destId="{022F0E35-6E73-4EAF-9D72-498444FD1DDA}" srcOrd="0" destOrd="0" parTransId="{48D589F6-5A0B-410C-9C37-028081819441}" sibTransId="{42D909BB-D017-4C19-A53D-835DD59B8CAB}"/>
    <dgm:cxn modelId="{C7A86D96-1F51-4A60-9887-2D7A5C6CA01D}" type="presOf" srcId="{022F0E35-6E73-4EAF-9D72-498444FD1DDA}" destId="{791514C3-0EC0-46F6-8C0F-6E9D5D115E8F}" srcOrd="0" destOrd="0" presId="urn:microsoft.com/office/officeart/2005/8/layout/vList2"/>
    <dgm:cxn modelId="{902C9B0A-81B6-405D-8E13-3E165E5B1CBD}" type="presOf" srcId="{3C3319B5-549F-4C0F-9A96-285B8273E6C0}" destId="{2D700C03-A339-412C-9055-21FD5D59F1E6}" srcOrd="0" destOrd="0" presId="urn:microsoft.com/office/officeart/2005/8/layout/vList2"/>
    <dgm:cxn modelId="{CCDC4EE1-E5AD-4875-9B5F-2F19851C8DFF}" type="presParOf" srcId="{2D700C03-A339-412C-9055-21FD5D59F1E6}" destId="{791514C3-0EC0-46F6-8C0F-6E9D5D115E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D18723F-7DBD-4B76-97BC-27B4533E203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5778BD-CFDA-4A39-BCB6-57FBDD318933}">
      <dgm:prSet custT="1"/>
      <dgm:spPr/>
      <dgm:t>
        <a:bodyPr/>
        <a:lstStyle/>
        <a:p>
          <a:pPr algn="ctr" rtl="0"/>
          <a:r>
            <a: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Это прорыв к новому качеству образования, прорыв в развитии науки и инноваций. Очень важным моментом является введение категории Исследовательские университеты. Они будут развиваться по специальным целевым программам, утвержденным Правительством и поддерживающим научные исследования высокого уровня и выход их результатов в практику. Для таких университетов одним из обязательных требований будет не только развитие науки у себя, но и эффективное взаимодействие с научными организациями – НИИ и Центрами, и коммерциализация исследований.</a:t>
          </a:r>
          <a:endParaRPr lang="ru-RU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241BB6-67AA-408E-8596-199941B1DEFC}" type="parTrans" cxnId="{95ED6092-B2EB-435A-9D2D-19487E85DF22}">
      <dgm:prSet/>
      <dgm:spPr/>
      <dgm:t>
        <a:bodyPr/>
        <a:lstStyle/>
        <a:p>
          <a:endParaRPr lang="ru-RU"/>
        </a:p>
      </dgm:t>
    </dgm:pt>
    <dgm:pt modelId="{C8669CDD-59B1-49A6-B452-1BA981459321}" type="sibTrans" cxnId="{95ED6092-B2EB-435A-9D2D-19487E85DF22}">
      <dgm:prSet/>
      <dgm:spPr/>
      <dgm:t>
        <a:bodyPr/>
        <a:lstStyle/>
        <a:p>
          <a:endParaRPr lang="ru-RU"/>
        </a:p>
      </dgm:t>
    </dgm:pt>
    <dgm:pt modelId="{3C8F43F0-9C98-4C80-BACD-83C779AD976F}" type="pres">
      <dgm:prSet presAssocID="{BD18723F-7DBD-4B76-97BC-27B4533E203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C32A25F-C5C3-44C9-AB93-CC9029F1F17F}" type="pres">
      <dgm:prSet presAssocID="{C15778BD-CFDA-4A39-BCB6-57FBDD318933}" presName="parentText" presStyleLbl="node1" presStyleIdx="0" presStyleCnt="1" custScaleY="139290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A706E6-D352-499E-BEC4-67E0D65263CF}" type="presOf" srcId="{BD18723F-7DBD-4B76-97BC-27B4533E2031}" destId="{3C8F43F0-9C98-4C80-BACD-83C779AD976F}" srcOrd="0" destOrd="0" presId="urn:microsoft.com/office/officeart/2005/8/layout/vList2"/>
    <dgm:cxn modelId="{20FC44DA-1F67-4B4F-B20C-4FEEFA2882CF}" type="presOf" srcId="{C15778BD-CFDA-4A39-BCB6-57FBDD318933}" destId="{8C32A25F-C5C3-44C9-AB93-CC9029F1F17F}" srcOrd="0" destOrd="0" presId="urn:microsoft.com/office/officeart/2005/8/layout/vList2"/>
    <dgm:cxn modelId="{95ED6092-B2EB-435A-9D2D-19487E85DF22}" srcId="{BD18723F-7DBD-4B76-97BC-27B4533E2031}" destId="{C15778BD-CFDA-4A39-BCB6-57FBDD318933}" srcOrd="0" destOrd="0" parTransId="{3B241BB6-67AA-408E-8596-199941B1DEFC}" sibTransId="{C8669CDD-59B1-49A6-B452-1BA981459321}"/>
    <dgm:cxn modelId="{3C5DFD98-9A2A-4DC8-B43E-5AA77D96D4CF}" type="presParOf" srcId="{3C8F43F0-9C98-4C80-BACD-83C779AD976F}" destId="{8C32A25F-C5C3-44C9-AB93-CC9029F1F17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BACBC62-0D99-4AC3-A426-68ADDCF76DF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F8F520-A702-4485-9D84-C9ABD7A68D00}">
      <dgm:prSet custT="1"/>
      <dgm:spPr/>
      <dgm:t>
        <a:bodyPr/>
        <a:lstStyle/>
        <a:p>
          <a:pPr marL="0" indent="985838" rtl="0"/>
          <a:endParaRPr lang="ru-RU" sz="2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indent="985838" rtl="0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Список литературы: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1</a:t>
          </a:r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. Конституция 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Республики Казахстан (принята на республиканском референдуме 30 августа 1995 г. (с изменениями и дополнениями по состоянию на 02.02.2011 г.)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2. Послание Президента Республики Казахстан Н. Назарбаева народу Казахстана «Казахстанский путь – 2050: Единая цель, единые интересы, единое будущее». // Казахстанская правда, 2014, 18 января.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3. Закон Республики Казахстан «О науке». Астана,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Акорда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18 февраля 2011 года. № 407-IV ЗРК. 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4. Закон Республики Казахстан от 24.10.2011 N 487-IV. "О внесении изменений и дополнений в Закон Республики Казахстан "Об образовании".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5. Закон Республики Казахстан  «О государственных закупках»  от 21 июля 2007 года N 303-III. //«Казахстанская правда», 2007, 7 августа. N 121. 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6. Программа развития образования РК 2011-2020 гг. от 7 декабря 2010 года. // "Казахстанская правда" от 14.12.2010 г., № 338.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EC01B1-CB55-48B5-BA6C-EB5EC5DF3909}" type="parTrans" cxnId="{908A4E9B-1E97-4FDD-B252-E2E9488C9ADE}">
      <dgm:prSet/>
      <dgm:spPr/>
      <dgm:t>
        <a:bodyPr/>
        <a:lstStyle/>
        <a:p>
          <a:endParaRPr lang="ru-RU"/>
        </a:p>
      </dgm:t>
    </dgm:pt>
    <dgm:pt modelId="{C67BEEC3-F41B-442C-BEAB-63C5B60B5994}" type="sibTrans" cxnId="{908A4E9B-1E97-4FDD-B252-E2E9488C9ADE}">
      <dgm:prSet/>
      <dgm:spPr/>
      <dgm:t>
        <a:bodyPr/>
        <a:lstStyle/>
        <a:p>
          <a:endParaRPr lang="ru-RU"/>
        </a:p>
      </dgm:t>
    </dgm:pt>
    <dgm:pt modelId="{B668E373-7B10-4174-88B4-0B1CACE364BC}" type="pres">
      <dgm:prSet presAssocID="{4BACBC62-0D99-4AC3-A426-68ADDCF76DF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14FBE9-FA69-4650-8107-6FD7950744AA}" type="pres">
      <dgm:prSet presAssocID="{47F8F520-A702-4485-9D84-C9ABD7A68D0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02733E-C609-46F3-BD0D-127C7E124D7A}" type="presOf" srcId="{4BACBC62-0D99-4AC3-A426-68ADDCF76DFB}" destId="{B668E373-7B10-4174-88B4-0B1CACE364BC}" srcOrd="0" destOrd="0" presId="urn:microsoft.com/office/officeart/2005/8/layout/vList2"/>
    <dgm:cxn modelId="{3EC4369F-EA64-463B-A055-A9DB591E8381}" type="presOf" srcId="{47F8F520-A702-4485-9D84-C9ABD7A68D00}" destId="{DC14FBE9-FA69-4650-8107-6FD7950744AA}" srcOrd="0" destOrd="0" presId="urn:microsoft.com/office/officeart/2005/8/layout/vList2"/>
    <dgm:cxn modelId="{908A4E9B-1E97-4FDD-B252-E2E9488C9ADE}" srcId="{4BACBC62-0D99-4AC3-A426-68ADDCF76DFB}" destId="{47F8F520-A702-4485-9D84-C9ABD7A68D00}" srcOrd="0" destOrd="0" parTransId="{1EEC01B1-CB55-48B5-BA6C-EB5EC5DF3909}" sibTransId="{C67BEEC3-F41B-442C-BEAB-63C5B60B5994}"/>
    <dgm:cxn modelId="{30ADC772-2FCE-4132-AB50-527C5E6ABD33}" type="presParOf" srcId="{B668E373-7B10-4174-88B4-0B1CACE364BC}" destId="{DC14FBE9-FA69-4650-8107-6FD7950744A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81AFA0-21B2-4DBD-ACC7-4EAC2A0CEA4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5EA03DC7-2667-4274-9FBF-16C67C8C8D88}">
      <dgm:prSet custT="1"/>
      <dgm:spPr/>
      <dgm:t>
        <a:bodyPr/>
        <a:lstStyle/>
        <a:p>
          <a:pPr algn="ctr" rtl="0"/>
          <a:r>
            <a: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Определены основные направления развития науки Казахстана. Это поддержка инвестиций, направленных на развитие технологий; поощрение частного сектора для поддержки науки; поддержка необходимых для научной сферы услуг; поддержка науки и технологий в образовании; повышение качества фундаментальных исследований.</a:t>
          </a:r>
          <a:br>
            <a: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Следует отметить, что Казахстан обладает значительным научно-техническим потенциалом, представленным научными организациями различных форм собственности и ведомственной принадлежности. В рамках структурного реформирования науки намечено объединить ряд академических научных учреждений с передовыми вузами. Президент страны поручил оказывать прямую поддержку в создании </a:t>
          </a:r>
          <a:r>
            <a:rPr lang="ru-RU" sz="2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инновационно</a:t>
          </a:r>
          <a:r>
            <a: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-образовательных консорциумов. На базе ведущих университетов будут сосредоточены высокие технологии для проведения научных и прикладных исследований. Данным университетам будут присвоен статус инновационных университетов. </a:t>
          </a:r>
          <a:endParaRPr lang="ru-RU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20C5EE-4CA5-4E09-BEC4-DA73C2CE3A90}" type="parTrans" cxnId="{A4503641-4F5A-4EA7-A596-DB912ACB9BD4}">
      <dgm:prSet/>
      <dgm:spPr/>
      <dgm:t>
        <a:bodyPr/>
        <a:lstStyle/>
        <a:p>
          <a:endParaRPr lang="ru-RU"/>
        </a:p>
      </dgm:t>
    </dgm:pt>
    <dgm:pt modelId="{1670504F-4DAA-4619-A502-73E00CA639C7}" type="sibTrans" cxnId="{A4503641-4F5A-4EA7-A596-DB912ACB9BD4}">
      <dgm:prSet/>
      <dgm:spPr/>
      <dgm:t>
        <a:bodyPr/>
        <a:lstStyle/>
        <a:p>
          <a:endParaRPr lang="ru-RU"/>
        </a:p>
      </dgm:t>
    </dgm:pt>
    <dgm:pt modelId="{E36D0386-BAB5-45F1-A3BB-C6209A353FBC}" type="pres">
      <dgm:prSet presAssocID="{E081AFA0-21B2-4DBD-ACC7-4EAC2A0CEA4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B6AFD15-3141-487A-A737-9E3BA14048CD}" type="pres">
      <dgm:prSet presAssocID="{5EA03DC7-2667-4274-9FBF-16C67C8C8D88}" presName="parentText" presStyleLbl="node1" presStyleIdx="0" presStyleCnt="1" custLinFactNeighborX="-336" custLinFactNeighborY="-82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9BE796-A67E-4261-9080-67B433B852F8}" type="presOf" srcId="{E081AFA0-21B2-4DBD-ACC7-4EAC2A0CEA4D}" destId="{E36D0386-BAB5-45F1-A3BB-C6209A353FBC}" srcOrd="0" destOrd="0" presId="urn:microsoft.com/office/officeart/2005/8/layout/vList2"/>
    <dgm:cxn modelId="{A4503641-4F5A-4EA7-A596-DB912ACB9BD4}" srcId="{E081AFA0-21B2-4DBD-ACC7-4EAC2A0CEA4D}" destId="{5EA03DC7-2667-4274-9FBF-16C67C8C8D88}" srcOrd="0" destOrd="0" parTransId="{6F20C5EE-4CA5-4E09-BEC4-DA73C2CE3A90}" sibTransId="{1670504F-4DAA-4619-A502-73E00CA639C7}"/>
    <dgm:cxn modelId="{0CD29A91-C0C5-4099-A99C-70C8130FCB05}" type="presOf" srcId="{5EA03DC7-2667-4274-9FBF-16C67C8C8D88}" destId="{3B6AFD15-3141-487A-A737-9E3BA14048CD}" srcOrd="0" destOrd="0" presId="urn:microsoft.com/office/officeart/2005/8/layout/vList2"/>
    <dgm:cxn modelId="{94843107-21A9-41DC-89F1-C32E39ECB11D}" type="presParOf" srcId="{E36D0386-BAB5-45F1-A3BB-C6209A353FBC}" destId="{3B6AFD15-3141-487A-A737-9E3BA14048C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B71AF7-234A-4004-905D-E1C2931BC98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225BA1-BD97-4C9A-9F88-71DDC907246A}">
      <dgm:prSet custT="1"/>
      <dgm:spPr/>
      <dgm:t>
        <a:bodyPr/>
        <a:lstStyle/>
        <a:p>
          <a:pPr algn="ctr" rtl="0"/>
          <a:endParaRPr lang="ru-RU" sz="24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 rtl="0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Основными принципами государственной политики в области науки являются: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295E1A-9597-4AE8-8059-5A37FB34A2E7}" type="parTrans" cxnId="{B5ED1715-9B1B-41F9-9109-63A817C57537}">
      <dgm:prSet/>
      <dgm:spPr/>
      <dgm:t>
        <a:bodyPr/>
        <a:lstStyle/>
        <a:p>
          <a:endParaRPr lang="ru-RU"/>
        </a:p>
      </dgm:t>
    </dgm:pt>
    <dgm:pt modelId="{E58A4D34-923D-4D51-B523-AF8C696F9AF5}" type="sibTrans" cxnId="{B5ED1715-9B1B-41F9-9109-63A817C57537}">
      <dgm:prSet/>
      <dgm:spPr/>
      <dgm:t>
        <a:bodyPr/>
        <a:lstStyle/>
        <a:p>
          <a:endParaRPr lang="ru-RU"/>
        </a:p>
      </dgm:t>
    </dgm:pt>
    <dgm:pt modelId="{A9C89034-3CF7-4DCB-B760-0CAD55440A5E}" type="pres">
      <dgm:prSet presAssocID="{8BB71AF7-234A-4004-905D-E1C2931BC98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B727D06-0575-4EC8-85DF-11D75C718975}" type="pres">
      <dgm:prSet presAssocID="{82225BA1-BD97-4C9A-9F88-71DDC907246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FA63492-29E5-4AFD-A811-8D6BE82B3E69}" type="presOf" srcId="{8BB71AF7-234A-4004-905D-E1C2931BC98B}" destId="{A9C89034-3CF7-4DCB-B760-0CAD55440A5E}" srcOrd="0" destOrd="0" presId="urn:microsoft.com/office/officeart/2005/8/layout/vList2"/>
    <dgm:cxn modelId="{9317FA08-BC56-4708-8D91-C34E424C3ED9}" type="presOf" srcId="{82225BA1-BD97-4C9A-9F88-71DDC907246A}" destId="{2B727D06-0575-4EC8-85DF-11D75C718975}" srcOrd="0" destOrd="0" presId="urn:microsoft.com/office/officeart/2005/8/layout/vList2"/>
    <dgm:cxn modelId="{B5ED1715-9B1B-41F9-9109-63A817C57537}" srcId="{8BB71AF7-234A-4004-905D-E1C2931BC98B}" destId="{82225BA1-BD97-4C9A-9F88-71DDC907246A}" srcOrd="0" destOrd="0" parTransId="{5D295E1A-9597-4AE8-8059-5A37FB34A2E7}" sibTransId="{E58A4D34-923D-4D51-B523-AF8C696F9AF5}"/>
    <dgm:cxn modelId="{0DAD841C-F64E-4A86-9E75-5CB7D2F72A7E}" type="presParOf" srcId="{A9C89034-3CF7-4DCB-B760-0CAD55440A5E}" destId="{2B727D06-0575-4EC8-85DF-11D75C71897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FB86576-E1DF-4BB1-B75B-2F356B92FF7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F3F8F828-2C61-4BF6-A516-A530ECEFE5F3}">
      <dgm:prSet custT="1"/>
      <dgm:spPr/>
      <dgm:t>
        <a:bodyPr/>
        <a:lstStyle/>
        <a:p>
          <a:pPr algn="ctr" rtl="0"/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1) выбор и стимулирование приоритетных направлений научного и научно-технического развития в соответствии с национальными интересами и долгосрочными целями социально-экономического развития страны и мобилизация ресурсов для их реализации;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D34E5B-991B-467A-A028-8C6369292109}" type="parTrans" cxnId="{E49FAE88-34D7-444C-A0E9-8A24E1697E7F}">
      <dgm:prSet/>
      <dgm:spPr/>
      <dgm:t>
        <a:bodyPr/>
        <a:lstStyle/>
        <a:p>
          <a:endParaRPr lang="ru-RU"/>
        </a:p>
      </dgm:t>
    </dgm:pt>
    <dgm:pt modelId="{01C36383-73EF-4CAA-A443-DFE9918DE162}" type="sibTrans" cxnId="{E49FAE88-34D7-444C-A0E9-8A24E1697E7F}">
      <dgm:prSet/>
      <dgm:spPr/>
      <dgm:t>
        <a:bodyPr/>
        <a:lstStyle/>
        <a:p>
          <a:endParaRPr lang="ru-RU"/>
        </a:p>
      </dgm:t>
    </dgm:pt>
    <dgm:pt modelId="{067A3781-C9DD-4748-B6EF-47F38B386576}" type="pres">
      <dgm:prSet presAssocID="{BFB86576-E1DF-4BB1-B75B-2F356B92FF7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EF352E-CEF0-492D-AF36-86709089C89E}" type="pres">
      <dgm:prSet presAssocID="{F3F8F828-2C61-4BF6-A516-A530ECEFE5F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57301E-DA1A-40F1-AFAC-DC04AE98B0A6}" type="presOf" srcId="{BFB86576-E1DF-4BB1-B75B-2F356B92FF7A}" destId="{067A3781-C9DD-4748-B6EF-47F38B386576}" srcOrd="0" destOrd="0" presId="urn:microsoft.com/office/officeart/2005/8/layout/vList2"/>
    <dgm:cxn modelId="{671EBC58-18EA-4416-81D3-2165BFBB14B6}" type="presOf" srcId="{F3F8F828-2C61-4BF6-A516-A530ECEFE5F3}" destId="{0BEF352E-CEF0-492D-AF36-86709089C89E}" srcOrd="0" destOrd="0" presId="urn:microsoft.com/office/officeart/2005/8/layout/vList2"/>
    <dgm:cxn modelId="{E49FAE88-34D7-444C-A0E9-8A24E1697E7F}" srcId="{BFB86576-E1DF-4BB1-B75B-2F356B92FF7A}" destId="{F3F8F828-2C61-4BF6-A516-A530ECEFE5F3}" srcOrd="0" destOrd="0" parTransId="{00D34E5B-991B-467A-A028-8C6369292109}" sibTransId="{01C36383-73EF-4CAA-A443-DFE9918DE162}"/>
    <dgm:cxn modelId="{0583FDD6-C197-4F66-B169-392141F8B7C1}" type="presParOf" srcId="{067A3781-C9DD-4748-B6EF-47F38B386576}" destId="{0BEF352E-CEF0-492D-AF36-86709089C89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F3B1620-E0DF-4BF2-BE7E-9F262EF90AA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07DA0A32-5CF3-472B-B4F1-2C3082653AF7}">
      <dgm:prSet/>
      <dgm:spPr/>
      <dgm:t>
        <a:bodyPr/>
        <a:lstStyle/>
        <a:p>
          <a:pPr algn="ctr" rtl="0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2) формирование и размещение государственных заказов по науке и технике</a:t>
          </a:r>
          <a:r>
            <a:rPr lang="ru-RU" dirty="0" smtClean="0"/>
            <a:t>;</a:t>
          </a:r>
          <a:endParaRPr lang="ru-RU" dirty="0"/>
        </a:p>
      </dgm:t>
    </dgm:pt>
    <dgm:pt modelId="{F3891411-9AA3-4198-84F0-4733B67C2E40}" type="parTrans" cxnId="{134BBF19-0415-4443-8640-E25FF84E8DDB}">
      <dgm:prSet/>
      <dgm:spPr/>
      <dgm:t>
        <a:bodyPr/>
        <a:lstStyle/>
        <a:p>
          <a:endParaRPr lang="ru-RU"/>
        </a:p>
      </dgm:t>
    </dgm:pt>
    <dgm:pt modelId="{0F0C2039-C482-4715-A78A-8AB2D07CDD71}" type="sibTrans" cxnId="{134BBF19-0415-4443-8640-E25FF84E8DDB}">
      <dgm:prSet/>
      <dgm:spPr/>
      <dgm:t>
        <a:bodyPr/>
        <a:lstStyle/>
        <a:p>
          <a:endParaRPr lang="ru-RU"/>
        </a:p>
      </dgm:t>
    </dgm:pt>
    <dgm:pt modelId="{6E03E3C4-64F6-440A-BFC1-8275646CFD8C}" type="pres">
      <dgm:prSet presAssocID="{DF3B1620-E0DF-4BF2-BE7E-9F262EF90AA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B968B1-4C5D-484C-A7B9-3EF8FBC10D4C}" type="pres">
      <dgm:prSet presAssocID="{07DA0A32-5CF3-472B-B4F1-2C3082653AF7}" presName="parentText" presStyleLbl="node1" presStyleIdx="0" presStyleCnt="1" custLinFactNeighborY="-5569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BC247D1-7D04-4C60-A510-2B2278B35963}" type="presOf" srcId="{07DA0A32-5CF3-472B-B4F1-2C3082653AF7}" destId="{17B968B1-4C5D-484C-A7B9-3EF8FBC10D4C}" srcOrd="0" destOrd="0" presId="urn:microsoft.com/office/officeart/2005/8/layout/vList2"/>
    <dgm:cxn modelId="{B62613FE-0865-40F2-AFF2-2BFC408806E0}" type="presOf" srcId="{DF3B1620-E0DF-4BF2-BE7E-9F262EF90AA1}" destId="{6E03E3C4-64F6-440A-BFC1-8275646CFD8C}" srcOrd="0" destOrd="0" presId="urn:microsoft.com/office/officeart/2005/8/layout/vList2"/>
    <dgm:cxn modelId="{134BBF19-0415-4443-8640-E25FF84E8DDB}" srcId="{DF3B1620-E0DF-4BF2-BE7E-9F262EF90AA1}" destId="{07DA0A32-5CF3-472B-B4F1-2C3082653AF7}" srcOrd="0" destOrd="0" parTransId="{F3891411-9AA3-4198-84F0-4733B67C2E40}" sibTransId="{0F0C2039-C482-4715-A78A-8AB2D07CDD71}"/>
    <dgm:cxn modelId="{1602364A-FDC2-44E1-A944-CBD36C537027}" type="presParOf" srcId="{6E03E3C4-64F6-440A-BFC1-8275646CFD8C}" destId="{17B968B1-4C5D-484C-A7B9-3EF8FBC10D4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6D92617-1075-4D75-A2E0-4BA1F7286F7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0D0216-F6C9-40D4-BEF6-B6704EDE05A7}">
      <dgm:prSet/>
      <dgm:spPr/>
      <dgm:t>
        <a:bodyPr/>
        <a:lstStyle/>
        <a:p>
          <a:pPr algn="ctr" rtl="0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3) создание необходимых экономических условий для развития научной, научно-технической и инновационной деятельности, предпринимательства и других форм рыночной инфраструктуры в области научной и научно-технической деятельности;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FB9A74-3E0B-4D9A-A451-84094159F0D2}" type="parTrans" cxnId="{5699B340-4550-41C6-92D7-E8942957A55F}">
      <dgm:prSet/>
      <dgm:spPr/>
      <dgm:t>
        <a:bodyPr/>
        <a:lstStyle/>
        <a:p>
          <a:endParaRPr lang="ru-RU"/>
        </a:p>
      </dgm:t>
    </dgm:pt>
    <dgm:pt modelId="{BF5BCDA0-B386-4C17-BC7C-B5DF3B5B64AE}" type="sibTrans" cxnId="{5699B340-4550-41C6-92D7-E8942957A55F}">
      <dgm:prSet/>
      <dgm:spPr/>
      <dgm:t>
        <a:bodyPr/>
        <a:lstStyle/>
        <a:p>
          <a:endParaRPr lang="ru-RU"/>
        </a:p>
      </dgm:t>
    </dgm:pt>
    <dgm:pt modelId="{9E7CB436-2582-484A-86AE-E73E355E73BA}" type="pres">
      <dgm:prSet presAssocID="{D6D92617-1075-4D75-A2E0-4BA1F7286F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3B4487A-976D-4400-AD72-3AB53B294AA1}" type="pres">
      <dgm:prSet presAssocID="{2C0D0216-F6C9-40D4-BEF6-B6704EDE05A7}" presName="parentText" presStyleLbl="node1" presStyleIdx="0" presStyleCnt="1" custScaleY="12661" custLinFactNeighborX="-1207" custLinFactNeighborY="-727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892C345-0B27-4D93-A230-A9FD6113921D}" type="presOf" srcId="{2C0D0216-F6C9-40D4-BEF6-B6704EDE05A7}" destId="{13B4487A-976D-4400-AD72-3AB53B294AA1}" srcOrd="0" destOrd="0" presId="urn:microsoft.com/office/officeart/2005/8/layout/vList2"/>
    <dgm:cxn modelId="{A497EBB9-10D9-47EB-87DD-107019D88E04}" type="presOf" srcId="{D6D92617-1075-4D75-A2E0-4BA1F7286F72}" destId="{9E7CB436-2582-484A-86AE-E73E355E73BA}" srcOrd="0" destOrd="0" presId="urn:microsoft.com/office/officeart/2005/8/layout/vList2"/>
    <dgm:cxn modelId="{5699B340-4550-41C6-92D7-E8942957A55F}" srcId="{D6D92617-1075-4D75-A2E0-4BA1F7286F72}" destId="{2C0D0216-F6C9-40D4-BEF6-B6704EDE05A7}" srcOrd="0" destOrd="0" parTransId="{21FB9A74-3E0B-4D9A-A451-84094159F0D2}" sibTransId="{BF5BCDA0-B386-4C17-BC7C-B5DF3B5B64AE}"/>
    <dgm:cxn modelId="{C34D0BF4-98F0-49ED-8BE4-5B6C57377DFC}" type="presParOf" srcId="{9E7CB436-2582-484A-86AE-E73E355E73BA}" destId="{13B4487A-976D-4400-AD72-3AB53B294AA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3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65B6FB4-EA5F-4A22-BE62-6101D205DBF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07D534-B9A9-4AB4-97F0-90F4F49A8B0D}">
      <dgm:prSet custT="1"/>
      <dgm:spPr/>
      <dgm:t>
        <a:bodyPr/>
        <a:lstStyle/>
        <a:p>
          <a:pPr rtl="0"/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4) финансирование научных исследований из государственного бюджета на уровне, обеспечивающем реализацию национальных приоритетов Республики Казахстан, и содействие финансированию научных разработок из других источников;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2BD33E-7D1C-4392-8692-0C5A8C91C0E7}" type="parTrans" cxnId="{DDE68659-9518-41C9-B8E4-3C9A3EF4D053}">
      <dgm:prSet/>
      <dgm:spPr/>
      <dgm:t>
        <a:bodyPr/>
        <a:lstStyle/>
        <a:p>
          <a:endParaRPr lang="ru-RU"/>
        </a:p>
      </dgm:t>
    </dgm:pt>
    <dgm:pt modelId="{46F6979E-FF4B-4E93-BDDB-21C3025C28DD}" type="sibTrans" cxnId="{DDE68659-9518-41C9-B8E4-3C9A3EF4D053}">
      <dgm:prSet/>
      <dgm:spPr/>
      <dgm:t>
        <a:bodyPr/>
        <a:lstStyle/>
        <a:p>
          <a:endParaRPr lang="ru-RU"/>
        </a:p>
      </dgm:t>
    </dgm:pt>
    <dgm:pt modelId="{BCF1C23B-7313-4E57-A024-970050AC984C}" type="pres">
      <dgm:prSet presAssocID="{765B6FB4-EA5F-4A22-BE62-6101D205DBF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9103FC-8858-4896-B3A3-29C50764743D}" type="pres">
      <dgm:prSet presAssocID="{B907D534-B9A9-4AB4-97F0-90F4F49A8B0D}" presName="parentText" presStyleLbl="node1" presStyleIdx="0" presStyleCnt="1" custScaleY="111835" custLinFactNeighborY="750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E68659-9518-41C9-B8E4-3C9A3EF4D053}" srcId="{765B6FB4-EA5F-4A22-BE62-6101D205DBFA}" destId="{B907D534-B9A9-4AB4-97F0-90F4F49A8B0D}" srcOrd="0" destOrd="0" parTransId="{D92BD33E-7D1C-4392-8692-0C5A8C91C0E7}" sibTransId="{46F6979E-FF4B-4E93-BDDB-21C3025C28DD}"/>
    <dgm:cxn modelId="{2A3CE176-D872-4C47-B201-FEBF817CAE0F}" type="presOf" srcId="{765B6FB4-EA5F-4A22-BE62-6101D205DBFA}" destId="{BCF1C23B-7313-4E57-A024-970050AC984C}" srcOrd="0" destOrd="0" presId="urn:microsoft.com/office/officeart/2005/8/layout/vList2"/>
    <dgm:cxn modelId="{EF12BD89-DC35-43BC-89B0-C559D228C699}" type="presOf" srcId="{B907D534-B9A9-4AB4-97F0-90F4F49A8B0D}" destId="{239103FC-8858-4896-B3A3-29C50764743D}" srcOrd="0" destOrd="0" presId="urn:microsoft.com/office/officeart/2005/8/layout/vList2"/>
    <dgm:cxn modelId="{2448B0A2-6831-456E-A878-31C8FD2FD91F}" type="presParOf" srcId="{BCF1C23B-7313-4E57-A024-970050AC984C}" destId="{239103FC-8858-4896-B3A3-29C50764743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1883643-B77C-400D-AED7-C9C7FFCE966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D54EF68-22CA-4CE6-A9B2-3EE6E64C8A48}">
      <dgm:prSet/>
      <dgm:spPr/>
      <dgm:t>
        <a:bodyPr/>
        <a:lstStyle/>
        <a:p>
          <a:pPr algn="ctr" rtl="0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5) интеграция науки, научно-технических разработок, производства и образования;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404C1A-C9B3-472D-8616-8B0D5FDB1A84}" type="parTrans" cxnId="{57ADB7BF-962C-4627-9C64-7EF1DB4A82B6}">
      <dgm:prSet/>
      <dgm:spPr/>
      <dgm:t>
        <a:bodyPr/>
        <a:lstStyle/>
        <a:p>
          <a:endParaRPr lang="ru-RU"/>
        </a:p>
      </dgm:t>
    </dgm:pt>
    <dgm:pt modelId="{B43BF33B-6D3D-4836-9FF1-1FDFBBC1A357}" type="sibTrans" cxnId="{57ADB7BF-962C-4627-9C64-7EF1DB4A82B6}">
      <dgm:prSet/>
      <dgm:spPr/>
      <dgm:t>
        <a:bodyPr/>
        <a:lstStyle/>
        <a:p>
          <a:endParaRPr lang="ru-RU"/>
        </a:p>
      </dgm:t>
    </dgm:pt>
    <dgm:pt modelId="{00A295E8-6F90-4529-AA92-F9A06800295B}" type="pres">
      <dgm:prSet presAssocID="{F1883643-B77C-400D-AED7-C9C7FFCE966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2DAB34-C873-4DA3-B826-21101B9E1BC5}" type="pres">
      <dgm:prSet presAssocID="{6D54EF68-22CA-4CE6-A9B2-3EE6E64C8A4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46482C-563A-43D0-95DE-51B2304B225B}" type="presOf" srcId="{F1883643-B77C-400D-AED7-C9C7FFCE9663}" destId="{00A295E8-6F90-4529-AA92-F9A06800295B}" srcOrd="0" destOrd="0" presId="urn:microsoft.com/office/officeart/2005/8/layout/vList2"/>
    <dgm:cxn modelId="{11D577F7-8889-40ED-91D8-D835098CF72E}" type="presOf" srcId="{6D54EF68-22CA-4CE6-A9B2-3EE6E64C8A48}" destId="{F32DAB34-C873-4DA3-B826-21101B9E1BC5}" srcOrd="0" destOrd="0" presId="urn:microsoft.com/office/officeart/2005/8/layout/vList2"/>
    <dgm:cxn modelId="{57ADB7BF-962C-4627-9C64-7EF1DB4A82B6}" srcId="{F1883643-B77C-400D-AED7-C9C7FFCE9663}" destId="{6D54EF68-22CA-4CE6-A9B2-3EE6E64C8A48}" srcOrd="0" destOrd="0" parTransId="{A4404C1A-C9B3-472D-8616-8B0D5FDB1A84}" sibTransId="{B43BF33B-6D3D-4836-9FF1-1FDFBBC1A357}"/>
    <dgm:cxn modelId="{F1B8B660-89DA-4C41-BAA9-C88C99D990D3}" type="presParOf" srcId="{00A295E8-6F90-4529-AA92-F9A06800295B}" destId="{F32DAB34-C873-4DA3-B826-21101B9E1BC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33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F20B4BD-3800-40C6-B4BE-678DF255065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F4B8AC0-E46A-4755-9A73-AE24614D5534}">
      <dgm:prSet/>
      <dgm:spPr/>
      <dgm:t>
        <a:bodyPr/>
        <a:lstStyle/>
        <a:p>
          <a:pPr algn="ctr" rtl="0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6) подготовка высококвалифицированных кадров по наиболее приоритетным направлениям науки и научно-технической деятельности;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7BBAB8-5A5F-4469-A4BC-AFC48645CBFB}" type="parTrans" cxnId="{73C6D711-3447-4B6C-AB6F-AA7D2A0256CB}">
      <dgm:prSet/>
      <dgm:spPr/>
      <dgm:t>
        <a:bodyPr/>
        <a:lstStyle/>
        <a:p>
          <a:endParaRPr lang="ru-RU"/>
        </a:p>
      </dgm:t>
    </dgm:pt>
    <dgm:pt modelId="{B54E351F-D620-4C5E-BCBC-5EDB45ED85E6}" type="sibTrans" cxnId="{73C6D711-3447-4B6C-AB6F-AA7D2A0256CB}">
      <dgm:prSet/>
      <dgm:spPr/>
      <dgm:t>
        <a:bodyPr/>
        <a:lstStyle/>
        <a:p>
          <a:endParaRPr lang="ru-RU"/>
        </a:p>
      </dgm:t>
    </dgm:pt>
    <dgm:pt modelId="{80A4B8AF-419E-4807-9DEB-426B671A025E}" type="pres">
      <dgm:prSet presAssocID="{4F20B4BD-3800-40C6-B4BE-678DF255065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2D1A11-A73F-405D-99B4-6A3156628C7D}" type="pres">
      <dgm:prSet presAssocID="{7F4B8AC0-E46A-4755-9A73-AE24614D553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B9397D-B7F2-47A3-8E75-DDFEAB940E41}" type="presOf" srcId="{4F20B4BD-3800-40C6-B4BE-678DF2550651}" destId="{80A4B8AF-419E-4807-9DEB-426B671A025E}" srcOrd="0" destOrd="0" presId="urn:microsoft.com/office/officeart/2005/8/layout/vList2"/>
    <dgm:cxn modelId="{73C6D711-3447-4B6C-AB6F-AA7D2A0256CB}" srcId="{4F20B4BD-3800-40C6-B4BE-678DF2550651}" destId="{7F4B8AC0-E46A-4755-9A73-AE24614D5534}" srcOrd="0" destOrd="0" parTransId="{087BBAB8-5A5F-4469-A4BC-AFC48645CBFB}" sibTransId="{B54E351F-D620-4C5E-BCBC-5EDB45ED85E6}"/>
    <dgm:cxn modelId="{1CC8C5E1-BE76-451A-89AD-8386B077318C}" type="presOf" srcId="{7F4B8AC0-E46A-4755-9A73-AE24614D5534}" destId="{8B2D1A11-A73F-405D-99B4-6A3156628C7D}" srcOrd="0" destOrd="0" presId="urn:microsoft.com/office/officeart/2005/8/layout/vList2"/>
    <dgm:cxn modelId="{515A21EB-565C-471F-BE07-A1F172821861}" type="presParOf" srcId="{80A4B8AF-419E-4807-9DEB-426B671A025E}" destId="{8B2D1A11-A73F-405D-99B4-6A3156628C7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67DFC7-34AD-405E-A253-37EC6C66327D}">
      <dsp:nvSpPr>
        <dsp:cNvPr id="0" name=""/>
        <dsp:cNvSpPr/>
      </dsp:nvSpPr>
      <dsp:spPr>
        <a:xfrm>
          <a:off x="0" y="3156"/>
          <a:ext cx="6840760" cy="61863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4457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5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Вслед за Законом РК «Об образовании» и утвержденной Указом Президента Республики Казахстан от 7 декабря 2010 года Государственной программой развития образования был принят закон «О науке», который открывает широкие возможности для развития отечественной науки и реализации ее результатов.</a:t>
          </a:r>
          <a:br>
            <a:rPr lang="ru-RU" sz="235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35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настоящее время Казахстан вступил в активную фазу своего индустриально-инновационного развития. Она характеризуется адаптацией сферы науки к современным экономическим условиям, что должно привести к коренным изменениям в организационном, кадровом, инфраструктурном и финансовом обеспечении развития науки, регулируемым соответствующей нормативно-правовой базой.</a:t>
          </a:r>
          <a:br>
            <a:rPr lang="ru-RU" sz="235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35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1994" y="305150"/>
        <a:ext cx="6236772" cy="558238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24D006-528A-4FDC-AD6E-C366E060F9BA}">
      <dsp:nvSpPr>
        <dsp:cNvPr id="0" name=""/>
        <dsp:cNvSpPr/>
      </dsp:nvSpPr>
      <dsp:spPr>
        <a:xfrm>
          <a:off x="0" y="0"/>
          <a:ext cx="7226850" cy="19389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7) развитие демократических форм организации и управления наукой, в том числе обеспечение взаимодействия государственных органов, научных организаций и научной общественности в формировании и реализации научно-технической политики;</a:t>
          </a:r>
          <a:endParaRPr lang="ru-RU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4654" y="94654"/>
        <a:ext cx="7037542" cy="174969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3B9755-3D19-4C6C-9A1F-BD0819FE2B61}">
      <dsp:nvSpPr>
        <dsp:cNvPr id="0" name=""/>
        <dsp:cNvSpPr/>
      </dsp:nvSpPr>
      <dsp:spPr>
        <a:xfrm>
          <a:off x="0" y="37930"/>
          <a:ext cx="7226850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8) учет требований экологической безопасности;</a:t>
          </a:r>
          <a:endParaRPr lang="ru-RU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700" y="67630"/>
        <a:ext cx="7167450" cy="5490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90A3D1-B24E-49E3-9138-42C810943BF0}">
      <dsp:nvSpPr>
        <dsp:cNvPr id="0" name=""/>
        <dsp:cNvSpPr/>
      </dsp:nvSpPr>
      <dsp:spPr>
        <a:xfrm>
          <a:off x="0" y="9464"/>
          <a:ext cx="7226850" cy="926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9) развитие международного научного и научно-технического сотрудничества;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235" y="54699"/>
        <a:ext cx="7136380" cy="83616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1514C3-0EC0-46F6-8C0F-6E9D5D115E8F}">
      <dsp:nvSpPr>
        <dsp:cNvPr id="0" name=""/>
        <dsp:cNvSpPr/>
      </dsp:nvSpPr>
      <dsp:spPr>
        <a:xfrm>
          <a:off x="0" y="191"/>
          <a:ext cx="7226850" cy="10797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10) свобода распространения научно-технической информации и пропаганда научно-технических достижений.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708" y="52899"/>
        <a:ext cx="7121434" cy="97432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32A25F-C5C3-44C9-AB93-CC9029F1F17F}">
      <dsp:nvSpPr>
        <dsp:cNvPr id="0" name=""/>
        <dsp:cNvSpPr/>
      </dsp:nvSpPr>
      <dsp:spPr>
        <a:xfrm>
          <a:off x="0" y="38946"/>
          <a:ext cx="6840760" cy="61868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Это прорыв к новому качеству образования, прорыв в развитии науки и инноваций. Очень важным моментом является введение категории Исследовательские университеты. Они будут развиваться по специальным целевым программам, утвержденным Правительством и поддерживающим научные исследования высокого уровня и выход их результатов в практику. Для таких университетов одним из обязательных требований будет не только развитие науки у себя, но и эффективное взаимодействие с научными организациями – НИИ и Центрами, и коммерциализация исследований.</a:t>
          </a:r>
          <a:endParaRPr lang="ru-RU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2015" y="340961"/>
        <a:ext cx="6236730" cy="558277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14FBE9-FA69-4650-8107-6FD7950744AA}">
      <dsp:nvSpPr>
        <dsp:cNvPr id="0" name=""/>
        <dsp:cNvSpPr/>
      </dsp:nvSpPr>
      <dsp:spPr>
        <a:xfrm>
          <a:off x="0" y="2415"/>
          <a:ext cx="6840760" cy="62598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985838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985838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Список литературы: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1</a:t>
          </a: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. Конституция 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Республики Казахстан (принята на республиканском референдуме 30 августа 1995 г. (с изменениями и дополнениями по состоянию на 02.02.2011 г.)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2. Послание Президента Республики Казахстан Н. Назарбаева народу Казахстана «Казахстанский путь – 2050: Единая цель, единые интересы, единое будущее». // Казахстанская правда, 2014, 18 января.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3. Закон Республики Казахстан «О науке». Астана,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Акорда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18 февраля 2011 года. № 407-IV ЗРК. 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4. Закон Республики Казахстан от 24.10.2011 N 487-IV. "О внесении изменений и дополнений в Закон Республики Казахстан "Об образовании".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5. Закон Республики Казахстан  «О государственных закупках»  от 21 июля 2007 года N 303-III. //«Казахстанская правда», 2007, 7 августа. N 121. 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6. Программа развития образования РК 2011-2020 гг. от 7 декабря 2010 года. // "Казахстанская правда" от 14.12.2010 г., № 338.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5581" y="307996"/>
        <a:ext cx="6229598" cy="56487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6AFD15-3141-487A-A737-9E3BA14048CD}">
      <dsp:nvSpPr>
        <dsp:cNvPr id="0" name=""/>
        <dsp:cNvSpPr/>
      </dsp:nvSpPr>
      <dsp:spPr>
        <a:xfrm>
          <a:off x="0" y="0"/>
          <a:ext cx="7226850" cy="6737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Определены основные направления развития науки Казахстана. Это поддержка инвестиций, направленных на развитие технологий; поощрение частного сектора для поддержки науки; поддержка необходимых для научной сферы услуг; поддержка науки и технологий в образовании; повышение качества фундаментальных исследований.</a:t>
          </a:r>
          <a:b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Следует отметить, что Казахстан обладает значительным научно-техническим потенциалом, представленным научными организациями различных форм собственности и ведомственной принадлежности. В рамках структурного реформирования науки намечено объединить ряд академических научных учреждений с передовыми вузами. Президент страны поручил оказывать прямую поддержку в создании </a:t>
          </a:r>
          <a:r>
            <a:rPr lang="ru-RU" sz="2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инновационно</a:t>
          </a: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-образовательных консорциумов. На базе ведущих университетов будут сосредоточены высокие технологии для проведения научных и прикладных исследований. Данным университетам будут присвоен статус инновационных университетов. </a:t>
          </a:r>
          <a:endParaRPr lang="ru-RU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8874" y="328874"/>
        <a:ext cx="6569102" cy="60792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727D06-0575-4EC8-85DF-11D75C718975}">
      <dsp:nvSpPr>
        <dsp:cNvPr id="0" name=""/>
        <dsp:cNvSpPr/>
      </dsp:nvSpPr>
      <dsp:spPr>
        <a:xfrm>
          <a:off x="0" y="574"/>
          <a:ext cx="7194257" cy="8440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Основными принципами государственной политики в области науки являются: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203" y="41777"/>
        <a:ext cx="7111851" cy="7616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EF352E-CEF0-492D-AF36-86709089C89E}">
      <dsp:nvSpPr>
        <dsp:cNvPr id="0" name=""/>
        <dsp:cNvSpPr/>
      </dsp:nvSpPr>
      <dsp:spPr>
        <a:xfrm>
          <a:off x="0" y="1859"/>
          <a:ext cx="7199416" cy="1076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1) выбор и стимулирование приоритетных направлений научного и научно-технического развития в соответствии с национальными интересами и долгосрочными целями социально-экономического развития страны и мобилизация ресурсов для их реализации;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546" y="54405"/>
        <a:ext cx="7094324" cy="9713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B968B1-4C5D-484C-A7B9-3EF8FBC10D4C}">
      <dsp:nvSpPr>
        <dsp:cNvPr id="0" name=""/>
        <dsp:cNvSpPr/>
      </dsp:nvSpPr>
      <dsp:spPr>
        <a:xfrm>
          <a:off x="0" y="0"/>
          <a:ext cx="7226850" cy="6563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2) формирование и размещение государственных заказов по науке и технике</a:t>
          </a:r>
          <a:r>
            <a:rPr lang="ru-RU" sz="1700" kern="1200" dirty="0" smtClean="0"/>
            <a:t>;</a:t>
          </a:r>
          <a:endParaRPr lang="ru-RU" sz="1700" kern="1200" dirty="0"/>
        </a:p>
      </dsp:txBody>
      <dsp:txXfrm>
        <a:off x="32041" y="32041"/>
        <a:ext cx="7162768" cy="59228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B4487A-976D-4400-AD72-3AB53B294AA1}">
      <dsp:nvSpPr>
        <dsp:cNvPr id="0" name=""/>
        <dsp:cNvSpPr/>
      </dsp:nvSpPr>
      <dsp:spPr>
        <a:xfrm>
          <a:off x="0" y="0"/>
          <a:ext cx="7226850" cy="14203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3) создание необходимых экономических условий для развития научной, научно-технической и инновационной деятельности, предпринимательства и других форм рыночной инфраструктуры в области научной и научно-технической деятельности;</a:t>
          </a:r>
          <a:endParaRPr lang="ru-RU" sz="1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334" y="69334"/>
        <a:ext cx="7088182" cy="128163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9103FC-8858-4896-B3A3-29C50764743D}">
      <dsp:nvSpPr>
        <dsp:cNvPr id="0" name=""/>
        <dsp:cNvSpPr/>
      </dsp:nvSpPr>
      <dsp:spPr>
        <a:xfrm>
          <a:off x="0" y="216023"/>
          <a:ext cx="7226850" cy="13608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4) финансирование научных исследований из государственного бюджета на уровне, обеспечивающем реализацию национальных приоритетов Республики Казахстан, и содействие финансированию научных разработок из других источников;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429" y="282452"/>
        <a:ext cx="7093992" cy="122795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2DAB34-C873-4DA3-B826-21101B9E1BC5}">
      <dsp:nvSpPr>
        <dsp:cNvPr id="0" name=""/>
        <dsp:cNvSpPr/>
      </dsp:nvSpPr>
      <dsp:spPr>
        <a:xfrm>
          <a:off x="0" y="14285"/>
          <a:ext cx="7226850" cy="617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5) интеграция науки, научно-технических разработок, производства и образования;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157" y="44442"/>
        <a:ext cx="7166536" cy="55744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2D1A11-A73F-405D-99B4-6A3156628C7D}">
      <dsp:nvSpPr>
        <dsp:cNvPr id="0" name=""/>
        <dsp:cNvSpPr/>
      </dsp:nvSpPr>
      <dsp:spPr>
        <a:xfrm>
          <a:off x="0" y="76887"/>
          <a:ext cx="7226850" cy="1316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6) подготовка высококвалифицированных кадров по наиболее приоритетным направлениям науки и научно-технической деятельности;</a:t>
          </a:r>
          <a:endParaRPr lang="ru-RU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254" y="141141"/>
        <a:ext cx="7098342" cy="1187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D46CD0-5EB2-411F-9B0A-26D0F962800A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5CA65-6C8F-4F2B-80F4-92A09B13F7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706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microsoft.com/office/2007/relationships/diagramDrawing" Target="../diagrams/drawing4.xml"/><Relationship Id="rId18" Type="http://schemas.microsoft.com/office/2007/relationships/diagramDrawing" Target="../diagrams/drawing5.xml"/><Relationship Id="rId26" Type="http://schemas.openxmlformats.org/officeDocument/2006/relationships/diagramQuickStyle" Target="../diagrams/quickStyle7.xml"/><Relationship Id="rId3" Type="http://schemas.openxmlformats.org/officeDocument/2006/relationships/diagramLayout" Target="../diagrams/layout3.xml"/><Relationship Id="rId21" Type="http://schemas.openxmlformats.org/officeDocument/2006/relationships/diagramQuickStyle" Target="../diagrams/quickStyle6.xml"/><Relationship Id="rId7" Type="http://schemas.openxmlformats.org/officeDocument/2006/relationships/image" Target="../media/image1.png"/><Relationship Id="rId12" Type="http://schemas.openxmlformats.org/officeDocument/2006/relationships/diagramColors" Target="../diagrams/colors4.xml"/><Relationship Id="rId17" Type="http://schemas.openxmlformats.org/officeDocument/2006/relationships/diagramColors" Target="../diagrams/colors5.xml"/><Relationship Id="rId25" Type="http://schemas.openxmlformats.org/officeDocument/2006/relationships/diagramLayout" Target="../diagrams/layout7.xml"/><Relationship Id="rId33" Type="http://schemas.microsoft.com/office/2007/relationships/diagramDrawing" Target="../diagrams/drawing8.xml"/><Relationship Id="rId2" Type="http://schemas.openxmlformats.org/officeDocument/2006/relationships/diagramData" Target="../diagrams/data3.xml"/><Relationship Id="rId16" Type="http://schemas.openxmlformats.org/officeDocument/2006/relationships/diagramQuickStyle" Target="../diagrams/quickStyle5.xml"/><Relationship Id="rId20" Type="http://schemas.openxmlformats.org/officeDocument/2006/relationships/diagramLayout" Target="../diagrams/layout6.xml"/><Relationship Id="rId29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11" Type="http://schemas.openxmlformats.org/officeDocument/2006/relationships/diagramQuickStyle" Target="../diagrams/quickStyle4.xml"/><Relationship Id="rId24" Type="http://schemas.openxmlformats.org/officeDocument/2006/relationships/diagramData" Target="../diagrams/data7.xml"/><Relationship Id="rId32" Type="http://schemas.openxmlformats.org/officeDocument/2006/relationships/diagramColors" Target="../diagrams/colors8.xml"/><Relationship Id="rId5" Type="http://schemas.openxmlformats.org/officeDocument/2006/relationships/diagramColors" Target="../diagrams/colors3.xml"/><Relationship Id="rId15" Type="http://schemas.openxmlformats.org/officeDocument/2006/relationships/diagramLayout" Target="../diagrams/layout5.xml"/><Relationship Id="rId23" Type="http://schemas.microsoft.com/office/2007/relationships/diagramDrawing" Target="../diagrams/drawing6.xml"/><Relationship Id="rId28" Type="http://schemas.microsoft.com/office/2007/relationships/diagramDrawing" Target="../diagrams/drawing7.xml"/><Relationship Id="rId10" Type="http://schemas.openxmlformats.org/officeDocument/2006/relationships/diagramLayout" Target="../diagrams/layout4.xml"/><Relationship Id="rId19" Type="http://schemas.openxmlformats.org/officeDocument/2006/relationships/diagramData" Target="../diagrams/data6.xml"/><Relationship Id="rId31" Type="http://schemas.openxmlformats.org/officeDocument/2006/relationships/diagramQuickStyle" Target="../diagrams/quickStyle8.xml"/><Relationship Id="rId4" Type="http://schemas.openxmlformats.org/officeDocument/2006/relationships/diagramQuickStyle" Target="../diagrams/quickStyle3.xml"/><Relationship Id="rId9" Type="http://schemas.openxmlformats.org/officeDocument/2006/relationships/diagramData" Target="../diagrams/data4.xml"/><Relationship Id="rId14" Type="http://schemas.openxmlformats.org/officeDocument/2006/relationships/diagramData" Target="../diagrams/data5.xml"/><Relationship Id="rId22" Type="http://schemas.openxmlformats.org/officeDocument/2006/relationships/diagramColors" Target="../diagrams/colors6.xml"/><Relationship Id="rId27" Type="http://schemas.openxmlformats.org/officeDocument/2006/relationships/diagramColors" Target="../diagrams/colors7.xml"/><Relationship Id="rId30" Type="http://schemas.openxmlformats.org/officeDocument/2006/relationships/diagramLayout" Target="../diagrams/layout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microsoft.com/office/2007/relationships/diagramDrawing" Target="../diagrams/drawing10.xml"/><Relationship Id="rId18" Type="http://schemas.microsoft.com/office/2007/relationships/diagramDrawing" Target="../diagrams/drawing11.xml"/><Relationship Id="rId26" Type="http://schemas.openxmlformats.org/officeDocument/2006/relationships/diagramQuickStyle" Target="../diagrams/quickStyle13.xml"/><Relationship Id="rId3" Type="http://schemas.openxmlformats.org/officeDocument/2006/relationships/diagramLayout" Target="../diagrams/layout9.xml"/><Relationship Id="rId21" Type="http://schemas.openxmlformats.org/officeDocument/2006/relationships/diagramQuickStyle" Target="../diagrams/quickStyle12.xml"/><Relationship Id="rId7" Type="http://schemas.openxmlformats.org/officeDocument/2006/relationships/image" Target="../media/image1.png"/><Relationship Id="rId12" Type="http://schemas.openxmlformats.org/officeDocument/2006/relationships/diagramColors" Target="../diagrams/colors10.xml"/><Relationship Id="rId17" Type="http://schemas.openxmlformats.org/officeDocument/2006/relationships/diagramColors" Target="../diagrams/colors11.xml"/><Relationship Id="rId25" Type="http://schemas.openxmlformats.org/officeDocument/2006/relationships/diagramLayout" Target="../diagrams/layout13.xml"/><Relationship Id="rId2" Type="http://schemas.openxmlformats.org/officeDocument/2006/relationships/diagramData" Target="../diagrams/data9.xml"/><Relationship Id="rId16" Type="http://schemas.openxmlformats.org/officeDocument/2006/relationships/diagramQuickStyle" Target="../diagrams/quickStyle11.xml"/><Relationship Id="rId20" Type="http://schemas.openxmlformats.org/officeDocument/2006/relationships/diagramLayout" Target="../diagrams/layout1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11" Type="http://schemas.openxmlformats.org/officeDocument/2006/relationships/diagramQuickStyle" Target="../diagrams/quickStyle10.xml"/><Relationship Id="rId24" Type="http://schemas.openxmlformats.org/officeDocument/2006/relationships/diagramData" Target="../diagrams/data13.xml"/><Relationship Id="rId5" Type="http://schemas.openxmlformats.org/officeDocument/2006/relationships/diagramColors" Target="../diagrams/colors9.xml"/><Relationship Id="rId15" Type="http://schemas.openxmlformats.org/officeDocument/2006/relationships/diagramLayout" Target="../diagrams/layout11.xml"/><Relationship Id="rId23" Type="http://schemas.microsoft.com/office/2007/relationships/diagramDrawing" Target="../diagrams/drawing12.xml"/><Relationship Id="rId28" Type="http://schemas.microsoft.com/office/2007/relationships/diagramDrawing" Target="../diagrams/drawing13.xml"/><Relationship Id="rId10" Type="http://schemas.openxmlformats.org/officeDocument/2006/relationships/diagramLayout" Target="../diagrams/layout10.xml"/><Relationship Id="rId19" Type="http://schemas.openxmlformats.org/officeDocument/2006/relationships/diagramData" Target="../diagrams/data12.xml"/><Relationship Id="rId4" Type="http://schemas.openxmlformats.org/officeDocument/2006/relationships/diagramQuickStyle" Target="../diagrams/quickStyle9.xml"/><Relationship Id="rId9" Type="http://schemas.openxmlformats.org/officeDocument/2006/relationships/diagramData" Target="../diagrams/data10.xml"/><Relationship Id="rId14" Type="http://schemas.openxmlformats.org/officeDocument/2006/relationships/diagramData" Target="../diagrams/data11.xml"/><Relationship Id="rId22" Type="http://schemas.openxmlformats.org/officeDocument/2006/relationships/diagramColors" Target="../diagrams/colors12.xml"/><Relationship Id="rId27" Type="http://schemas.openxmlformats.org/officeDocument/2006/relationships/diagramColors" Target="../diagrams/colors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4.xml"/><Relationship Id="rId7" Type="http://schemas.openxmlformats.org/officeDocument/2006/relationships/image" Target="../media/image1.pn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5.xml"/><Relationship Id="rId7" Type="http://schemas.openxmlformats.org/officeDocument/2006/relationships/image" Target="../media/image1.pn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2204864"/>
            <a:ext cx="684076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ЗАКОНОДАТЕЛЬСТВО </a:t>
            </a:r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КАЗАХСТАН В СФЕРЕ ОБРАЗОВАНИЯ </a:t>
            </a:r>
            <a:r>
              <a:rPr lang="ru-RU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НАУКИ 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2</a:t>
            </a:r>
            <a:r>
              <a:rPr lang="ru-RU" sz="6000" dirty="0">
                <a:solidFill>
                  <a:srgbClr val="FFFF00"/>
                </a:solidFill>
              </a:rPr>
              <a:t/>
            </a:r>
            <a:br>
              <a:rPr lang="ru-RU" sz="6000" dirty="0">
                <a:solidFill>
                  <a:srgbClr val="FFFF00"/>
                </a:solidFill>
              </a:rPr>
            </a:br>
            <a:endParaRPr lang="ru-RU" sz="6000" dirty="0">
              <a:solidFill>
                <a:srgbClr val="FFFF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38046" cy="661884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35025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2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10972668"/>
              </p:ext>
            </p:extLst>
          </p:nvPr>
        </p:nvGraphicFramePr>
        <p:xfrm>
          <a:off x="1138595" y="332656"/>
          <a:ext cx="684076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38046" cy="661884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35025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696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9794947"/>
              </p:ext>
            </p:extLst>
          </p:nvPr>
        </p:nvGraphicFramePr>
        <p:xfrm>
          <a:off x="945550" y="116632"/>
          <a:ext cx="7226850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38046" cy="661884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35025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1296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48843165"/>
              </p:ext>
            </p:extLst>
          </p:nvPr>
        </p:nvGraphicFramePr>
        <p:xfrm>
          <a:off x="978142" y="116632"/>
          <a:ext cx="7194257" cy="845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38046" cy="661884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35025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746490479"/>
              </p:ext>
            </p:extLst>
          </p:nvPr>
        </p:nvGraphicFramePr>
        <p:xfrm>
          <a:off x="945550" y="1052736"/>
          <a:ext cx="7199416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2393207430"/>
              </p:ext>
            </p:extLst>
          </p:nvPr>
        </p:nvGraphicFramePr>
        <p:xfrm>
          <a:off x="945550" y="2204864"/>
          <a:ext cx="7226850" cy="667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1460784390"/>
              </p:ext>
            </p:extLst>
          </p:nvPr>
        </p:nvGraphicFramePr>
        <p:xfrm>
          <a:off x="945550" y="2924944"/>
          <a:ext cx="7226850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val="2751346290"/>
              </p:ext>
            </p:extLst>
          </p:nvPr>
        </p:nvGraphicFramePr>
        <p:xfrm>
          <a:off x="945550" y="4221088"/>
          <a:ext cx="7226850" cy="1610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4" r:lo="rId25" r:qs="rId26" r:cs="rId27"/>
          </a:graphicData>
        </a:graphic>
      </p:graphicFrame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2211256451"/>
              </p:ext>
            </p:extLst>
          </p:nvPr>
        </p:nvGraphicFramePr>
        <p:xfrm>
          <a:off x="945550" y="5877272"/>
          <a:ext cx="7226850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9" r:lo="rId30" r:qs="rId31" r:cs="rId32"/>
          </a:graphicData>
        </a:graphic>
      </p:graphicFrame>
    </p:spTree>
    <p:extLst>
      <p:ext uri="{BB962C8B-B14F-4D97-AF65-F5344CB8AC3E}">
        <p14:creationId xmlns:p14="http://schemas.microsoft.com/office/powerpoint/2010/main" val="3126194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933035003"/>
              </p:ext>
            </p:extLst>
          </p:nvPr>
        </p:nvGraphicFramePr>
        <p:xfrm>
          <a:off x="945550" y="116632"/>
          <a:ext cx="722685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38046" cy="661884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35025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679163928"/>
              </p:ext>
            </p:extLst>
          </p:nvPr>
        </p:nvGraphicFramePr>
        <p:xfrm>
          <a:off x="945550" y="1628800"/>
          <a:ext cx="7226850" cy="2031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646476149"/>
              </p:ext>
            </p:extLst>
          </p:nvPr>
        </p:nvGraphicFramePr>
        <p:xfrm>
          <a:off x="945550" y="3717032"/>
          <a:ext cx="7226850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140673318"/>
              </p:ext>
            </p:extLst>
          </p:nvPr>
        </p:nvGraphicFramePr>
        <p:xfrm>
          <a:off x="947261" y="4509120"/>
          <a:ext cx="7226850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3222366884"/>
              </p:ext>
            </p:extLst>
          </p:nvPr>
        </p:nvGraphicFramePr>
        <p:xfrm>
          <a:off x="945550" y="5517232"/>
          <a:ext cx="7226850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4" r:lo="rId25" r:qs="rId26" r:cs="rId27"/>
          </a:graphicData>
        </a:graphic>
      </p:graphicFrame>
    </p:spTree>
    <p:extLst>
      <p:ext uri="{BB962C8B-B14F-4D97-AF65-F5344CB8AC3E}">
        <p14:creationId xmlns:p14="http://schemas.microsoft.com/office/powerpoint/2010/main" val="3017100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645062112"/>
              </p:ext>
            </p:extLst>
          </p:nvPr>
        </p:nvGraphicFramePr>
        <p:xfrm>
          <a:off x="1138595" y="260649"/>
          <a:ext cx="6840760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38046" cy="661884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35025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1487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598567809"/>
              </p:ext>
            </p:extLst>
          </p:nvPr>
        </p:nvGraphicFramePr>
        <p:xfrm>
          <a:off x="1043608" y="332656"/>
          <a:ext cx="6840760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38046" cy="661884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35025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991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353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  ЗАКОНОДАТЕЛЬСТВО РЕСПУБЛИКИ КАЗАХСТАН В СФЕРЕ ОБРАЗОВАНИЯ И НАУКИ  Часть 2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ADMIN</cp:lastModifiedBy>
  <cp:revision>43</cp:revision>
  <dcterms:created xsi:type="dcterms:W3CDTF">2014-05-01T15:55:45Z</dcterms:created>
  <dcterms:modified xsi:type="dcterms:W3CDTF">2014-09-29T09:51:19Z</dcterms:modified>
</cp:coreProperties>
</file>