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85" r:id="rId3"/>
    <p:sldId id="284" r:id="rId4"/>
    <p:sldId id="283" r:id="rId5"/>
    <p:sldId id="282" r:id="rId6"/>
    <p:sldId id="281" r:id="rId7"/>
    <p:sldId id="287"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6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959F15-4D7B-48E5-9D39-6C9A5BA17A2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808AE486-E380-433D-83FC-257F998FB234}">
      <dgm:prSet custT="1"/>
      <dgm:spPr/>
      <dgm:t>
        <a:bodyPr/>
        <a:lstStyle/>
        <a:p>
          <a:pPr algn="ctr" rtl="0"/>
          <a:r>
            <a:rPr lang="kk-KZ" sz="2350" dirty="0" smtClean="0">
              <a:effectLst/>
              <a:latin typeface="Times New Roman"/>
              <a:ea typeface="Times New Roman"/>
            </a:rPr>
            <a:t>Қазақстан Республикасы Президентінің Қаулысымен бекітілген 2010 жылдың 7 желтоқсанындағы ҚР «Білім туралы» Заңынан соң отандық ғылымды дамыту және оның нәтижелерін жүзеге асыру үшін үлкен мүмкіндіктер беретін «Ғылым туралы» Заң қабылданды. </a:t>
          </a:r>
          <a:endParaRPr lang="ru-RU" sz="2350" dirty="0" smtClean="0">
            <a:effectLst/>
            <a:latin typeface="Times New Roman"/>
            <a:ea typeface="Times New Roman"/>
          </a:endParaRPr>
        </a:p>
        <a:p>
          <a:pPr algn="ctr"/>
          <a:r>
            <a:rPr lang="kk-KZ" sz="2350" dirty="0" smtClean="0">
              <a:effectLst/>
              <a:latin typeface="Times New Roman"/>
              <a:ea typeface="Times New Roman"/>
            </a:rPr>
            <a:t>Қазіргі уақытта Қазақстан өзінің индустриялық-инновациялық дамуының белсенді сатысына қадам басты. Ол ғылым саласының қазіргі экономикалық жағдайларға бейімделуімен сипатталады. Бұл нормативтік-құқықтық база арқылы реттелетін ғылымды дамытуды ұйымдастырушылық, кадрлық, инфрақұрылымдық және қаржылық қамтамасыз етуді түпкілікті өзгертуге әкелуі тиіс. </a:t>
          </a:r>
          <a:endParaRPr lang="ru-RU" sz="2350" dirty="0">
            <a:latin typeface="Times New Roman" panose="02020603050405020304" pitchFamily="18" charset="0"/>
            <a:cs typeface="Times New Roman" panose="02020603050405020304" pitchFamily="18" charset="0"/>
          </a:endParaRPr>
        </a:p>
      </dgm:t>
    </dgm:pt>
    <dgm:pt modelId="{D6461754-B56F-4A50-993C-ABCEB3065C45}" type="parTrans" cxnId="{A03C28B0-03E9-4274-9AA6-6D6C7E342FDE}">
      <dgm:prSet/>
      <dgm:spPr/>
      <dgm:t>
        <a:bodyPr/>
        <a:lstStyle/>
        <a:p>
          <a:endParaRPr lang="ru-RU"/>
        </a:p>
      </dgm:t>
    </dgm:pt>
    <dgm:pt modelId="{F91FD52A-C9D5-4361-B1CB-CD15E029FBE2}" type="sibTrans" cxnId="{A03C28B0-03E9-4274-9AA6-6D6C7E342FDE}">
      <dgm:prSet/>
      <dgm:spPr/>
      <dgm:t>
        <a:bodyPr/>
        <a:lstStyle/>
        <a:p>
          <a:endParaRPr lang="ru-RU"/>
        </a:p>
      </dgm:t>
    </dgm:pt>
    <dgm:pt modelId="{25E1C0C0-E7EB-479D-B968-EC68B390D13B}" type="pres">
      <dgm:prSet presAssocID="{32959F15-4D7B-48E5-9D39-6C9A5BA17A27}" presName="linear" presStyleCnt="0">
        <dgm:presLayoutVars>
          <dgm:animLvl val="lvl"/>
          <dgm:resizeHandles val="exact"/>
        </dgm:presLayoutVars>
      </dgm:prSet>
      <dgm:spPr/>
      <dgm:t>
        <a:bodyPr/>
        <a:lstStyle/>
        <a:p>
          <a:endParaRPr lang="ru-RU"/>
        </a:p>
      </dgm:t>
    </dgm:pt>
    <dgm:pt modelId="{5967DFC7-34AD-405E-A253-37EC6C66327D}" type="pres">
      <dgm:prSet presAssocID="{808AE486-E380-433D-83FC-257F998FB234}" presName="parentText" presStyleLbl="node1" presStyleIdx="0" presStyleCnt="1">
        <dgm:presLayoutVars>
          <dgm:chMax val="0"/>
          <dgm:bulletEnabled val="1"/>
        </dgm:presLayoutVars>
      </dgm:prSet>
      <dgm:spPr/>
      <dgm:t>
        <a:bodyPr/>
        <a:lstStyle/>
        <a:p>
          <a:endParaRPr lang="ru-RU"/>
        </a:p>
      </dgm:t>
    </dgm:pt>
  </dgm:ptLst>
  <dgm:cxnLst>
    <dgm:cxn modelId="{A03C28B0-03E9-4274-9AA6-6D6C7E342FDE}" srcId="{32959F15-4D7B-48E5-9D39-6C9A5BA17A27}" destId="{808AE486-E380-433D-83FC-257F998FB234}" srcOrd="0" destOrd="0" parTransId="{D6461754-B56F-4A50-993C-ABCEB3065C45}" sibTransId="{F91FD52A-C9D5-4361-B1CB-CD15E029FBE2}"/>
    <dgm:cxn modelId="{7DEBF6F5-9AB1-47AF-B730-064F01F67759}" type="presOf" srcId="{32959F15-4D7B-48E5-9D39-6C9A5BA17A27}" destId="{25E1C0C0-E7EB-479D-B968-EC68B390D13B}" srcOrd="0" destOrd="0" presId="urn:microsoft.com/office/officeart/2005/8/layout/vList2"/>
    <dgm:cxn modelId="{453C9D9B-B615-4ED7-A31C-36A458341892}" type="presOf" srcId="{808AE486-E380-433D-83FC-257F998FB234}" destId="{5967DFC7-34AD-405E-A253-37EC6C66327D}" srcOrd="0" destOrd="0" presId="urn:microsoft.com/office/officeart/2005/8/layout/vList2"/>
    <dgm:cxn modelId="{1E2735EC-07A5-418D-88DA-A985DCDA3666}" type="presParOf" srcId="{25E1C0C0-E7EB-479D-B968-EC68B390D13B}" destId="{5967DFC7-34AD-405E-A253-37EC6C66327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CC0B406-36E4-42B0-8D7C-50604FBDE22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0E653B00-87F1-4D50-B9D2-9F6083996EC5}">
      <dgm:prSet/>
      <dgm:spPr/>
      <dgm:t>
        <a:bodyPr/>
        <a:lstStyle/>
        <a:p>
          <a:pPr algn="ctr" rtl="0"/>
          <a:r>
            <a:rPr lang="ru-RU" dirty="0" smtClean="0">
              <a:latin typeface="Times New Roman" panose="02020603050405020304" pitchFamily="18" charset="0"/>
              <a:cs typeface="Times New Roman" panose="02020603050405020304" pitchFamily="18" charset="0"/>
            </a:rPr>
            <a:t>7) </a:t>
          </a:r>
          <a:r>
            <a:rPr lang="kk-KZ" dirty="0" smtClean="0">
              <a:effectLst/>
              <a:latin typeface="Times New Roman"/>
              <a:ea typeface="Times New Roman"/>
            </a:rPr>
            <a:t>ғылымды ұйымдастырудың және басқарудың демократиялық формаларын дамыту, сонымен қатар, ғылыми-техникалық саясатты қалыптастырудағы және жүзеге асырудағы  мемлекеттік органдардың, ғылыми ұйымдардың және ғылыми қоғамдастықтың өзара әрекеттестігін іске асыру;</a:t>
          </a:r>
          <a:endParaRPr lang="ru-RU" dirty="0">
            <a:latin typeface="Times New Roman" panose="02020603050405020304" pitchFamily="18" charset="0"/>
            <a:cs typeface="Times New Roman" panose="02020603050405020304" pitchFamily="18" charset="0"/>
          </a:endParaRPr>
        </a:p>
      </dgm:t>
    </dgm:pt>
    <dgm:pt modelId="{633BA951-42D2-4F4B-B544-74A76A1ECAD7}" type="parTrans" cxnId="{61C5BA24-9224-451F-9A2D-58106C2C107A}">
      <dgm:prSet/>
      <dgm:spPr/>
      <dgm:t>
        <a:bodyPr/>
        <a:lstStyle/>
        <a:p>
          <a:endParaRPr lang="ru-RU"/>
        </a:p>
      </dgm:t>
    </dgm:pt>
    <dgm:pt modelId="{C28770DC-E920-4A76-A381-607164CF163F}" type="sibTrans" cxnId="{61C5BA24-9224-451F-9A2D-58106C2C107A}">
      <dgm:prSet/>
      <dgm:spPr/>
      <dgm:t>
        <a:bodyPr/>
        <a:lstStyle/>
        <a:p>
          <a:endParaRPr lang="ru-RU"/>
        </a:p>
      </dgm:t>
    </dgm:pt>
    <dgm:pt modelId="{07EC4BED-B155-4DF7-9C8A-57FA2A67BD46}" type="pres">
      <dgm:prSet presAssocID="{FCC0B406-36E4-42B0-8D7C-50604FBDE228}" presName="linear" presStyleCnt="0">
        <dgm:presLayoutVars>
          <dgm:animLvl val="lvl"/>
          <dgm:resizeHandles val="exact"/>
        </dgm:presLayoutVars>
      </dgm:prSet>
      <dgm:spPr/>
      <dgm:t>
        <a:bodyPr/>
        <a:lstStyle/>
        <a:p>
          <a:endParaRPr lang="ru-RU"/>
        </a:p>
      </dgm:t>
    </dgm:pt>
    <dgm:pt modelId="{B124D006-528A-4FDC-AD6E-C366E060F9BA}" type="pres">
      <dgm:prSet presAssocID="{0E653B00-87F1-4D50-B9D2-9F6083996EC5}" presName="parentText" presStyleLbl="node1" presStyleIdx="0" presStyleCnt="1" custScaleY="112739" custLinFactNeighborX="285" custLinFactNeighborY="-49911">
        <dgm:presLayoutVars>
          <dgm:chMax val="0"/>
          <dgm:bulletEnabled val="1"/>
        </dgm:presLayoutVars>
      </dgm:prSet>
      <dgm:spPr/>
      <dgm:t>
        <a:bodyPr/>
        <a:lstStyle/>
        <a:p>
          <a:endParaRPr lang="ru-RU"/>
        </a:p>
      </dgm:t>
    </dgm:pt>
  </dgm:ptLst>
  <dgm:cxnLst>
    <dgm:cxn modelId="{61C5BA24-9224-451F-9A2D-58106C2C107A}" srcId="{FCC0B406-36E4-42B0-8D7C-50604FBDE228}" destId="{0E653B00-87F1-4D50-B9D2-9F6083996EC5}" srcOrd="0" destOrd="0" parTransId="{633BA951-42D2-4F4B-B544-74A76A1ECAD7}" sibTransId="{C28770DC-E920-4A76-A381-607164CF163F}"/>
    <dgm:cxn modelId="{7AFA3E02-B3A4-4651-8045-0639DFB24092}" type="presOf" srcId="{0E653B00-87F1-4D50-B9D2-9F6083996EC5}" destId="{B124D006-528A-4FDC-AD6E-C366E060F9BA}" srcOrd="0" destOrd="0" presId="urn:microsoft.com/office/officeart/2005/8/layout/vList2"/>
    <dgm:cxn modelId="{B08F915A-E0F6-4169-ADCB-B6B2234C7372}" type="presOf" srcId="{FCC0B406-36E4-42B0-8D7C-50604FBDE228}" destId="{07EC4BED-B155-4DF7-9C8A-57FA2A67BD46}" srcOrd="0" destOrd="0" presId="urn:microsoft.com/office/officeart/2005/8/layout/vList2"/>
    <dgm:cxn modelId="{DBE7B259-D308-461C-8297-261C0F3C73C2}" type="presParOf" srcId="{07EC4BED-B155-4DF7-9C8A-57FA2A67BD46}" destId="{B124D006-528A-4FDC-AD6E-C366E060F9BA}" srcOrd="0" destOrd="0" presId="urn:microsoft.com/office/officeart/2005/8/layout/vList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BDFA214-2415-4E6C-9887-45A65317591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BBD0951A-F227-4CBB-8543-9928B983F01B}">
      <dgm:prSet/>
      <dgm:spPr/>
      <dgm:t>
        <a:bodyPr/>
        <a:lstStyle/>
        <a:p>
          <a:pPr rtl="0"/>
          <a:r>
            <a:rPr lang="ru-RU" dirty="0" smtClean="0">
              <a:latin typeface="Times New Roman" panose="02020603050405020304" pitchFamily="18" charset="0"/>
              <a:cs typeface="Times New Roman" panose="02020603050405020304" pitchFamily="18" charset="0"/>
            </a:rPr>
            <a:t>8) </a:t>
          </a:r>
          <a:r>
            <a:rPr lang="kk-KZ" dirty="0" smtClean="0">
              <a:effectLst/>
              <a:latin typeface="Times New Roman"/>
              <a:ea typeface="Times New Roman"/>
            </a:rPr>
            <a:t>экологиялық қауіпсіздік талаптарын есептеу;</a:t>
          </a:r>
          <a:endParaRPr lang="ru-RU" dirty="0">
            <a:latin typeface="Times New Roman" panose="02020603050405020304" pitchFamily="18" charset="0"/>
            <a:cs typeface="Times New Roman" panose="02020603050405020304" pitchFamily="18" charset="0"/>
          </a:endParaRPr>
        </a:p>
      </dgm:t>
    </dgm:pt>
    <dgm:pt modelId="{BE9869C6-2607-42DA-8D97-654300AAD210}" type="parTrans" cxnId="{EEB02270-DA3B-4CDD-975E-1A99A5C14210}">
      <dgm:prSet/>
      <dgm:spPr/>
      <dgm:t>
        <a:bodyPr/>
        <a:lstStyle/>
        <a:p>
          <a:endParaRPr lang="ru-RU"/>
        </a:p>
      </dgm:t>
    </dgm:pt>
    <dgm:pt modelId="{F3238A7F-E517-486F-B01B-EFCEC15D7E99}" type="sibTrans" cxnId="{EEB02270-DA3B-4CDD-975E-1A99A5C14210}">
      <dgm:prSet/>
      <dgm:spPr/>
      <dgm:t>
        <a:bodyPr/>
        <a:lstStyle/>
        <a:p>
          <a:endParaRPr lang="ru-RU"/>
        </a:p>
      </dgm:t>
    </dgm:pt>
    <dgm:pt modelId="{E1DFA63F-02C8-4505-8A9D-DC5BE8D366ED}" type="pres">
      <dgm:prSet presAssocID="{8BDFA214-2415-4E6C-9887-45A653175914}" presName="linear" presStyleCnt="0">
        <dgm:presLayoutVars>
          <dgm:animLvl val="lvl"/>
          <dgm:resizeHandles val="exact"/>
        </dgm:presLayoutVars>
      </dgm:prSet>
      <dgm:spPr/>
      <dgm:t>
        <a:bodyPr/>
        <a:lstStyle/>
        <a:p>
          <a:endParaRPr lang="ru-RU"/>
        </a:p>
      </dgm:t>
    </dgm:pt>
    <dgm:pt modelId="{E93B9755-3D19-4C6C-9A1F-BD0819FE2B61}" type="pres">
      <dgm:prSet presAssocID="{BBD0951A-F227-4CBB-8543-9928B983F01B}" presName="parentText" presStyleLbl="node1" presStyleIdx="0" presStyleCnt="1" custLinFactNeighborY="44225">
        <dgm:presLayoutVars>
          <dgm:chMax val="0"/>
          <dgm:bulletEnabled val="1"/>
        </dgm:presLayoutVars>
      </dgm:prSet>
      <dgm:spPr/>
      <dgm:t>
        <a:bodyPr/>
        <a:lstStyle/>
        <a:p>
          <a:endParaRPr lang="ru-RU"/>
        </a:p>
      </dgm:t>
    </dgm:pt>
  </dgm:ptLst>
  <dgm:cxnLst>
    <dgm:cxn modelId="{20F24339-F200-407E-96C3-BC0357B3C18D}" type="presOf" srcId="{8BDFA214-2415-4E6C-9887-45A653175914}" destId="{E1DFA63F-02C8-4505-8A9D-DC5BE8D366ED}" srcOrd="0" destOrd="0" presId="urn:microsoft.com/office/officeart/2005/8/layout/vList2"/>
    <dgm:cxn modelId="{EEB02270-DA3B-4CDD-975E-1A99A5C14210}" srcId="{8BDFA214-2415-4E6C-9887-45A653175914}" destId="{BBD0951A-F227-4CBB-8543-9928B983F01B}" srcOrd="0" destOrd="0" parTransId="{BE9869C6-2607-42DA-8D97-654300AAD210}" sibTransId="{F3238A7F-E517-486F-B01B-EFCEC15D7E99}"/>
    <dgm:cxn modelId="{C63481A7-083F-4DFA-840E-3AC21D425A70}" type="presOf" srcId="{BBD0951A-F227-4CBB-8543-9928B983F01B}" destId="{E93B9755-3D19-4C6C-9A1F-BD0819FE2B61}" srcOrd="0" destOrd="0" presId="urn:microsoft.com/office/officeart/2005/8/layout/vList2"/>
    <dgm:cxn modelId="{9AB9A6B8-DA15-49FA-A617-DC5773165FFB}" type="presParOf" srcId="{E1DFA63F-02C8-4505-8A9D-DC5BE8D366ED}" destId="{E93B9755-3D19-4C6C-9A1F-BD0819FE2B61}" srcOrd="0" destOrd="0" presId="urn:microsoft.com/office/officeart/2005/8/layout/vList2"/>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C63B9E9-3606-4E81-815F-DE7FD6EF85E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AFCB9CCB-43DF-4167-8129-FCA470F91DEE}">
      <dgm:prSet/>
      <dgm:spPr/>
      <dgm:t>
        <a:bodyPr/>
        <a:lstStyle/>
        <a:p>
          <a:pPr algn="ctr" rtl="0"/>
          <a:r>
            <a:rPr lang="ru-RU" dirty="0" smtClean="0">
              <a:latin typeface="Times New Roman" panose="02020603050405020304" pitchFamily="18" charset="0"/>
              <a:cs typeface="Times New Roman" panose="02020603050405020304" pitchFamily="18" charset="0"/>
            </a:rPr>
            <a:t>9) </a:t>
          </a:r>
          <a:r>
            <a:rPr lang="kk-KZ" dirty="0" smtClean="0">
              <a:effectLst/>
              <a:latin typeface="Times New Roman"/>
              <a:ea typeface="Times New Roman"/>
            </a:rPr>
            <a:t>халықаралық ғылыми және ғылыми-техникалық ынтымақтастықты дамыту;</a:t>
          </a:r>
          <a:endParaRPr lang="ru-RU" dirty="0">
            <a:latin typeface="Times New Roman" panose="02020603050405020304" pitchFamily="18" charset="0"/>
            <a:cs typeface="Times New Roman" panose="02020603050405020304" pitchFamily="18" charset="0"/>
          </a:endParaRPr>
        </a:p>
      </dgm:t>
    </dgm:pt>
    <dgm:pt modelId="{B179EF8F-AEFB-4E2A-B40F-00939B9A46C9}" type="parTrans" cxnId="{2F0EC517-4AE8-4AAC-9A9B-76D22BBE888D}">
      <dgm:prSet/>
      <dgm:spPr/>
      <dgm:t>
        <a:bodyPr/>
        <a:lstStyle/>
        <a:p>
          <a:endParaRPr lang="ru-RU"/>
        </a:p>
      </dgm:t>
    </dgm:pt>
    <dgm:pt modelId="{A9E26D99-F3B1-4E14-87A0-E479F3AF1767}" type="sibTrans" cxnId="{2F0EC517-4AE8-4AAC-9A9B-76D22BBE888D}">
      <dgm:prSet/>
      <dgm:spPr/>
      <dgm:t>
        <a:bodyPr/>
        <a:lstStyle/>
        <a:p>
          <a:endParaRPr lang="ru-RU"/>
        </a:p>
      </dgm:t>
    </dgm:pt>
    <dgm:pt modelId="{484E8426-E0E7-41C8-A2C5-B1E58A2F3EC0}" type="pres">
      <dgm:prSet presAssocID="{2C63B9E9-3606-4E81-815F-DE7FD6EF85EF}" presName="linear" presStyleCnt="0">
        <dgm:presLayoutVars>
          <dgm:animLvl val="lvl"/>
          <dgm:resizeHandles val="exact"/>
        </dgm:presLayoutVars>
      </dgm:prSet>
      <dgm:spPr/>
      <dgm:t>
        <a:bodyPr/>
        <a:lstStyle/>
        <a:p>
          <a:endParaRPr lang="ru-RU"/>
        </a:p>
      </dgm:t>
    </dgm:pt>
    <dgm:pt modelId="{0690A3D1-B24E-49E3-9138-42C810943BF0}" type="pres">
      <dgm:prSet presAssocID="{AFCB9CCB-43DF-4167-8129-FCA470F91DEE}" presName="parentText" presStyleLbl="node1" presStyleIdx="0" presStyleCnt="1" custLinFactNeighborX="206" custLinFactNeighborY="38344">
        <dgm:presLayoutVars>
          <dgm:chMax val="0"/>
          <dgm:bulletEnabled val="1"/>
        </dgm:presLayoutVars>
      </dgm:prSet>
      <dgm:spPr/>
      <dgm:t>
        <a:bodyPr/>
        <a:lstStyle/>
        <a:p>
          <a:endParaRPr lang="ru-RU"/>
        </a:p>
      </dgm:t>
    </dgm:pt>
  </dgm:ptLst>
  <dgm:cxnLst>
    <dgm:cxn modelId="{310CA7FE-A043-4C29-B309-C0004F655858}" type="presOf" srcId="{2C63B9E9-3606-4E81-815F-DE7FD6EF85EF}" destId="{484E8426-E0E7-41C8-A2C5-B1E58A2F3EC0}" srcOrd="0" destOrd="0" presId="urn:microsoft.com/office/officeart/2005/8/layout/vList2"/>
    <dgm:cxn modelId="{D473AE14-7B9C-475E-B848-18BB4D4EC5B1}" type="presOf" srcId="{AFCB9CCB-43DF-4167-8129-FCA470F91DEE}" destId="{0690A3D1-B24E-49E3-9138-42C810943BF0}" srcOrd="0" destOrd="0" presId="urn:microsoft.com/office/officeart/2005/8/layout/vList2"/>
    <dgm:cxn modelId="{2F0EC517-4AE8-4AAC-9A9B-76D22BBE888D}" srcId="{2C63B9E9-3606-4E81-815F-DE7FD6EF85EF}" destId="{AFCB9CCB-43DF-4167-8129-FCA470F91DEE}" srcOrd="0" destOrd="0" parTransId="{B179EF8F-AEFB-4E2A-B40F-00939B9A46C9}" sibTransId="{A9E26D99-F3B1-4E14-87A0-E479F3AF1767}"/>
    <dgm:cxn modelId="{D3AF629D-06A9-459B-94C8-BF37A7059602}" type="presParOf" srcId="{484E8426-E0E7-41C8-A2C5-B1E58A2F3EC0}" destId="{0690A3D1-B24E-49E3-9138-42C810943BF0}" srcOrd="0" destOrd="0" presId="urn:microsoft.com/office/officeart/2005/8/layout/vList2"/>
  </dgm:cxnLst>
  <dgm:bg/>
  <dgm:whole/>
  <dgm:extLst>
    <a:ext uri="http://schemas.microsoft.com/office/drawing/2008/diagram">
      <dsp:dataModelExt xmlns:dsp="http://schemas.microsoft.com/office/drawing/2008/diagram" relId="rId23"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C3319B5-549F-4C0F-9A96-285B8273E6C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022F0E35-6E73-4EAF-9D72-498444FD1DDA}">
      <dgm:prSet custT="1"/>
      <dgm:spPr/>
      <dgm:t>
        <a:bodyPr/>
        <a:lstStyle/>
        <a:p>
          <a:pPr algn="ctr" rtl="0"/>
          <a:r>
            <a:rPr lang="ru-RU" sz="2400" dirty="0" smtClean="0">
              <a:latin typeface="Times New Roman" panose="02020603050405020304" pitchFamily="18" charset="0"/>
              <a:cs typeface="Times New Roman" panose="02020603050405020304" pitchFamily="18" charset="0"/>
            </a:rPr>
            <a:t>10) </a:t>
          </a:r>
          <a:r>
            <a:rPr lang="kk-KZ" sz="2400" dirty="0" smtClean="0">
              <a:effectLst/>
              <a:latin typeface="Times New Roman"/>
              <a:ea typeface="Times New Roman"/>
            </a:rPr>
            <a:t>ғылыми-техникалық ақпаратты таратудың еркіндігі және ғылыми-техникалық жетістіктерді насихаттау</a:t>
          </a:r>
          <a:r>
            <a:rPr lang="ru-RU" sz="2400" dirty="0" smtClean="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dgm:t>
    </dgm:pt>
    <dgm:pt modelId="{48D589F6-5A0B-410C-9C37-028081819441}" type="parTrans" cxnId="{EE5688C9-B038-413A-B751-B156AB34F046}">
      <dgm:prSet/>
      <dgm:spPr/>
      <dgm:t>
        <a:bodyPr/>
        <a:lstStyle/>
        <a:p>
          <a:endParaRPr lang="ru-RU"/>
        </a:p>
      </dgm:t>
    </dgm:pt>
    <dgm:pt modelId="{42D909BB-D017-4C19-A53D-835DD59B8CAB}" type="sibTrans" cxnId="{EE5688C9-B038-413A-B751-B156AB34F046}">
      <dgm:prSet/>
      <dgm:spPr/>
      <dgm:t>
        <a:bodyPr/>
        <a:lstStyle/>
        <a:p>
          <a:endParaRPr lang="ru-RU"/>
        </a:p>
      </dgm:t>
    </dgm:pt>
    <dgm:pt modelId="{2D700C03-A339-412C-9055-21FD5D59F1E6}" type="pres">
      <dgm:prSet presAssocID="{3C3319B5-549F-4C0F-9A96-285B8273E6C0}" presName="linear" presStyleCnt="0">
        <dgm:presLayoutVars>
          <dgm:animLvl val="lvl"/>
          <dgm:resizeHandles val="exact"/>
        </dgm:presLayoutVars>
      </dgm:prSet>
      <dgm:spPr/>
      <dgm:t>
        <a:bodyPr/>
        <a:lstStyle/>
        <a:p>
          <a:endParaRPr lang="ru-RU"/>
        </a:p>
      </dgm:t>
    </dgm:pt>
    <dgm:pt modelId="{791514C3-0EC0-46F6-8C0F-6E9D5D115E8F}" type="pres">
      <dgm:prSet presAssocID="{022F0E35-6E73-4EAF-9D72-498444FD1DDA}" presName="parentText" presStyleLbl="node1" presStyleIdx="0" presStyleCnt="1">
        <dgm:presLayoutVars>
          <dgm:chMax val="0"/>
          <dgm:bulletEnabled val="1"/>
        </dgm:presLayoutVars>
      </dgm:prSet>
      <dgm:spPr/>
      <dgm:t>
        <a:bodyPr/>
        <a:lstStyle/>
        <a:p>
          <a:endParaRPr lang="ru-RU"/>
        </a:p>
      </dgm:t>
    </dgm:pt>
  </dgm:ptLst>
  <dgm:cxnLst>
    <dgm:cxn modelId="{EE5688C9-B038-413A-B751-B156AB34F046}" srcId="{3C3319B5-549F-4C0F-9A96-285B8273E6C0}" destId="{022F0E35-6E73-4EAF-9D72-498444FD1DDA}" srcOrd="0" destOrd="0" parTransId="{48D589F6-5A0B-410C-9C37-028081819441}" sibTransId="{42D909BB-D017-4C19-A53D-835DD59B8CAB}"/>
    <dgm:cxn modelId="{C7A86D96-1F51-4A60-9887-2D7A5C6CA01D}" type="presOf" srcId="{022F0E35-6E73-4EAF-9D72-498444FD1DDA}" destId="{791514C3-0EC0-46F6-8C0F-6E9D5D115E8F}" srcOrd="0" destOrd="0" presId="urn:microsoft.com/office/officeart/2005/8/layout/vList2"/>
    <dgm:cxn modelId="{902C9B0A-81B6-405D-8E13-3E165E5B1CBD}" type="presOf" srcId="{3C3319B5-549F-4C0F-9A96-285B8273E6C0}" destId="{2D700C03-A339-412C-9055-21FD5D59F1E6}" srcOrd="0" destOrd="0" presId="urn:microsoft.com/office/officeart/2005/8/layout/vList2"/>
    <dgm:cxn modelId="{CCDC4EE1-E5AD-4875-9B5F-2F19851C8DFF}" type="presParOf" srcId="{2D700C03-A339-412C-9055-21FD5D59F1E6}" destId="{791514C3-0EC0-46F6-8C0F-6E9D5D115E8F}" srcOrd="0" destOrd="0" presId="urn:microsoft.com/office/officeart/2005/8/layout/vList2"/>
  </dgm:cxnLst>
  <dgm:bg/>
  <dgm:whole/>
  <dgm:extLst>
    <a:ext uri="http://schemas.microsoft.com/office/drawing/2008/diagram">
      <dsp:dataModelExt xmlns:dsp="http://schemas.microsoft.com/office/drawing/2008/diagram" relId="rId28"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D18723F-7DBD-4B76-97BC-27B4533E203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C15778BD-CFDA-4A39-BCB6-57FBDD318933}">
      <dgm:prSet custT="1"/>
      <dgm:spPr/>
      <dgm:t>
        <a:bodyPr/>
        <a:lstStyle/>
        <a:p>
          <a:pPr algn="ctr" rtl="0"/>
          <a:r>
            <a:rPr lang="kk-KZ" sz="2600" dirty="0" smtClean="0">
              <a:effectLst/>
              <a:latin typeface="Times New Roman"/>
              <a:ea typeface="Times New Roman"/>
            </a:rPr>
            <a:t>Бұл білім берудің жаңа сапасына серпіліс, ғылым мен инновацияның дамуындағы серпіліс. Зерттеу университеттері категориясын енгізу өте маңызды болып табылады. Олар Үкімет бекіткен және жоғары деңгейдегі ғылыми зерттеулерді және олардың нәтижелерінің тәжірибеге айналуын қолдайтын арнайы мақсатты бағдарламалар бойынша дамитын болады. Осындай университеттер үшін өз ішінде ғылымның дамуы ғана емес, сонымен қатар, ғылыми ұйымдармен – ҒЗИ және Орталықтармен тиімді өзара әрекеттестік және зерттеуді коммерциялау міндетті талаптардың бірі болып саналады. </a:t>
          </a:r>
          <a:endParaRPr lang="ru-RU" sz="2600" dirty="0">
            <a:latin typeface="Times New Roman" panose="02020603050405020304" pitchFamily="18" charset="0"/>
            <a:cs typeface="Times New Roman" panose="02020603050405020304" pitchFamily="18" charset="0"/>
          </a:endParaRPr>
        </a:p>
      </dgm:t>
    </dgm:pt>
    <dgm:pt modelId="{3B241BB6-67AA-408E-8596-199941B1DEFC}" type="parTrans" cxnId="{95ED6092-B2EB-435A-9D2D-19487E85DF22}">
      <dgm:prSet/>
      <dgm:spPr/>
      <dgm:t>
        <a:bodyPr/>
        <a:lstStyle/>
        <a:p>
          <a:endParaRPr lang="ru-RU"/>
        </a:p>
      </dgm:t>
    </dgm:pt>
    <dgm:pt modelId="{C8669CDD-59B1-49A6-B452-1BA981459321}" type="sibTrans" cxnId="{95ED6092-B2EB-435A-9D2D-19487E85DF22}">
      <dgm:prSet/>
      <dgm:spPr/>
      <dgm:t>
        <a:bodyPr/>
        <a:lstStyle/>
        <a:p>
          <a:endParaRPr lang="ru-RU"/>
        </a:p>
      </dgm:t>
    </dgm:pt>
    <dgm:pt modelId="{3C8F43F0-9C98-4C80-BACD-83C779AD976F}" type="pres">
      <dgm:prSet presAssocID="{BD18723F-7DBD-4B76-97BC-27B4533E2031}" presName="linear" presStyleCnt="0">
        <dgm:presLayoutVars>
          <dgm:animLvl val="lvl"/>
          <dgm:resizeHandles val="exact"/>
        </dgm:presLayoutVars>
      </dgm:prSet>
      <dgm:spPr/>
      <dgm:t>
        <a:bodyPr/>
        <a:lstStyle/>
        <a:p>
          <a:endParaRPr lang="ru-RU"/>
        </a:p>
      </dgm:t>
    </dgm:pt>
    <dgm:pt modelId="{8C32A25F-C5C3-44C9-AB93-CC9029F1F17F}" type="pres">
      <dgm:prSet presAssocID="{C15778BD-CFDA-4A39-BCB6-57FBDD318933}" presName="parentText" presStyleLbl="node1" presStyleIdx="0" presStyleCnt="1" custScaleY="1392904">
        <dgm:presLayoutVars>
          <dgm:chMax val="0"/>
          <dgm:bulletEnabled val="1"/>
        </dgm:presLayoutVars>
      </dgm:prSet>
      <dgm:spPr/>
      <dgm:t>
        <a:bodyPr/>
        <a:lstStyle/>
        <a:p>
          <a:endParaRPr lang="ru-RU"/>
        </a:p>
      </dgm:t>
    </dgm:pt>
  </dgm:ptLst>
  <dgm:cxnLst>
    <dgm:cxn modelId="{4FA706E6-D352-499E-BEC4-67E0D65263CF}" type="presOf" srcId="{BD18723F-7DBD-4B76-97BC-27B4533E2031}" destId="{3C8F43F0-9C98-4C80-BACD-83C779AD976F}" srcOrd="0" destOrd="0" presId="urn:microsoft.com/office/officeart/2005/8/layout/vList2"/>
    <dgm:cxn modelId="{20FC44DA-1F67-4B4F-B20C-4FEEFA2882CF}" type="presOf" srcId="{C15778BD-CFDA-4A39-BCB6-57FBDD318933}" destId="{8C32A25F-C5C3-44C9-AB93-CC9029F1F17F}" srcOrd="0" destOrd="0" presId="urn:microsoft.com/office/officeart/2005/8/layout/vList2"/>
    <dgm:cxn modelId="{95ED6092-B2EB-435A-9D2D-19487E85DF22}" srcId="{BD18723F-7DBD-4B76-97BC-27B4533E2031}" destId="{C15778BD-CFDA-4A39-BCB6-57FBDD318933}" srcOrd="0" destOrd="0" parTransId="{3B241BB6-67AA-408E-8596-199941B1DEFC}" sibTransId="{C8669CDD-59B1-49A6-B452-1BA981459321}"/>
    <dgm:cxn modelId="{3C5DFD98-9A2A-4DC8-B43E-5AA77D96D4CF}" type="presParOf" srcId="{3C8F43F0-9C98-4C80-BACD-83C779AD976F}" destId="{8C32A25F-C5C3-44C9-AB93-CC9029F1F17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BACBC62-0D99-4AC3-A426-68ADDCF76DF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47F8F520-A702-4485-9D84-C9ABD7A68D00}">
      <dgm:prSet custT="1"/>
      <dgm:spPr/>
      <dgm:t>
        <a:bodyPr/>
        <a:lstStyle/>
        <a:p>
          <a:pPr marL="0" indent="985838" rtl="0"/>
          <a:endParaRPr lang="ru-RU" sz="2000" dirty="0" smtClean="0">
            <a:latin typeface="Times New Roman" panose="02020603050405020304" pitchFamily="18" charset="0"/>
            <a:cs typeface="Times New Roman" panose="02020603050405020304" pitchFamily="18" charset="0"/>
          </a:endParaRPr>
        </a:p>
        <a:p>
          <a:pPr marL="0" indent="985838" rtl="0"/>
          <a:r>
            <a:rPr lang="ru-RU" sz="2000" dirty="0" err="1" smtClean="0">
              <a:latin typeface="Times New Roman" panose="02020603050405020304" pitchFamily="18" charset="0"/>
              <a:cs typeface="Times New Roman" panose="02020603050405020304" pitchFamily="18" charset="0"/>
            </a:rPr>
            <a:t>Әдебиеттер</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тізімі</a:t>
          </a: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	1. Конституция Республики Казахстан (принята на республиканском референдуме 30 августа 1995 г. (с изменениями и дополнениями по состоянию на 02.02.2011 г.)</a:t>
          </a:r>
          <a:br>
            <a:rPr lang="ru-RU"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	2. Послание Президента Республики Казахстан Н. Назарбаева народу Казахстана «Казахстанский путь – 2050: Единая цель, единые интересы, единое будущее». // Казахстанская правда, 2014, 18 января.</a:t>
          </a:r>
          <a:br>
            <a:rPr lang="ru-RU"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	3. Закон Республики Казахстан «О науке». Астана, </a:t>
          </a:r>
          <a:r>
            <a:rPr lang="ru-RU" sz="2000" dirty="0" err="1" smtClean="0">
              <a:latin typeface="Times New Roman" panose="02020603050405020304" pitchFamily="18" charset="0"/>
              <a:cs typeface="Times New Roman" panose="02020603050405020304" pitchFamily="18" charset="0"/>
            </a:rPr>
            <a:t>Акорда</a:t>
          </a:r>
          <a:r>
            <a:rPr lang="ru-RU" sz="2000" dirty="0" smtClean="0">
              <a:latin typeface="Times New Roman" panose="02020603050405020304" pitchFamily="18" charset="0"/>
              <a:cs typeface="Times New Roman" panose="02020603050405020304" pitchFamily="18" charset="0"/>
            </a:rPr>
            <a:t>, 18 февраля 2011 года. № 407-IV ЗРК. </a:t>
          </a:r>
          <a:br>
            <a:rPr lang="ru-RU"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	4. Закон Республики Казахстан от 24.10.2011 N 487-IV. "О внесении изменений и дополнений в Закон Республики Казахстан "Об образовании".</a:t>
          </a:r>
          <a:br>
            <a:rPr lang="ru-RU"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	5. Закон Республики Казахстан  «О государственных закупках»  от 21 июля 2007 года N 303-III. //«Казахстанская правда», 2007, 7 августа. N 121. </a:t>
          </a:r>
          <a:br>
            <a:rPr lang="ru-RU"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	6. Программа развития образования РК 2011-2020 гг. от 7 декабря 2010 года. // "Казахстанская правда" от 14.12.2010 г., № 338.</a:t>
          </a:r>
          <a:br>
            <a:rPr lang="ru-RU"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endParaRPr lang="ru-RU" sz="2000" dirty="0">
            <a:latin typeface="Times New Roman" panose="02020603050405020304" pitchFamily="18" charset="0"/>
            <a:cs typeface="Times New Roman" panose="02020603050405020304" pitchFamily="18" charset="0"/>
          </a:endParaRPr>
        </a:p>
      </dgm:t>
    </dgm:pt>
    <dgm:pt modelId="{1EEC01B1-CB55-48B5-BA6C-EB5EC5DF3909}" type="parTrans" cxnId="{908A4E9B-1E97-4FDD-B252-E2E9488C9ADE}">
      <dgm:prSet/>
      <dgm:spPr/>
      <dgm:t>
        <a:bodyPr/>
        <a:lstStyle/>
        <a:p>
          <a:endParaRPr lang="ru-RU"/>
        </a:p>
      </dgm:t>
    </dgm:pt>
    <dgm:pt modelId="{C67BEEC3-F41B-442C-BEAB-63C5B60B5994}" type="sibTrans" cxnId="{908A4E9B-1E97-4FDD-B252-E2E9488C9ADE}">
      <dgm:prSet/>
      <dgm:spPr/>
      <dgm:t>
        <a:bodyPr/>
        <a:lstStyle/>
        <a:p>
          <a:endParaRPr lang="ru-RU"/>
        </a:p>
      </dgm:t>
    </dgm:pt>
    <dgm:pt modelId="{B668E373-7B10-4174-88B4-0B1CACE364BC}" type="pres">
      <dgm:prSet presAssocID="{4BACBC62-0D99-4AC3-A426-68ADDCF76DFB}" presName="linear" presStyleCnt="0">
        <dgm:presLayoutVars>
          <dgm:animLvl val="lvl"/>
          <dgm:resizeHandles val="exact"/>
        </dgm:presLayoutVars>
      </dgm:prSet>
      <dgm:spPr/>
      <dgm:t>
        <a:bodyPr/>
        <a:lstStyle/>
        <a:p>
          <a:endParaRPr lang="ru-RU"/>
        </a:p>
      </dgm:t>
    </dgm:pt>
    <dgm:pt modelId="{DC14FBE9-FA69-4650-8107-6FD7950744AA}" type="pres">
      <dgm:prSet presAssocID="{47F8F520-A702-4485-9D84-C9ABD7A68D00}" presName="parentText" presStyleLbl="node1" presStyleIdx="0" presStyleCnt="1">
        <dgm:presLayoutVars>
          <dgm:chMax val="0"/>
          <dgm:bulletEnabled val="1"/>
        </dgm:presLayoutVars>
      </dgm:prSet>
      <dgm:spPr/>
      <dgm:t>
        <a:bodyPr/>
        <a:lstStyle/>
        <a:p>
          <a:endParaRPr lang="ru-RU"/>
        </a:p>
      </dgm:t>
    </dgm:pt>
  </dgm:ptLst>
  <dgm:cxnLst>
    <dgm:cxn modelId="{7002733E-C609-46F3-BD0D-127C7E124D7A}" type="presOf" srcId="{4BACBC62-0D99-4AC3-A426-68ADDCF76DFB}" destId="{B668E373-7B10-4174-88B4-0B1CACE364BC}" srcOrd="0" destOrd="0" presId="urn:microsoft.com/office/officeart/2005/8/layout/vList2"/>
    <dgm:cxn modelId="{3EC4369F-EA64-463B-A055-A9DB591E8381}" type="presOf" srcId="{47F8F520-A702-4485-9D84-C9ABD7A68D00}" destId="{DC14FBE9-FA69-4650-8107-6FD7950744AA}" srcOrd="0" destOrd="0" presId="urn:microsoft.com/office/officeart/2005/8/layout/vList2"/>
    <dgm:cxn modelId="{908A4E9B-1E97-4FDD-B252-E2E9488C9ADE}" srcId="{4BACBC62-0D99-4AC3-A426-68ADDCF76DFB}" destId="{47F8F520-A702-4485-9D84-C9ABD7A68D00}" srcOrd="0" destOrd="0" parTransId="{1EEC01B1-CB55-48B5-BA6C-EB5EC5DF3909}" sibTransId="{C67BEEC3-F41B-442C-BEAB-63C5B60B5994}"/>
    <dgm:cxn modelId="{30ADC772-2FCE-4132-AB50-527C5E6ABD33}" type="presParOf" srcId="{B668E373-7B10-4174-88B4-0B1CACE364BC}" destId="{DC14FBE9-FA69-4650-8107-6FD7950744A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81AFA0-21B2-4DBD-ACC7-4EAC2A0CEA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5EA03DC7-2667-4274-9FBF-16C67C8C8D88}">
      <dgm:prSet custT="1"/>
      <dgm:spPr/>
      <dgm:t>
        <a:bodyPr/>
        <a:lstStyle/>
        <a:p>
          <a:pPr algn="ctr" rtl="0"/>
          <a:r>
            <a:rPr lang="kk-KZ" sz="2200" dirty="0" smtClean="0">
              <a:effectLst/>
              <a:latin typeface="Times New Roman"/>
              <a:ea typeface="Times New Roman"/>
            </a:rPr>
            <a:t>Қазақстан ғылымы дамуының негізгі бағыттары анықталды. Бұл технологиялардың дамуына бағытталған инвестицияларды қолдау; ғылымды қолдау үшін жеке секторды көтермелеу; ғылым саласына қажетті қызметтерді қолдау; білімге қажетті ғылым мен технологияларды қолдау; күрделі зерттеулердің сапасын арттыру.</a:t>
          </a:r>
          <a:endParaRPr lang="ru-RU" sz="2200" dirty="0" smtClean="0">
            <a:effectLst/>
            <a:latin typeface="Times New Roman"/>
            <a:ea typeface="Times New Roman"/>
          </a:endParaRPr>
        </a:p>
        <a:p>
          <a:pPr algn="ctr"/>
          <a:r>
            <a:rPr lang="kk-KZ" sz="2200" dirty="0" smtClean="0">
              <a:effectLst/>
              <a:latin typeface="Times New Roman"/>
              <a:ea typeface="Times New Roman"/>
            </a:rPr>
            <a:t>Қазақстан жекеменшіктің әртүрлі формаларының ғылыми ұйымдары арқылы көрінетін маңызды ғылыми-техникалық әлеуетке қабілетті екенін айта кеткен жөн. Ғылымды құрылымдық реформалау шеңберінде академиялық ғылыми мекемелер қатарын алдыңғы қатарлы жоғары оқу орындарымен біріктіру көзделеді. Еліміздің Президенті инновациялық-білім беру консорциумдарын құруға тікелей көмек көрсетуді тапсырды. Алдыңғы қатарлы университеттер негізінде ғылыми және қолданбалы зерттеулерді жүргізу үшін жоғары технологиялар топтастырылатын болады. Бұл университеттерге инновациялық университеттер статусы берілетін болады. </a:t>
          </a:r>
          <a:endParaRPr lang="ru-RU" sz="2200" dirty="0">
            <a:latin typeface="Times New Roman" panose="02020603050405020304" pitchFamily="18" charset="0"/>
            <a:cs typeface="Times New Roman" panose="02020603050405020304" pitchFamily="18" charset="0"/>
          </a:endParaRPr>
        </a:p>
      </dgm:t>
    </dgm:pt>
    <dgm:pt modelId="{6F20C5EE-4CA5-4E09-BEC4-DA73C2CE3A90}" type="parTrans" cxnId="{A4503641-4F5A-4EA7-A596-DB912ACB9BD4}">
      <dgm:prSet/>
      <dgm:spPr/>
      <dgm:t>
        <a:bodyPr/>
        <a:lstStyle/>
        <a:p>
          <a:endParaRPr lang="ru-RU"/>
        </a:p>
      </dgm:t>
    </dgm:pt>
    <dgm:pt modelId="{1670504F-4DAA-4619-A502-73E00CA639C7}" type="sibTrans" cxnId="{A4503641-4F5A-4EA7-A596-DB912ACB9BD4}">
      <dgm:prSet/>
      <dgm:spPr/>
      <dgm:t>
        <a:bodyPr/>
        <a:lstStyle/>
        <a:p>
          <a:endParaRPr lang="ru-RU"/>
        </a:p>
      </dgm:t>
    </dgm:pt>
    <dgm:pt modelId="{E36D0386-BAB5-45F1-A3BB-C6209A353FBC}" type="pres">
      <dgm:prSet presAssocID="{E081AFA0-21B2-4DBD-ACC7-4EAC2A0CEA4D}" presName="linear" presStyleCnt="0">
        <dgm:presLayoutVars>
          <dgm:animLvl val="lvl"/>
          <dgm:resizeHandles val="exact"/>
        </dgm:presLayoutVars>
      </dgm:prSet>
      <dgm:spPr/>
      <dgm:t>
        <a:bodyPr/>
        <a:lstStyle/>
        <a:p>
          <a:endParaRPr lang="ru-RU"/>
        </a:p>
      </dgm:t>
    </dgm:pt>
    <dgm:pt modelId="{3B6AFD15-3141-487A-A737-9E3BA14048CD}" type="pres">
      <dgm:prSet presAssocID="{5EA03DC7-2667-4274-9FBF-16C67C8C8D88}" presName="parentText" presStyleLbl="node1" presStyleIdx="0" presStyleCnt="1" custLinFactNeighborX="-336" custLinFactNeighborY="-829">
        <dgm:presLayoutVars>
          <dgm:chMax val="0"/>
          <dgm:bulletEnabled val="1"/>
        </dgm:presLayoutVars>
      </dgm:prSet>
      <dgm:spPr/>
      <dgm:t>
        <a:bodyPr/>
        <a:lstStyle/>
        <a:p>
          <a:endParaRPr lang="ru-RU"/>
        </a:p>
      </dgm:t>
    </dgm:pt>
  </dgm:ptLst>
  <dgm:cxnLst>
    <dgm:cxn modelId="{569BE796-A67E-4261-9080-67B433B852F8}" type="presOf" srcId="{E081AFA0-21B2-4DBD-ACC7-4EAC2A0CEA4D}" destId="{E36D0386-BAB5-45F1-A3BB-C6209A353FBC}" srcOrd="0" destOrd="0" presId="urn:microsoft.com/office/officeart/2005/8/layout/vList2"/>
    <dgm:cxn modelId="{A4503641-4F5A-4EA7-A596-DB912ACB9BD4}" srcId="{E081AFA0-21B2-4DBD-ACC7-4EAC2A0CEA4D}" destId="{5EA03DC7-2667-4274-9FBF-16C67C8C8D88}" srcOrd="0" destOrd="0" parTransId="{6F20C5EE-4CA5-4E09-BEC4-DA73C2CE3A90}" sibTransId="{1670504F-4DAA-4619-A502-73E00CA639C7}"/>
    <dgm:cxn modelId="{0CD29A91-C0C5-4099-A99C-70C8130FCB05}" type="presOf" srcId="{5EA03DC7-2667-4274-9FBF-16C67C8C8D88}" destId="{3B6AFD15-3141-487A-A737-9E3BA14048CD}" srcOrd="0" destOrd="0" presId="urn:microsoft.com/office/officeart/2005/8/layout/vList2"/>
    <dgm:cxn modelId="{94843107-21A9-41DC-89F1-C32E39ECB11D}" type="presParOf" srcId="{E36D0386-BAB5-45F1-A3BB-C6209A353FBC}" destId="{3B6AFD15-3141-487A-A737-9E3BA14048CD}"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BB71AF7-234A-4004-905D-E1C2931BC98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82225BA1-BD97-4C9A-9F88-71DDC907246A}">
      <dgm:prSet custT="1"/>
      <dgm:spPr/>
      <dgm:t>
        <a:bodyPr/>
        <a:lstStyle/>
        <a:p>
          <a:pPr algn="ctr" rtl="0"/>
          <a:endParaRPr lang="ru-RU" sz="2400" b="1" dirty="0" smtClean="0">
            <a:latin typeface="Times New Roman" panose="02020603050405020304" pitchFamily="18" charset="0"/>
            <a:cs typeface="Times New Roman" panose="02020603050405020304" pitchFamily="18" charset="0"/>
          </a:endParaRPr>
        </a:p>
        <a:p>
          <a:pPr algn="ctr" rtl="0"/>
          <a:r>
            <a:rPr lang="kk-KZ" sz="2400" b="1" dirty="0" smtClean="0">
              <a:effectLst/>
              <a:latin typeface="Times New Roman"/>
              <a:ea typeface="Times New Roman"/>
            </a:rPr>
            <a:t>Мемлекеттік саясаттың ғылым саласындағы негізгі принциптері келесі:</a:t>
          </a:r>
          <a:r>
            <a:rPr lang="ru-RU" sz="1800" dirty="0" smtClean="0">
              <a:latin typeface="Times New Roman" panose="02020603050405020304" pitchFamily="18" charset="0"/>
              <a:cs typeface="Times New Roman" panose="02020603050405020304" pitchFamily="18" charset="0"/>
            </a:rPr>
            <a:t/>
          </a:r>
          <a:br>
            <a:rPr lang="ru-RU" sz="1800" dirty="0" smtClean="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dgm:t>
    </dgm:pt>
    <dgm:pt modelId="{5D295E1A-9597-4AE8-8059-5A37FB34A2E7}" type="parTrans" cxnId="{B5ED1715-9B1B-41F9-9109-63A817C57537}">
      <dgm:prSet/>
      <dgm:spPr/>
      <dgm:t>
        <a:bodyPr/>
        <a:lstStyle/>
        <a:p>
          <a:endParaRPr lang="ru-RU"/>
        </a:p>
      </dgm:t>
    </dgm:pt>
    <dgm:pt modelId="{E58A4D34-923D-4D51-B523-AF8C696F9AF5}" type="sibTrans" cxnId="{B5ED1715-9B1B-41F9-9109-63A817C57537}">
      <dgm:prSet/>
      <dgm:spPr/>
      <dgm:t>
        <a:bodyPr/>
        <a:lstStyle/>
        <a:p>
          <a:endParaRPr lang="ru-RU"/>
        </a:p>
      </dgm:t>
    </dgm:pt>
    <dgm:pt modelId="{A9C89034-3CF7-4DCB-B760-0CAD55440A5E}" type="pres">
      <dgm:prSet presAssocID="{8BB71AF7-234A-4004-905D-E1C2931BC98B}" presName="linear" presStyleCnt="0">
        <dgm:presLayoutVars>
          <dgm:animLvl val="lvl"/>
          <dgm:resizeHandles val="exact"/>
        </dgm:presLayoutVars>
      </dgm:prSet>
      <dgm:spPr/>
      <dgm:t>
        <a:bodyPr/>
        <a:lstStyle/>
        <a:p>
          <a:endParaRPr lang="ru-RU"/>
        </a:p>
      </dgm:t>
    </dgm:pt>
    <dgm:pt modelId="{2B727D06-0575-4EC8-85DF-11D75C718975}" type="pres">
      <dgm:prSet presAssocID="{82225BA1-BD97-4C9A-9F88-71DDC907246A}" presName="parentText" presStyleLbl="node1" presStyleIdx="0" presStyleCnt="1">
        <dgm:presLayoutVars>
          <dgm:chMax val="0"/>
          <dgm:bulletEnabled val="1"/>
        </dgm:presLayoutVars>
      </dgm:prSet>
      <dgm:spPr/>
      <dgm:t>
        <a:bodyPr/>
        <a:lstStyle/>
        <a:p>
          <a:endParaRPr lang="ru-RU"/>
        </a:p>
      </dgm:t>
    </dgm:pt>
  </dgm:ptLst>
  <dgm:cxnLst>
    <dgm:cxn modelId="{FFA63492-29E5-4AFD-A811-8D6BE82B3E69}" type="presOf" srcId="{8BB71AF7-234A-4004-905D-E1C2931BC98B}" destId="{A9C89034-3CF7-4DCB-B760-0CAD55440A5E}" srcOrd="0" destOrd="0" presId="urn:microsoft.com/office/officeart/2005/8/layout/vList2"/>
    <dgm:cxn modelId="{9317FA08-BC56-4708-8D91-C34E424C3ED9}" type="presOf" srcId="{82225BA1-BD97-4C9A-9F88-71DDC907246A}" destId="{2B727D06-0575-4EC8-85DF-11D75C718975}" srcOrd="0" destOrd="0" presId="urn:microsoft.com/office/officeart/2005/8/layout/vList2"/>
    <dgm:cxn modelId="{B5ED1715-9B1B-41F9-9109-63A817C57537}" srcId="{8BB71AF7-234A-4004-905D-E1C2931BC98B}" destId="{82225BA1-BD97-4C9A-9F88-71DDC907246A}" srcOrd="0" destOrd="0" parTransId="{5D295E1A-9597-4AE8-8059-5A37FB34A2E7}" sibTransId="{E58A4D34-923D-4D51-B523-AF8C696F9AF5}"/>
    <dgm:cxn modelId="{0DAD841C-F64E-4A86-9E75-5CB7D2F72A7E}" type="presParOf" srcId="{A9C89034-3CF7-4DCB-B760-0CAD55440A5E}" destId="{2B727D06-0575-4EC8-85DF-11D75C71897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FB86576-E1DF-4BB1-B75B-2F356B92FF7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F3F8F828-2C61-4BF6-A516-A530ECEFE5F3}">
      <dgm:prSet custT="1"/>
      <dgm:spPr/>
      <dgm:t>
        <a:bodyPr/>
        <a:lstStyle/>
        <a:p>
          <a:pPr algn="ctr" rtl="0"/>
          <a:r>
            <a:rPr lang="ru-RU" sz="1600" dirty="0" smtClean="0">
              <a:latin typeface="Times New Roman" panose="02020603050405020304" pitchFamily="18" charset="0"/>
              <a:cs typeface="Times New Roman" panose="02020603050405020304" pitchFamily="18" charset="0"/>
            </a:rPr>
            <a:t>1) </a:t>
          </a:r>
          <a:r>
            <a:rPr lang="kk-KZ" sz="1600" dirty="0" smtClean="0">
              <a:effectLst/>
              <a:latin typeface="Times New Roman"/>
              <a:ea typeface="Times New Roman"/>
            </a:rPr>
            <a:t>еліміздің әлеуметтік-экономикалық дамуының ұлттық мүдделеріне және ұзақ мерзімді мақсаттарына сәйкес ғылыми және ғылыми-техникалық дамудың басым бағыттарын таңдау және ынталандыру және оларды жүзеге асыру үшін ресурстарды жұмылдыру; </a:t>
          </a:r>
          <a:endParaRPr lang="ru-RU" sz="1600" dirty="0">
            <a:latin typeface="Times New Roman" panose="02020603050405020304" pitchFamily="18" charset="0"/>
            <a:cs typeface="Times New Roman" panose="02020603050405020304" pitchFamily="18" charset="0"/>
          </a:endParaRPr>
        </a:p>
      </dgm:t>
    </dgm:pt>
    <dgm:pt modelId="{00D34E5B-991B-467A-A028-8C6369292109}" type="parTrans" cxnId="{E49FAE88-34D7-444C-A0E9-8A24E1697E7F}">
      <dgm:prSet/>
      <dgm:spPr/>
      <dgm:t>
        <a:bodyPr/>
        <a:lstStyle/>
        <a:p>
          <a:endParaRPr lang="ru-RU"/>
        </a:p>
      </dgm:t>
    </dgm:pt>
    <dgm:pt modelId="{01C36383-73EF-4CAA-A443-DFE9918DE162}" type="sibTrans" cxnId="{E49FAE88-34D7-444C-A0E9-8A24E1697E7F}">
      <dgm:prSet/>
      <dgm:spPr/>
      <dgm:t>
        <a:bodyPr/>
        <a:lstStyle/>
        <a:p>
          <a:endParaRPr lang="ru-RU"/>
        </a:p>
      </dgm:t>
    </dgm:pt>
    <dgm:pt modelId="{067A3781-C9DD-4748-B6EF-47F38B386576}" type="pres">
      <dgm:prSet presAssocID="{BFB86576-E1DF-4BB1-B75B-2F356B92FF7A}" presName="linear" presStyleCnt="0">
        <dgm:presLayoutVars>
          <dgm:animLvl val="lvl"/>
          <dgm:resizeHandles val="exact"/>
        </dgm:presLayoutVars>
      </dgm:prSet>
      <dgm:spPr/>
      <dgm:t>
        <a:bodyPr/>
        <a:lstStyle/>
        <a:p>
          <a:endParaRPr lang="ru-RU"/>
        </a:p>
      </dgm:t>
    </dgm:pt>
    <dgm:pt modelId="{0BEF352E-CEF0-492D-AF36-86709089C89E}" type="pres">
      <dgm:prSet presAssocID="{F3F8F828-2C61-4BF6-A516-A530ECEFE5F3}" presName="parentText" presStyleLbl="node1" presStyleIdx="0" presStyleCnt="1">
        <dgm:presLayoutVars>
          <dgm:chMax val="0"/>
          <dgm:bulletEnabled val="1"/>
        </dgm:presLayoutVars>
      </dgm:prSet>
      <dgm:spPr/>
      <dgm:t>
        <a:bodyPr/>
        <a:lstStyle/>
        <a:p>
          <a:endParaRPr lang="ru-RU"/>
        </a:p>
      </dgm:t>
    </dgm:pt>
  </dgm:ptLst>
  <dgm:cxnLst>
    <dgm:cxn modelId="{CF57301E-DA1A-40F1-AFAC-DC04AE98B0A6}" type="presOf" srcId="{BFB86576-E1DF-4BB1-B75B-2F356B92FF7A}" destId="{067A3781-C9DD-4748-B6EF-47F38B386576}" srcOrd="0" destOrd="0" presId="urn:microsoft.com/office/officeart/2005/8/layout/vList2"/>
    <dgm:cxn modelId="{671EBC58-18EA-4416-81D3-2165BFBB14B6}" type="presOf" srcId="{F3F8F828-2C61-4BF6-A516-A530ECEFE5F3}" destId="{0BEF352E-CEF0-492D-AF36-86709089C89E}" srcOrd="0" destOrd="0" presId="urn:microsoft.com/office/officeart/2005/8/layout/vList2"/>
    <dgm:cxn modelId="{E49FAE88-34D7-444C-A0E9-8A24E1697E7F}" srcId="{BFB86576-E1DF-4BB1-B75B-2F356B92FF7A}" destId="{F3F8F828-2C61-4BF6-A516-A530ECEFE5F3}" srcOrd="0" destOrd="0" parTransId="{00D34E5B-991B-467A-A028-8C6369292109}" sibTransId="{01C36383-73EF-4CAA-A443-DFE9918DE162}"/>
    <dgm:cxn modelId="{0583FDD6-C197-4F66-B169-392141F8B7C1}" type="presParOf" srcId="{067A3781-C9DD-4748-B6EF-47F38B386576}" destId="{0BEF352E-CEF0-492D-AF36-86709089C89E}" srcOrd="0" destOrd="0" presId="urn:microsoft.com/office/officeart/2005/8/layout/vList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F3B1620-E0DF-4BF2-BE7E-9F262EF90AA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07DA0A32-5CF3-472B-B4F1-2C3082653AF7}">
      <dgm:prSet/>
      <dgm:spPr/>
      <dgm:t>
        <a:bodyPr/>
        <a:lstStyle/>
        <a:p>
          <a:pPr algn="ctr" rtl="0"/>
          <a:r>
            <a:rPr lang="ru-RU" dirty="0" smtClean="0">
              <a:latin typeface="Times New Roman" panose="02020603050405020304" pitchFamily="18" charset="0"/>
              <a:cs typeface="Times New Roman" panose="02020603050405020304" pitchFamily="18" charset="0"/>
            </a:rPr>
            <a:t>2) </a:t>
          </a:r>
          <a:r>
            <a:rPr lang="kk-KZ" dirty="0" smtClean="0">
              <a:effectLst/>
              <a:latin typeface="Times New Roman"/>
              <a:ea typeface="Times New Roman"/>
            </a:rPr>
            <a:t>ғылым және техника бойынша мемлекеттік тапсырыстарды жасау және орналастыру;</a:t>
          </a:r>
          <a:endParaRPr lang="ru-RU" dirty="0"/>
        </a:p>
      </dgm:t>
    </dgm:pt>
    <dgm:pt modelId="{F3891411-9AA3-4198-84F0-4733B67C2E40}" type="parTrans" cxnId="{134BBF19-0415-4443-8640-E25FF84E8DDB}">
      <dgm:prSet/>
      <dgm:spPr/>
      <dgm:t>
        <a:bodyPr/>
        <a:lstStyle/>
        <a:p>
          <a:endParaRPr lang="ru-RU"/>
        </a:p>
      </dgm:t>
    </dgm:pt>
    <dgm:pt modelId="{0F0C2039-C482-4715-A78A-8AB2D07CDD71}" type="sibTrans" cxnId="{134BBF19-0415-4443-8640-E25FF84E8DDB}">
      <dgm:prSet/>
      <dgm:spPr/>
      <dgm:t>
        <a:bodyPr/>
        <a:lstStyle/>
        <a:p>
          <a:endParaRPr lang="ru-RU"/>
        </a:p>
      </dgm:t>
    </dgm:pt>
    <dgm:pt modelId="{6E03E3C4-64F6-440A-BFC1-8275646CFD8C}" type="pres">
      <dgm:prSet presAssocID="{DF3B1620-E0DF-4BF2-BE7E-9F262EF90AA1}" presName="linear" presStyleCnt="0">
        <dgm:presLayoutVars>
          <dgm:animLvl val="lvl"/>
          <dgm:resizeHandles val="exact"/>
        </dgm:presLayoutVars>
      </dgm:prSet>
      <dgm:spPr/>
      <dgm:t>
        <a:bodyPr/>
        <a:lstStyle/>
        <a:p>
          <a:endParaRPr lang="ru-RU"/>
        </a:p>
      </dgm:t>
    </dgm:pt>
    <dgm:pt modelId="{17B968B1-4C5D-484C-A7B9-3EF8FBC10D4C}" type="pres">
      <dgm:prSet presAssocID="{07DA0A32-5CF3-472B-B4F1-2C3082653AF7}" presName="parentText" presStyleLbl="node1" presStyleIdx="0" presStyleCnt="1" custLinFactNeighborY="-55698">
        <dgm:presLayoutVars>
          <dgm:chMax val="0"/>
          <dgm:bulletEnabled val="1"/>
        </dgm:presLayoutVars>
      </dgm:prSet>
      <dgm:spPr/>
      <dgm:t>
        <a:bodyPr/>
        <a:lstStyle/>
        <a:p>
          <a:endParaRPr lang="ru-RU"/>
        </a:p>
      </dgm:t>
    </dgm:pt>
  </dgm:ptLst>
  <dgm:cxnLst>
    <dgm:cxn modelId="{2BC247D1-7D04-4C60-A510-2B2278B35963}" type="presOf" srcId="{07DA0A32-5CF3-472B-B4F1-2C3082653AF7}" destId="{17B968B1-4C5D-484C-A7B9-3EF8FBC10D4C}" srcOrd="0" destOrd="0" presId="urn:microsoft.com/office/officeart/2005/8/layout/vList2"/>
    <dgm:cxn modelId="{B62613FE-0865-40F2-AFF2-2BFC408806E0}" type="presOf" srcId="{DF3B1620-E0DF-4BF2-BE7E-9F262EF90AA1}" destId="{6E03E3C4-64F6-440A-BFC1-8275646CFD8C}" srcOrd="0" destOrd="0" presId="urn:microsoft.com/office/officeart/2005/8/layout/vList2"/>
    <dgm:cxn modelId="{134BBF19-0415-4443-8640-E25FF84E8DDB}" srcId="{DF3B1620-E0DF-4BF2-BE7E-9F262EF90AA1}" destId="{07DA0A32-5CF3-472B-B4F1-2C3082653AF7}" srcOrd="0" destOrd="0" parTransId="{F3891411-9AA3-4198-84F0-4733B67C2E40}" sibTransId="{0F0C2039-C482-4715-A78A-8AB2D07CDD71}"/>
    <dgm:cxn modelId="{1602364A-FDC2-44E1-A944-CBD36C537027}" type="presParOf" srcId="{6E03E3C4-64F6-440A-BFC1-8275646CFD8C}" destId="{17B968B1-4C5D-484C-A7B9-3EF8FBC10D4C}" srcOrd="0" destOrd="0" presId="urn:microsoft.com/office/officeart/2005/8/layout/vList2"/>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6D92617-1075-4D75-A2E0-4BA1F7286F7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2C0D0216-F6C9-40D4-BEF6-B6704EDE05A7}">
      <dgm:prSet/>
      <dgm:spPr/>
      <dgm:t>
        <a:bodyPr/>
        <a:lstStyle/>
        <a:p>
          <a:pPr algn="ctr" rtl="0"/>
          <a:r>
            <a:rPr lang="ru-RU" dirty="0" smtClean="0">
              <a:latin typeface="Times New Roman" panose="02020603050405020304" pitchFamily="18" charset="0"/>
              <a:cs typeface="Times New Roman" panose="02020603050405020304" pitchFamily="18" charset="0"/>
            </a:rPr>
            <a:t>3) </a:t>
          </a:r>
          <a:r>
            <a:rPr lang="kk-KZ" dirty="0" smtClean="0">
              <a:effectLst/>
              <a:latin typeface="Times New Roman"/>
              <a:ea typeface="Times New Roman"/>
            </a:rPr>
            <a:t>ғылыми және ғылыми-техникалық әрекет саласында ғылыми, ғылыми-техникалық және инновациялық әрекеттердің, кәсіпкерліктің және нарықтық инфрақұрылымның басқа да формаларын дамыту үшін қажетті экономикалық жағдайларды жасау;</a:t>
          </a:r>
          <a:endParaRPr lang="ru-RU" dirty="0">
            <a:latin typeface="Times New Roman" panose="02020603050405020304" pitchFamily="18" charset="0"/>
            <a:cs typeface="Times New Roman" panose="02020603050405020304" pitchFamily="18" charset="0"/>
          </a:endParaRPr>
        </a:p>
      </dgm:t>
    </dgm:pt>
    <dgm:pt modelId="{21FB9A74-3E0B-4D9A-A451-84094159F0D2}" type="parTrans" cxnId="{5699B340-4550-41C6-92D7-E8942957A55F}">
      <dgm:prSet/>
      <dgm:spPr/>
      <dgm:t>
        <a:bodyPr/>
        <a:lstStyle/>
        <a:p>
          <a:endParaRPr lang="ru-RU"/>
        </a:p>
      </dgm:t>
    </dgm:pt>
    <dgm:pt modelId="{BF5BCDA0-B386-4C17-BC7C-B5DF3B5B64AE}" type="sibTrans" cxnId="{5699B340-4550-41C6-92D7-E8942957A55F}">
      <dgm:prSet/>
      <dgm:spPr/>
      <dgm:t>
        <a:bodyPr/>
        <a:lstStyle/>
        <a:p>
          <a:endParaRPr lang="ru-RU"/>
        </a:p>
      </dgm:t>
    </dgm:pt>
    <dgm:pt modelId="{9E7CB436-2582-484A-86AE-E73E355E73BA}" type="pres">
      <dgm:prSet presAssocID="{D6D92617-1075-4D75-A2E0-4BA1F7286F72}" presName="linear" presStyleCnt="0">
        <dgm:presLayoutVars>
          <dgm:animLvl val="lvl"/>
          <dgm:resizeHandles val="exact"/>
        </dgm:presLayoutVars>
      </dgm:prSet>
      <dgm:spPr/>
      <dgm:t>
        <a:bodyPr/>
        <a:lstStyle/>
        <a:p>
          <a:endParaRPr lang="ru-RU"/>
        </a:p>
      </dgm:t>
    </dgm:pt>
    <dgm:pt modelId="{13B4487A-976D-4400-AD72-3AB53B294AA1}" type="pres">
      <dgm:prSet presAssocID="{2C0D0216-F6C9-40D4-BEF6-B6704EDE05A7}" presName="parentText" presStyleLbl="node1" presStyleIdx="0" presStyleCnt="1" custScaleY="12661" custLinFactNeighborX="-1207" custLinFactNeighborY="-7275">
        <dgm:presLayoutVars>
          <dgm:chMax val="0"/>
          <dgm:bulletEnabled val="1"/>
        </dgm:presLayoutVars>
      </dgm:prSet>
      <dgm:spPr/>
      <dgm:t>
        <a:bodyPr/>
        <a:lstStyle/>
        <a:p>
          <a:endParaRPr lang="ru-RU"/>
        </a:p>
      </dgm:t>
    </dgm:pt>
  </dgm:ptLst>
  <dgm:cxnLst>
    <dgm:cxn modelId="{E892C345-0B27-4D93-A230-A9FD6113921D}" type="presOf" srcId="{2C0D0216-F6C9-40D4-BEF6-B6704EDE05A7}" destId="{13B4487A-976D-4400-AD72-3AB53B294AA1}" srcOrd="0" destOrd="0" presId="urn:microsoft.com/office/officeart/2005/8/layout/vList2"/>
    <dgm:cxn modelId="{A497EBB9-10D9-47EB-87DD-107019D88E04}" type="presOf" srcId="{D6D92617-1075-4D75-A2E0-4BA1F7286F72}" destId="{9E7CB436-2582-484A-86AE-E73E355E73BA}" srcOrd="0" destOrd="0" presId="urn:microsoft.com/office/officeart/2005/8/layout/vList2"/>
    <dgm:cxn modelId="{5699B340-4550-41C6-92D7-E8942957A55F}" srcId="{D6D92617-1075-4D75-A2E0-4BA1F7286F72}" destId="{2C0D0216-F6C9-40D4-BEF6-B6704EDE05A7}" srcOrd="0" destOrd="0" parTransId="{21FB9A74-3E0B-4D9A-A451-84094159F0D2}" sibTransId="{BF5BCDA0-B386-4C17-BC7C-B5DF3B5B64AE}"/>
    <dgm:cxn modelId="{C34D0BF4-98F0-49ED-8BE4-5B6C57377DFC}" type="presParOf" srcId="{9E7CB436-2582-484A-86AE-E73E355E73BA}" destId="{13B4487A-976D-4400-AD72-3AB53B294AA1}" srcOrd="0" destOrd="0" presId="urn:microsoft.com/office/officeart/2005/8/layout/vList2"/>
  </dgm:cxnLst>
  <dgm:bg/>
  <dgm:whole/>
  <dgm:extLst>
    <a:ext uri="http://schemas.microsoft.com/office/drawing/2008/diagram">
      <dsp:dataModelExt xmlns:dsp="http://schemas.microsoft.com/office/drawing/2008/diagram" relId="rId23"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65B6FB4-EA5F-4A22-BE62-6101D205DBF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B907D534-B9A9-4AB4-97F0-90F4F49A8B0D}">
      <dgm:prSet custT="1"/>
      <dgm:spPr/>
      <dgm:t>
        <a:bodyPr/>
        <a:lstStyle/>
        <a:p>
          <a:pPr algn="ctr" rtl="0"/>
          <a:r>
            <a:rPr lang="ru-RU" sz="1600" dirty="0" smtClean="0">
              <a:latin typeface="Times New Roman" panose="02020603050405020304" pitchFamily="18" charset="0"/>
              <a:cs typeface="Times New Roman" panose="02020603050405020304" pitchFamily="18" charset="0"/>
            </a:rPr>
            <a:t>4) </a:t>
          </a:r>
          <a:r>
            <a:rPr lang="kk-KZ" sz="1600" dirty="0" smtClean="0">
              <a:effectLst/>
              <a:latin typeface="Times New Roman"/>
              <a:ea typeface="Times New Roman"/>
            </a:rPr>
            <a:t>Қазақстан Республикасының ұлттық артықшылықтарын жүзеге асыруды қамтамасыз ететін деңгейде мемлекеттік бюджеттен ғылыми зерттеулерді қаржыландыру және басқа дереккөздерден ғылыми зерттемелерді жүзеге асыруға атсалысу;</a:t>
          </a:r>
          <a:endParaRPr lang="ru-RU" sz="1600" dirty="0">
            <a:latin typeface="Times New Roman" panose="02020603050405020304" pitchFamily="18" charset="0"/>
            <a:cs typeface="Times New Roman" panose="02020603050405020304" pitchFamily="18" charset="0"/>
          </a:endParaRPr>
        </a:p>
      </dgm:t>
    </dgm:pt>
    <dgm:pt modelId="{D92BD33E-7D1C-4392-8692-0C5A8C91C0E7}" type="parTrans" cxnId="{DDE68659-9518-41C9-B8E4-3C9A3EF4D053}">
      <dgm:prSet/>
      <dgm:spPr/>
      <dgm:t>
        <a:bodyPr/>
        <a:lstStyle/>
        <a:p>
          <a:endParaRPr lang="ru-RU"/>
        </a:p>
      </dgm:t>
    </dgm:pt>
    <dgm:pt modelId="{46F6979E-FF4B-4E93-BDDB-21C3025C28DD}" type="sibTrans" cxnId="{DDE68659-9518-41C9-B8E4-3C9A3EF4D053}">
      <dgm:prSet/>
      <dgm:spPr/>
      <dgm:t>
        <a:bodyPr/>
        <a:lstStyle/>
        <a:p>
          <a:endParaRPr lang="ru-RU"/>
        </a:p>
      </dgm:t>
    </dgm:pt>
    <dgm:pt modelId="{BCF1C23B-7313-4E57-A024-970050AC984C}" type="pres">
      <dgm:prSet presAssocID="{765B6FB4-EA5F-4A22-BE62-6101D205DBFA}" presName="linear" presStyleCnt="0">
        <dgm:presLayoutVars>
          <dgm:animLvl val="lvl"/>
          <dgm:resizeHandles val="exact"/>
        </dgm:presLayoutVars>
      </dgm:prSet>
      <dgm:spPr/>
      <dgm:t>
        <a:bodyPr/>
        <a:lstStyle/>
        <a:p>
          <a:endParaRPr lang="ru-RU"/>
        </a:p>
      </dgm:t>
    </dgm:pt>
    <dgm:pt modelId="{239103FC-8858-4896-B3A3-29C50764743D}" type="pres">
      <dgm:prSet presAssocID="{B907D534-B9A9-4AB4-97F0-90F4F49A8B0D}" presName="parentText" presStyleLbl="node1" presStyleIdx="0" presStyleCnt="1" custScaleY="111835" custLinFactNeighborY="7501">
        <dgm:presLayoutVars>
          <dgm:chMax val="0"/>
          <dgm:bulletEnabled val="1"/>
        </dgm:presLayoutVars>
      </dgm:prSet>
      <dgm:spPr/>
      <dgm:t>
        <a:bodyPr/>
        <a:lstStyle/>
        <a:p>
          <a:endParaRPr lang="ru-RU"/>
        </a:p>
      </dgm:t>
    </dgm:pt>
  </dgm:ptLst>
  <dgm:cxnLst>
    <dgm:cxn modelId="{DDE68659-9518-41C9-B8E4-3C9A3EF4D053}" srcId="{765B6FB4-EA5F-4A22-BE62-6101D205DBFA}" destId="{B907D534-B9A9-4AB4-97F0-90F4F49A8B0D}" srcOrd="0" destOrd="0" parTransId="{D92BD33E-7D1C-4392-8692-0C5A8C91C0E7}" sibTransId="{46F6979E-FF4B-4E93-BDDB-21C3025C28DD}"/>
    <dgm:cxn modelId="{2A3CE176-D872-4C47-B201-FEBF817CAE0F}" type="presOf" srcId="{765B6FB4-EA5F-4A22-BE62-6101D205DBFA}" destId="{BCF1C23B-7313-4E57-A024-970050AC984C}" srcOrd="0" destOrd="0" presId="urn:microsoft.com/office/officeart/2005/8/layout/vList2"/>
    <dgm:cxn modelId="{EF12BD89-DC35-43BC-89B0-C559D228C699}" type="presOf" srcId="{B907D534-B9A9-4AB4-97F0-90F4F49A8B0D}" destId="{239103FC-8858-4896-B3A3-29C50764743D}" srcOrd="0" destOrd="0" presId="urn:microsoft.com/office/officeart/2005/8/layout/vList2"/>
    <dgm:cxn modelId="{2448B0A2-6831-456E-A878-31C8FD2FD91F}" type="presParOf" srcId="{BCF1C23B-7313-4E57-A024-970050AC984C}" destId="{239103FC-8858-4896-B3A3-29C50764743D}" srcOrd="0" destOrd="0" presId="urn:microsoft.com/office/officeart/2005/8/layout/vList2"/>
  </dgm:cxnLst>
  <dgm:bg/>
  <dgm:whole/>
  <dgm:extLst>
    <a:ext uri="http://schemas.microsoft.com/office/drawing/2008/diagram">
      <dsp:dataModelExt xmlns:dsp="http://schemas.microsoft.com/office/drawing/2008/diagram" relId="rId2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1883643-B77C-400D-AED7-C9C7FFCE966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6D54EF68-22CA-4CE6-A9B2-3EE6E64C8A48}">
      <dgm:prSet/>
      <dgm:spPr/>
      <dgm:t>
        <a:bodyPr/>
        <a:lstStyle/>
        <a:p>
          <a:pPr algn="ctr" rtl="0"/>
          <a:r>
            <a:rPr lang="ru-RU" dirty="0" smtClean="0">
              <a:latin typeface="Times New Roman" panose="02020603050405020304" pitchFamily="18" charset="0"/>
              <a:cs typeface="Times New Roman" panose="02020603050405020304" pitchFamily="18" charset="0"/>
            </a:rPr>
            <a:t>5) </a:t>
          </a:r>
          <a:r>
            <a:rPr lang="kk-KZ" dirty="0" smtClean="0">
              <a:effectLst/>
              <a:latin typeface="Times New Roman"/>
              <a:ea typeface="Times New Roman"/>
            </a:rPr>
            <a:t>ғылымның, ғылыми-техникалық зерттеулердің, өндірістің және білімнің ықпалдасуы;</a:t>
          </a:r>
          <a:endParaRPr lang="ru-RU" dirty="0">
            <a:latin typeface="Times New Roman" panose="02020603050405020304" pitchFamily="18" charset="0"/>
            <a:cs typeface="Times New Roman" panose="02020603050405020304" pitchFamily="18" charset="0"/>
          </a:endParaRPr>
        </a:p>
      </dgm:t>
    </dgm:pt>
    <dgm:pt modelId="{A4404C1A-C9B3-472D-8616-8B0D5FDB1A84}" type="parTrans" cxnId="{57ADB7BF-962C-4627-9C64-7EF1DB4A82B6}">
      <dgm:prSet/>
      <dgm:spPr/>
      <dgm:t>
        <a:bodyPr/>
        <a:lstStyle/>
        <a:p>
          <a:endParaRPr lang="ru-RU"/>
        </a:p>
      </dgm:t>
    </dgm:pt>
    <dgm:pt modelId="{B43BF33B-6D3D-4836-9FF1-1FDFBBC1A357}" type="sibTrans" cxnId="{57ADB7BF-962C-4627-9C64-7EF1DB4A82B6}">
      <dgm:prSet/>
      <dgm:spPr/>
      <dgm:t>
        <a:bodyPr/>
        <a:lstStyle/>
        <a:p>
          <a:endParaRPr lang="ru-RU"/>
        </a:p>
      </dgm:t>
    </dgm:pt>
    <dgm:pt modelId="{00A295E8-6F90-4529-AA92-F9A06800295B}" type="pres">
      <dgm:prSet presAssocID="{F1883643-B77C-400D-AED7-C9C7FFCE9663}" presName="linear" presStyleCnt="0">
        <dgm:presLayoutVars>
          <dgm:animLvl val="lvl"/>
          <dgm:resizeHandles val="exact"/>
        </dgm:presLayoutVars>
      </dgm:prSet>
      <dgm:spPr/>
      <dgm:t>
        <a:bodyPr/>
        <a:lstStyle/>
        <a:p>
          <a:endParaRPr lang="ru-RU"/>
        </a:p>
      </dgm:t>
    </dgm:pt>
    <dgm:pt modelId="{F32DAB34-C873-4DA3-B826-21101B9E1BC5}" type="pres">
      <dgm:prSet presAssocID="{6D54EF68-22CA-4CE6-A9B2-3EE6E64C8A48}" presName="parentText" presStyleLbl="node1" presStyleIdx="0" presStyleCnt="1">
        <dgm:presLayoutVars>
          <dgm:chMax val="0"/>
          <dgm:bulletEnabled val="1"/>
        </dgm:presLayoutVars>
      </dgm:prSet>
      <dgm:spPr/>
      <dgm:t>
        <a:bodyPr/>
        <a:lstStyle/>
        <a:p>
          <a:endParaRPr lang="ru-RU"/>
        </a:p>
      </dgm:t>
    </dgm:pt>
  </dgm:ptLst>
  <dgm:cxnLst>
    <dgm:cxn modelId="{5346482C-563A-43D0-95DE-51B2304B225B}" type="presOf" srcId="{F1883643-B77C-400D-AED7-C9C7FFCE9663}" destId="{00A295E8-6F90-4529-AA92-F9A06800295B}" srcOrd="0" destOrd="0" presId="urn:microsoft.com/office/officeart/2005/8/layout/vList2"/>
    <dgm:cxn modelId="{11D577F7-8889-40ED-91D8-D835098CF72E}" type="presOf" srcId="{6D54EF68-22CA-4CE6-A9B2-3EE6E64C8A48}" destId="{F32DAB34-C873-4DA3-B826-21101B9E1BC5}" srcOrd="0" destOrd="0" presId="urn:microsoft.com/office/officeart/2005/8/layout/vList2"/>
    <dgm:cxn modelId="{57ADB7BF-962C-4627-9C64-7EF1DB4A82B6}" srcId="{F1883643-B77C-400D-AED7-C9C7FFCE9663}" destId="{6D54EF68-22CA-4CE6-A9B2-3EE6E64C8A48}" srcOrd="0" destOrd="0" parTransId="{A4404C1A-C9B3-472D-8616-8B0D5FDB1A84}" sibTransId="{B43BF33B-6D3D-4836-9FF1-1FDFBBC1A357}"/>
    <dgm:cxn modelId="{F1B8B660-89DA-4C41-BAA9-C88C99D990D3}" type="presParOf" srcId="{00A295E8-6F90-4529-AA92-F9A06800295B}" destId="{F32DAB34-C873-4DA3-B826-21101B9E1BC5}" srcOrd="0" destOrd="0" presId="urn:microsoft.com/office/officeart/2005/8/layout/vList2"/>
  </dgm:cxnLst>
  <dgm:bg/>
  <dgm:whole/>
  <dgm:extLst>
    <a:ext uri="http://schemas.microsoft.com/office/drawing/2008/diagram">
      <dsp:dataModelExt xmlns:dsp="http://schemas.microsoft.com/office/drawing/2008/diagram" relId="rId33"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F20B4BD-3800-40C6-B4BE-678DF255065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7F4B8AC0-E46A-4755-9A73-AE24614D5534}">
      <dgm:prSet/>
      <dgm:spPr/>
      <dgm:t>
        <a:bodyPr/>
        <a:lstStyle/>
        <a:p>
          <a:pPr algn="ctr" rtl="0"/>
          <a:r>
            <a:rPr lang="ru-RU" dirty="0" smtClean="0">
              <a:latin typeface="Times New Roman" panose="02020603050405020304" pitchFamily="18" charset="0"/>
              <a:cs typeface="Times New Roman" panose="02020603050405020304" pitchFamily="18" charset="0"/>
            </a:rPr>
            <a:t>6) </a:t>
          </a:r>
          <a:r>
            <a:rPr lang="kk-KZ" dirty="0" smtClean="0">
              <a:effectLst/>
              <a:latin typeface="Times New Roman"/>
              <a:ea typeface="Times New Roman"/>
            </a:rPr>
            <a:t>ғылымның және ғылыми-техникалық әрекеттің ең басым бағыттары бойынша жоғары білікті кадрларды дайындау;</a:t>
          </a:r>
          <a:endParaRPr lang="ru-RU" dirty="0">
            <a:latin typeface="Times New Roman" panose="02020603050405020304" pitchFamily="18" charset="0"/>
            <a:cs typeface="Times New Roman" panose="02020603050405020304" pitchFamily="18" charset="0"/>
          </a:endParaRPr>
        </a:p>
      </dgm:t>
    </dgm:pt>
    <dgm:pt modelId="{087BBAB8-5A5F-4469-A4BC-AFC48645CBFB}" type="parTrans" cxnId="{73C6D711-3447-4B6C-AB6F-AA7D2A0256CB}">
      <dgm:prSet/>
      <dgm:spPr/>
      <dgm:t>
        <a:bodyPr/>
        <a:lstStyle/>
        <a:p>
          <a:endParaRPr lang="ru-RU"/>
        </a:p>
      </dgm:t>
    </dgm:pt>
    <dgm:pt modelId="{B54E351F-D620-4C5E-BCBC-5EDB45ED85E6}" type="sibTrans" cxnId="{73C6D711-3447-4B6C-AB6F-AA7D2A0256CB}">
      <dgm:prSet/>
      <dgm:spPr/>
      <dgm:t>
        <a:bodyPr/>
        <a:lstStyle/>
        <a:p>
          <a:endParaRPr lang="ru-RU"/>
        </a:p>
      </dgm:t>
    </dgm:pt>
    <dgm:pt modelId="{80A4B8AF-419E-4807-9DEB-426B671A025E}" type="pres">
      <dgm:prSet presAssocID="{4F20B4BD-3800-40C6-B4BE-678DF2550651}" presName="linear" presStyleCnt="0">
        <dgm:presLayoutVars>
          <dgm:animLvl val="lvl"/>
          <dgm:resizeHandles val="exact"/>
        </dgm:presLayoutVars>
      </dgm:prSet>
      <dgm:spPr/>
      <dgm:t>
        <a:bodyPr/>
        <a:lstStyle/>
        <a:p>
          <a:endParaRPr lang="ru-RU"/>
        </a:p>
      </dgm:t>
    </dgm:pt>
    <dgm:pt modelId="{8B2D1A11-A73F-405D-99B4-6A3156628C7D}" type="pres">
      <dgm:prSet presAssocID="{7F4B8AC0-E46A-4755-9A73-AE24614D5534}" presName="parentText" presStyleLbl="node1" presStyleIdx="0" presStyleCnt="1">
        <dgm:presLayoutVars>
          <dgm:chMax val="0"/>
          <dgm:bulletEnabled val="1"/>
        </dgm:presLayoutVars>
      </dgm:prSet>
      <dgm:spPr/>
      <dgm:t>
        <a:bodyPr/>
        <a:lstStyle/>
        <a:p>
          <a:endParaRPr lang="ru-RU"/>
        </a:p>
      </dgm:t>
    </dgm:pt>
  </dgm:ptLst>
  <dgm:cxnLst>
    <dgm:cxn modelId="{DFB9397D-B7F2-47A3-8E75-DDFEAB940E41}" type="presOf" srcId="{4F20B4BD-3800-40C6-B4BE-678DF2550651}" destId="{80A4B8AF-419E-4807-9DEB-426B671A025E}" srcOrd="0" destOrd="0" presId="urn:microsoft.com/office/officeart/2005/8/layout/vList2"/>
    <dgm:cxn modelId="{73C6D711-3447-4B6C-AB6F-AA7D2A0256CB}" srcId="{4F20B4BD-3800-40C6-B4BE-678DF2550651}" destId="{7F4B8AC0-E46A-4755-9A73-AE24614D5534}" srcOrd="0" destOrd="0" parTransId="{087BBAB8-5A5F-4469-A4BC-AFC48645CBFB}" sibTransId="{B54E351F-D620-4C5E-BCBC-5EDB45ED85E6}"/>
    <dgm:cxn modelId="{1CC8C5E1-BE76-451A-89AD-8386B077318C}" type="presOf" srcId="{7F4B8AC0-E46A-4755-9A73-AE24614D5534}" destId="{8B2D1A11-A73F-405D-99B4-6A3156628C7D}" srcOrd="0" destOrd="0" presId="urn:microsoft.com/office/officeart/2005/8/layout/vList2"/>
    <dgm:cxn modelId="{515A21EB-565C-471F-BE07-A1F172821861}" type="presParOf" srcId="{80A4B8AF-419E-4807-9DEB-426B671A025E}" destId="{8B2D1A11-A73F-405D-99B4-6A3156628C7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67DFC7-34AD-405E-A253-37EC6C66327D}">
      <dsp:nvSpPr>
        <dsp:cNvPr id="0" name=""/>
        <dsp:cNvSpPr/>
      </dsp:nvSpPr>
      <dsp:spPr>
        <a:xfrm>
          <a:off x="0" y="16904"/>
          <a:ext cx="6840760" cy="61588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44575" rtl="0">
            <a:lnSpc>
              <a:spcPct val="90000"/>
            </a:lnSpc>
            <a:spcBef>
              <a:spcPct val="0"/>
            </a:spcBef>
            <a:spcAft>
              <a:spcPct val="35000"/>
            </a:spcAft>
          </a:pPr>
          <a:r>
            <a:rPr lang="kk-KZ" sz="2350" kern="1200" dirty="0" smtClean="0">
              <a:effectLst/>
              <a:latin typeface="Times New Roman"/>
              <a:ea typeface="Times New Roman"/>
            </a:rPr>
            <a:t>Қазақстан Республикасы Президентінің Қаулысымен бекітілген 2010 жылдың 7 желтоқсанындағы ҚР «Білім туралы» Заңынан соң отандық ғылымды дамыту және оның нәтижелерін жүзеге асыру үшін үлкен мүмкіндіктер беретін «Ғылым туралы» Заң қабылданды. </a:t>
          </a:r>
          <a:endParaRPr lang="ru-RU" sz="2350" kern="1200" dirty="0" smtClean="0">
            <a:effectLst/>
            <a:latin typeface="Times New Roman"/>
            <a:ea typeface="Times New Roman"/>
          </a:endParaRPr>
        </a:p>
        <a:p>
          <a:pPr lvl="0" algn="ctr" defTabSz="1044575">
            <a:lnSpc>
              <a:spcPct val="90000"/>
            </a:lnSpc>
            <a:spcBef>
              <a:spcPct val="0"/>
            </a:spcBef>
            <a:spcAft>
              <a:spcPct val="35000"/>
            </a:spcAft>
          </a:pPr>
          <a:r>
            <a:rPr lang="kk-KZ" sz="2350" kern="1200" dirty="0" smtClean="0">
              <a:effectLst/>
              <a:latin typeface="Times New Roman"/>
              <a:ea typeface="Times New Roman"/>
            </a:rPr>
            <a:t>Қазіргі уақытта Қазақстан өзінің индустриялық-инновациялық дамуының белсенді сатысына қадам басты. Ол ғылым саласының қазіргі экономикалық жағдайларға бейімделуімен сипатталады. Бұл нормативтік-құқықтық база арқылы реттелетін ғылымды дамытуды ұйымдастырушылық, кадрлық, инфрақұрылымдық және қаржылық қамтамасыз етуді түпкілікті өзгертуге әкелуі тиіс. </a:t>
          </a:r>
          <a:endParaRPr lang="ru-RU" sz="2350" kern="1200" dirty="0">
            <a:latin typeface="Times New Roman" panose="02020603050405020304" pitchFamily="18" charset="0"/>
            <a:cs typeface="Times New Roman" panose="02020603050405020304" pitchFamily="18" charset="0"/>
          </a:endParaRPr>
        </a:p>
      </dsp:txBody>
      <dsp:txXfrm>
        <a:off x="300652" y="317556"/>
        <a:ext cx="6239456" cy="555757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24D006-528A-4FDC-AD6E-C366E060F9BA}">
      <dsp:nvSpPr>
        <dsp:cNvPr id="0" name=""/>
        <dsp:cNvSpPr/>
      </dsp:nvSpPr>
      <dsp:spPr>
        <a:xfrm>
          <a:off x="0" y="0"/>
          <a:ext cx="7226850" cy="184666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ru-RU" sz="2000" kern="1200" dirty="0" smtClean="0">
              <a:latin typeface="Times New Roman" panose="02020603050405020304" pitchFamily="18" charset="0"/>
              <a:cs typeface="Times New Roman" panose="02020603050405020304" pitchFamily="18" charset="0"/>
            </a:rPr>
            <a:t>7) </a:t>
          </a:r>
          <a:r>
            <a:rPr lang="kk-KZ" sz="2000" kern="1200" dirty="0" smtClean="0">
              <a:effectLst/>
              <a:latin typeface="Times New Roman"/>
              <a:ea typeface="Times New Roman"/>
            </a:rPr>
            <a:t>ғылымды ұйымдастырудың және басқарудың демократиялық формаларын дамыту, сонымен қатар, ғылыми-техникалық саясатты қалыптастырудағы және жүзеге асырудағы  мемлекеттік органдардың, ғылыми ұйымдардың және ғылыми қоғамдастықтың өзара әрекеттестігін іске асыру;</a:t>
          </a:r>
          <a:endParaRPr lang="ru-RU" sz="2000" kern="1200" dirty="0">
            <a:latin typeface="Times New Roman" panose="02020603050405020304" pitchFamily="18" charset="0"/>
            <a:cs typeface="Times New Roman" panose="02020603050405020304" pitchFamily="18" charset="0"/>
          </a:endParaRPr>
        </a:p>
      </dsp:txBody>
      <dsp:txXfrm>
        <a:off x="90147" y="90147"/>
        <a:ext cx="7046556" cy="166637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3B9755-3D19-4C6C-9A1F-BD0819FE2B61}">
      <dsp:nvSpPr>
        <dsp:cNvPr id="0" name=""/>
        <dsp:cNvSpPr/>
      </dsp:nvSpPr>
      <dsp:spPr>
        <a:xfrm>
          <a:off x="0" y="37930"/>
          <a:ext cx="7226850" cy="608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ru-RU" sz="2600" kern="1200" dirty="0" smtClean="0">
              <a:latin typeface="Times New Roman" panose="02020603050405020304" pitchFamily="18" charset="0"/>
              <a:cs typeface="Times New Roman" panose="02020603050405020304" pitchFamily="18" charset="0"/>
            </a:rPr>
            <a:t>8) </a:t>
          </a:r>
          <a:r>
            <a:rPr lang="kk-KZ" sz="2600" kern="1200" dirty="0" smtClean="0">
              <a:effectLst/>
              <a:latin typeface="Times New Roman"/>
              <a:ea typeface="Times New Roman"/>
            </a:rPr>
            <a:t>экологиялық қауіпсіздік талаптарын есептеу;</a:t>
          </a:r>
          <a:endParaRPr lang="ru-RU" sz="2600" kern="1200" dirty="0">
            <a:latin typeface="Times New Roman" panose="02020603050405020304" pitchFamily="18" charset="0"/>
            <a:cs typeface="Times New Roman" panose="02020603050405020304" pitchFamily="18" charset="0"/>
          </a:endParaRPr>
        </a:p>
      </dsp:txBody>
      <dsp:txXfrm>
        <a:off x="29700" y="67630"/>
        <a:ext cx="7167450" cy="5490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90A3D1-B24E-49E3-9138-42C810943BF0}">
      <dsp:nvSpPr>
        <dsp:cNvPr id="0" name=""/>
        <dsp:cNvSpPr/>
      </dsp:nvSpPr>
      <dsp:spPr>
        <a:xfrm>
          <a:off x="0" y="9464"/>
          <a:ext cx="7226850" cy="9266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ru-RU" sz="2400" kern="1200" dirty="0" smtClean="0">
              <a:latin typeface="Times New Roman" panose="02020603050405020304" pitchFamily="18" charset="0"/>
              <a:cs typeface="Times New Roman" panose="02020603050405020304" pitchFamily="18" charset="0"/>
            </a:rPr>
            <a:t>9) </a:t>
          </a:r>
          <a:r>
            <a:rPr lang="kk-KZ" sz="2400" kern="1200" dirty="0" smtClean="0">
              <a:effectLst/>
              <a:latin typeface="Times New Roman"/>
              <a:ea typeface="Times New Roman"/>
            </a:rPr>
            <a:t>халықаралық ғылыми және ғылыми-техникалық ынтымақтастықты дамыту;</a:t>
          </a:r>
          <a:endParaRPr lang="ru-RU" sz="2400" kern="1200" dirty="0">
            <a:latin typeface="Times New Roman" panose="02020603050405020304" pitchFamily="18" charset="0"/>
            <a:cs typeface="Times New Roman" panose="02020603050405020304" pitchFamily="18" charset="0"/>
          </a:endParaRPr>
        </a:p>
      </dsp:txBody>
      <dsp:txXfrm>
        <a:off x="45235" y="54699"/>
        <a:ext cx="7136380" cy="83616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1514C3-0EC0-46F6-8C0F-6E9D5D115E8F}">
      <dsp:nvSpPr>
        <dsp:cNvPr id="0" name=""/>
        <dsp:cNvSpPr/>
      </dsp:nvSpPr>
      <dsp:spPr>
        <a:xfrm>
          <a:off x="0" y="191"/>
          <a:ext cx="7226850" cy="10797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ru-RU" sz="2400" kern="1200" dirty="0" smtClean="0">
              <a:latin typeface="Times New Roman" panose="02020603050405020304" pitchFamily="18" charset="0"/>
              <a:cs typeface="Times New Roman" panose="02020603050405020304" pitchFamily="18" charset="0"/>
            </a:rPr>
            <a:t>10) </a:t>
          </a:r>
          <a:r>
            <a:rPr lang="kk-KZ" sz="2400" kern="1200" dirty="0" smtClean="0">
              <a:effectLst/>
              <a:latin typeface="Times New Roman"/>
              <a:ea typeface="Times New Roman"/>
            </a:rPr>
            <a:t>ғылыми-техникалық ақпаратты таратудың еркіндігі және ғылыми-техникалық жетістіктерді насихаттау</a:t>
          </a:r>
          <a:r>
            <a:rPr lang="ru-RU" sz="2400" kern="1200" dirty="0" smtClean="0">
              <a:latin typeface="Times New Roman" panose="02020603050405020304" pitchFamily="18" charset="0"/>
              <a:cs typeface="Times New Roman" panose="02020603050405020304" pitchFamily="18" charset="0"/>
            </a:rPr>
            <a:t>.</a:t>
          </a:r>
          <a:endParaRPr lang="ru-RU" sz="2400" kern="1200" dirty="0">
            <a:latin typeface="Times New Roman" panose="02020603050405020304" pitchFamily="18" charset="0"/>
            <a:cs typeface="Times New Roman" panose="02020603050405020304" pitchFamily="18" charset="0"/>
          </a:endParaRPr>
        </a:p>
      </dsp:txBody>
      <dsp:txXfrm>
        <a:off x="52708" y="52899"/>
        <a:ext cx="7121434" cy="97432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32A25F-C5C3-44C9-AB93-CC9029F1F17F}">
      <dsp:nvSpPr>
        <dsp:cNvPr id="0" name=""/>
        <dsp:cNvSpPr/>
      </dsp:nvSpPr>
      <dsp:spPr>
        <a:xfrm>
          <a:off x="0" y="38946"/>
          <a:ext cx="6840760" cy="61868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kk-KZ" sz="2600" kern="1200" dirty="0" smtClean="0">
              <a:effectLst/>
              <a:latin typeface="Times New Roman"/>
              <a:ea typeface="Times New Roman"/>
            </a:rPr>
            <a:t>Бұл білім берудің жаңа сапасына серпіліс, ғылым мен инновацияның дамуындағы серпіліс. Зерттеу университеттері категориясын енгізу өте маңызды болып табылады. Олар Үкімет бекіткен және жоғары деңгейдегі ғылыми зерттеулерді және олардың нәтижелерінің тәжірибеге айналуын қолдайтын арнайы мақсатты бағдарламалар бойынша дамитын болады. Осындай университеттер үшін өз ішінде ғылымның дамуы ғана емес, сонымен қатар, ғылыми ұйымдармен – ҒЗИ және Орталықтармен тиімді өзара әрекеттестік және зерттеуді коммерциялау міндетті талаптардың бірі болып саналады. </a:t>
          </a:r>
          <a:endParaRPr lang="ru-RU" sz="2600" kern="1200" dirty="0">
            <a:latin typeface="Times New Roman" panose="02020603050405020304" pitchFamily="18" charset="0"/>
            <a:cs typeface="Times New Roman" panose="02020603050405020304" pitchFamily="18" charset="0"/>
          </a:endParaRPr>
        </a:p>
      </dsp:txBody>
      <dsp:txXfrm>
        <a:off x="302015" y="340961"/>
        <a:ext cx="6236730" cy="5582773"/>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14FBE9-FA69-4650-8107-6FD7950744AA}">
      <dsp:nvSpPr>
        <dsp:cNvPr id="0" name=""/>
        <dsp:cNvSpPr/>
      </dsp:nvSpPr>
      <dsp:spPr>
        <a:xfrm>
          <a:off x="0" y="2415"/>
          <a:ext cx="6840760" cy="625986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985838" algn="l" defTabSz="889000" rtl="0">
            <a:lnSpc>
              <a:spcPct val="90000"/>
            </a:lnSpc>
            <a:spcBef>
              <a:spcPct val="0"/>
            </a:spcBef>
            <a:spcAft>
              <a:spcPct val="35000"/>
            </a:spcAft>
          </a:pPr>
          <a:endParaRPr lang="ru-RU" sz="2000" kern="1200" dirty="0" smtClean="0">
            <a:latin typeface="Times New Roman" panose="02020603050405020304" pitchFamily="18" charset="0"/>
            <a:cs typeface="Times New Roman" panose="02020603050405020304" pitchFamily="18" charset="0"/>
          </a:endParaRPr>
        </a:p>
        <a:p>
          <a:pPr marL="0" lvl="0" indent="985838" algn="l" defTabSz="889000" rtl="0">
            <a:lnSpc>
              <a:spcPct val="90000"/>
            </a:lnSpc>
            <a:spcBef>
              <a:spcPct val="0"/>
            </a:spcBef>
            <a:spcAft>
              <a:spcPct val="35000"/>
            </a:spcAft>
          </a:pPr>
          <a:r>
            <a:rPr lang="ru-RU" sz="2000" kern="1200" dirty="0" err="1" smtClean="0">
              <a:latin typeface="Times New Roman" panose="02020603050405020304" pitchFamily="18" charset="0"/>
              <a:cs typeface="Times New Roman" panose="02020603050405020304" pitchFamily="18" charset="0"/>
            </a:rPr>
            <a:t>Әдебиеттер</a:t>
          </a:r>
          <a:r>
            <a:rPr lang="ru-RU" sz="2000" kern="1200" dirty="0" smtClean="0">
              <a:latin typeface="Times New Roman" panose="02020603050405020304" pitchFamily="18" charset="0"/>
              <a:cs typeface="Times New Roman" panose="02020603050405020304" pitchFamily="18" charset="0"/>
            </a:rPr>
            <a:t> </a:t>
          </a:r>
          <a:r>
            <a:rPr lang="ru-RU" sz="2000" kern="1200" dirty="0" err="1" smtClean="0">
              <a:latin typeface="Times New Roman" panose="02020603050405020304" pitchFamily="18" charset="0"/>
              <a:cs typeface="Times New Roman" panose="02020603050405020304" pitchFamily="18" charset="0"/>
            </a:rPr>
            <a:t>тізімі</a:t>
          </a:r>
          <a:r>
            <a:rPr lang="ru-RU" sz="2000" kern="1200" dirty="0" smtClean="0">
              <a:latin typeface="Times New Roman" panose="02020603050405020304" pitchFamily="18" charset="0"/>
              <a:cs typeface="Times New Roman" panose="02020603050405020304" pitchFamily="18" charset="0"/>
            </a:rPr>
            <a:t/>
          </a:r>
          <a:br>
            <a:rPr lang="ru-RU" sz="2000" kern="1200" dirty="0" smtClean="0">
              <a:latin typeface="Times New Roman" panose="02020603050405020304" pitchFamily="18" charset="0"/>
              <a:cs typeface="Times New Roman" panose="02020603050405020304" pitchFamily="18" charset="0"/>
            </a:rPr>
          </a:br>
          <a:r>
            <a:rPr lang="ru-RU" sz="2000" kern="1200" dirty="0" smtClean="0">
              <a:latin typeface="Times New Roman" panose="02020603050405020304" pitchFamily="18" charset="0"/>
              <a:cs typeface="Times New Roman" panose="02020603050405020304" pitchFamily="18" charset="0"/>
            </a:rPr>
            <a:t>	1. Конституция Республики Казахстан (принята на республиканском референдуме 30 августа 1995 г. (с изменениями и дополнениями по состоянию на 02.02.2011 г.)</a:t>
          </a:r>
          <a:br>
            <a:rPr lang="ru-RU" sz="2000" kern="1200" dirty="0" smtClean="0">
              <a:latin typeface="Times New Roman" panose="02020603050405020304" pitchFamily="18" charset="0"/>
              <a:cs typeface="Times New Roman" panose="02020603050405020304" pitchFamily="18" charset="0"/>
            </a:rPr>
          </a:br>
          <a:r>
            <a:rPr lang="ru-RU" sz="2000" kern="1200" dirty="0" smtClean="0">
              <a:latin typeface="Times New Roman" panose="02020603050405020304" pitchFamily="18" charset="0"/>
              <a:cs typeface="Times New Roman" panose="02020603050405020304" pitchFamily="18" charset="0"/>
            </a:rPr>
            <a:t>	2. Послание Президента Республики Казахстан Н. Назарбаева народу Казахстана «Казахстанский путь – 2050: Единая цель, единые интересы, единое будущее». // Казахстанская правда, 2014, 18 января.</a:t>
          </a:r>
          <a:br>
            <a:rPr lang="ru-RU" sz="2000" kern="1200" dirty="0" smtClean="0">
              <a:latin typeface="Times New Roman" panose="02020603050405020304" pitchFamily="18" charset="0"/>
              <a:cs typeface="Times New Roman" panose="02020603050405020304" pitchFamily="18" charset="0"/>
            </a:rPr>
          </a:br>
          <a:r>
            <a:rPr lang="ru-RU" sz="2000" kern="1200" dirty="0" smtClean="0">
              <a:latin typeface="Times New Roman" panose="02020603050405020304" pitchFamily="18" charset="0"/>
              <a:cs typeface="Times New Roman" panose="02020603050405020304" pitchFamily="18" charset="0"/>
            </a:rPr>
            <a:t>	3. Закон Республики Казахстан «О науке». Астана, </a:t>
          </a:r>
          <a:r>
            <a:rPr lang="ru-RU" sz="2000" kern="1200" dirty="0" err="1" smtClean="0">
              <a:latin typeface="Times New Roman" panose="02020603050405020304" pitchFamily="18" charset="0"/>
              <a:cs typeface="Times New Roman" panose="02020603050405020304" pitchFamily="18" charset="0"/>
            </a:rPr>
            <a:t>Акорда</a:t>
          </a:r>
          <a:r>
            <a:rPr lang="ru-RU" sz="2000" kern="1200" dirty="0" smtClean="0">
              <a:latin typeface="Times New Roman" panose="02020603050405020304" pitchFamily="18" charset="0"/>
              <a:cs typeface="Times New Roman" panose="02020603050405020304" pitchFamily="18" charset="0"/>
            </a:rPr>
            <a:t>, 18 февраля 2011 года. № 407-IV ЗРК. </a:t>
          </a:r>
          <a:br>
            <a:rPr lang="ru-RU" sz="2000" kern="1200" dirty="0" smtClean="0">
              <a:latin typeface="Times New Roman" panose="02020603050405020304" pitchFamily="18" charset="0"/>
              <a:cs typeface="Times New Roman" panose="02020603050405020304" pitchFamily="18" charset="0"/>
            </a:rPr>
          </a:br>
          <a:r>
            <a:rPr lang="ru-RU" sz="2000" kern="1200" dirty="0" smtClean="0">
              <a:latin typeface="Times New Roman" panose="02020603050405020304" pitchFamily="18" charset="0"/>
              <a:cs typeface="Times New Roman" panose="02020603050405020304" pitchFamily="18" charset="0"/>
            </a:rPr>
            <a:t>	4. Закон Республики Казахстан от 24.10.2011 N 487-IV. "О внесении изменений и дополнений в Закон Республики Казахстан "Об образовании".</a:t>
          </a:r>
          <a:br>
            <a:rPr lang="ru-RU" sz="2000" kern="1200" dirty="0" smtClean="0">
              <a:latin typeface="Times New Roman" panose="02020603050405020304" pitchFamily="18" charset="0"/>
              <a:cs typeface="Times New Roman" panose="02020603050405020304" pitchFamily="18" charset="0"/>
            </a:rPr>
          </a:br>
          <a:r>
            <a:rPr lang="ru-RU" sz="2000" kern="1200" dirty="0" smtClean="0">
              <a:latin typeface="Times New Roman" panose="02020603050405020304" pitchFamily="18" charset="0"/>
              <a:cs typeface="Times New Roman" panose="02020603050405020304" pitchFamily="18" charset="0"/>
            </a:rPr>
            <a:t>	5. Закон Республики Казахстан  «О государственных закупках»  от 21 июля 2007 года N 303-III. //«Казахстанская правда», 2007, 7 августа. N 121. </a:t>
          </a:r>
          <a:br>
            <a:rPr lang="ru-RU" sz="2000" kern="1200" dirty="0" smtClean="0">
              <a:latin typeface="Times New Roman" panose="02020603050405020304" pitchFamily="18" charset="0"/>
              <a:cs typeface="Times New Roman" panose="02020603050405020304" pitchFamily="18" charset="0"/>
            </a:rPr>
          </a:br>
          <a:r>
            <a:rPr lang="ru-RU" sz="2000" kern="1200" dirty="0" smtClean="0">
              <a:latin typeface="Times New Roman" panose="02020603050405020304" pitchFamily="18" charset="0"/>
              <a:cs typeface="Times New Roman" panose="02020603050405020304" pitchFamily="18" charset="0"/>
            </a:rPr>
            <a:t>	6. Программа развития образования РК 2011-2020 гг. от 7 декабря 2010 года. // "Казахстанская правда" от 14.12.2010 г., № 338.</a:t>
          </a:r>
          <a:br>
            <a:rPr lang="ru-RU" sz="2000" kern="1200" dirty="0" smtClean="0">
              <a:latin typeface="Times New Roman" panose="02020603050405020304" pitchFamily="18" charset="0"/>
              <a:cs typeface="Times New Roman" panose="02020603050405020304" pitchFamily="18" charset="0"/>
            </a:rPr>
          </a:br>
          <a:r>
            <a:rPr lang="ru-RU" sz="2000" kern="1200" dirty="0" smtClean="0">
              <a:latin typeface="Times New Roman" panose="02020603050405020304" pitchFamily="18" charset="0"/>
              <a:cs typeface="Times New Roman" panose="02020603050405020304" pitchFamily="18" charset="0"/>
            </a:rPr>
            <a:t/>
          </a:r>
          <a:br>
            <a:rPr lang="ru-RU" sz="2000" kern="1200" dirty="0" smtClean="0">
              <a:latin typeface="Times New Roman" panose="02020603050405020304" pitchFamily="18" charset="0"/>
              <a:cs typeface="Times New Roman" panose="02020603050405020304" pitchFamily="18" charset="0"/>
            </a:rPr>
          </a:br>
          <a:endParaRPr lang="ru-RU" sz="2000" kern="1200" dirty="0">
            <a:latin typeface="Times New Roman" panose="02020603050405020304" pitchFamily="18" charset="0"/>
            <a:cs typeface="Times New Roman" panose="02020603050405020304" pitchFamily="18" charset="0"/>
          </a:endParaRPr>
        </a:p>
      </dsp:txBody>
      <dsp:txXfrm>
        <a:off x="305581" y="307996"/>
        <a:ext cx="6229598" cy="56487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6AFD15-3141-487A-A737-9E3BA14048CD}">
      <dsp:nvSpPr>
        <dsp:cNvPr id="0" name=""/>
        <dsp:cNvSpPr/>
      </dsp:nvSpPr>
      <dsp:spPr>
        <a:xfrm>
          <a:off x="0" y="0"/>
          <a:ext cx="7226850" cy="67384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kk-KZ" sz="2200" kern="1200" dirty="0" smtClean="0">
              <a:effectLst/>
              <a:latin typeface="Times New Roman"/>
              <a:ea typeface="Times New Roman"/>
            </a:rPr>
            <a:t>Қазақстан ғылымы дамуының негізгі бағыттары анықталды. Бұл технологиялардың дамуына бағытталған инвестицияларды қолдау; ғылымды қолдау үшін жеке секторды көтермелеу; ғылым саласына қажетті қызметтерді қолдау; білімге қажетті ғылым мен технологияларды қолдау; күрделі зерттеулердің сапасын арттыру.</a:t>
          </a:r>
          <a:endParaRPr lang="ru-RU" sz="2200" kern="1200" dirty="0" smtClean="0">
            <a:effectLst/>
            <a:latin typeface="Times New Roman"/>
            <a:ea typeface="Times New Roman"/>
          </a:endParaRPr>
        </a:p>
        <a:p>
          <a:pPr lvl="0" algn="ctr" defTabSz="977900">
            <a:lnSpc>
              <a:spcPct val="90000"/>
            </a:lnSpc>
            <a:spcBef>
              <a:spcPct val="0"/>
            </a:spcBef>
            <a:spcAft>
              <a:spcPct val="35000"/>
            </a:spcAft>
          </a:pPr>
          <a:r>
            <a:rPr lang="kk-KZ" sz="2200" kern="1200" dirty="0" smtClean="0">
              <a:effectLst/>
              <a:latin typeface="Times New Roman"/>
              <a:ea typeface="Times New Roman"/>
            </a:rPr>
            <a:t>Қазақстан жекеменшіктің әртүрлі формаларының ғылыми ұйымдары арқылы көрінетін маңызды ғылыми-техникалық әлеуетке қабілетті екенін айта кеткен жөн. Ғылымды құрылымдық реформалау шеңберінде академиялық ғылыми мекемелер қатарын алдыңғы қатарлы жоғары оқу орындарымен біріктіру көзделеді. Еліміздің Президенті инновациялық-білім беру консорциумдарын құруға тікелей көмек көрсетуді тапсырды. Алдыңғы қатарлы университеттер негізінде ғылыми және қолданбалы зерттеулерді жүргізу үшін жоғары технологиялар топтастырылатын болады. Бұл университеттерге инновациялық университеттер статусы берілетін болады. </a:t>
          </a:r>
          <a:endParaRPr lang="ru-RU" sz="2200" kern="1200" dirty="0">
            <a:latin typeface="Times New Roman" panose="02020603050405020304" pitchFamily="18" charset="0"/>
            <a:cs typeface="Times New Roman" panose="02020603050405020304" pitchFamily="18" charset="0"/>
          </a:endParaRPr>
        </a:p>
      </dsp:txBody>
      <dsp:txXfrm>
        <a:off x="328945" y="328945"/>
        <a:ext cx="6568960" cy="60805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727D06-0575-4EC8-85DF-11D75C718975}">
      <dsp:nvSpPr>
        <dsp:cNvPr id="0" name=""/>
        <dsp:cNvSpPr/>
      </dsp:nvSpPr>
      <dsp:spPr>
        <a:xfrm>
          <a:off x="0" y="574"/>
          <a:ext cx="7194257" cy="8440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endParaRPr lang="ru-RU" sz="2400" b="1" kern="1200" dirty="0" smtClean="0">
            <a:latin typeface="Times New Roman" panose="02020603050405020304" pitchFamily="18" charset="0"/>
            <a:cs typeface="Times New Roman" panose="02020603050405020304" pitchFamily="18" charset="0"/>
          </a:endParaRPr>
        </a:p>
        <a:p>
          <a:pPr lvl="0" algn="ctr" defTabSz="1066800" rtl="0">
            <a:lnSpc>
              <a:spcPct val="90000"/>
            </a:lnSpc>
            <a:spcBef>
              <a:spcPct val="0"/>
            </a:spcBef>
            <a:spcAft>
              <a:spcPct val="35000"/>
            </a:spcAft>
          </a:pPr>
          <a:r>
            <a:rPr lang="kk-KZ" sz="2400" b="1" kern="1200" dirty="0" smtClean="0">
              <a:effectLst/>
              <a:latin typeface="Times New Roman"/>
              <a:ea typeface="Times New Roman"/>
            </a:rPr>
            <a:t>Мемлекеттік саясаттың ғылым саласындағы негізгі принциптері келесі:</a:t>
          </a:r>
          <a:r>
            <a:rPr lang="ru-RU" sz="1800" kern="1200" dirty="0" smtClean="0">
              <a:latin typeface="Times New Roman" panose="02020603050405020304" pitchFamily="18" charset="0"/>
              <a:cs typeface="Times New Roman" panose="02020603050405020304" pitchFamily="18" charset="0"/>
            </a:rPr>
            <a:t/>
          </a:r>
          <a:br>
            <a:rPr lang="ru-RU" sz="1800" kern="1200" dirty="0" smtClean="0">
              <a:latin typeface="Times New Roman" panose="02020603050405020304" pitchFamily="18" charset="0"/>
              <a:cs typeface="Times New Roman" panose="02020603050405020304" pitchFamily="18" charset="0"/>
            </a:rPr>
          </a:br>
          <a:endParaRPr lang="ru-RU" sz="1800" kern="1200" dirty="0">
            <a:latin typeface="Times New Roman" panose="02020603050405020304" pitchFamily="18" charset="0"/>
            <a:cs typeface="Times New Roman" panose="02020603050405020304" pitchFamily="18" charset="0"/>
          </a:endParaRPr>
        </a:p>
      </dsp:txBody>
      <dsp:txXfrm>
        <a:off x="41203" y="41777"/>
        <a:ext cx="7111851" cy="7616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EF352E-CEF0-492D-AF36-86709089C89E}">
      <dsp:nvSpPr>
        <dsp:cNvPr id="0" name=""/>
        <dsp:cNvSpPr/>
      </dsp:nvSpPr>
      <dsp:spPr>
        <a:xfrm>
          <a:off x="0" y="1859"/>
          <a:ext cx="7199416" cy="1076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ru-RU" sz="1600" kern="1200" dirty="0" smtClean="0">
              <a:latin typeface="Times New Roman" panose="02020603050405020304" pitchFamily="18" charset="0"/>
              <a:cs typeface="Times New Roman" panose="02020603050405020304" pitchFamily="18" charset="0"/>
            </a:rPr>
            <a:t>1) </a:t>
          </a:r>
          <a:r>
            <a:rPr lang="kk-KZ" sz="1600" kern="1200" dirty="0" smtClean="0">
              <a:effectLst/>
              <a:latin typeface="Times New Roman"/>
              <a:ea typeface="Times New Roman"/>
            </a:rPr>
            <a:t>еліміздің әлеуметтік-экономикалық дамуының ұлттық мүдделеріне және ұзақ мерзімді мақсаттарына сәйкес ғылыми және ғылыми-техникалық дамудың басым бағыттарын таңдау және ынталандыру және оларды жүзеге асыру үшін ресурстарды жұмылдыру; </a:t>
          </a:r>
          <a:endParaRPr lang="ru-RU" sz="1600" kern="1200" dirty="0">
            <a:latin typeface="Times New Roman" panose="02020603050405020304" pitchFamily="18" charset="0"/>
            <a:cs typeface="Times New Roman" panose="02020603050405020304" pitchFamily="18" charset="0"/>
          </a:endParaRPr>
        </a:p>
      </dsp:txBody>
      <dsp:txXfrm>
        <a:off x="52546" y="54405"/>
        <a:ext cx="7094324" cy="9713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B968B1-4C5D-484C-A7B9-3EF8FBC10D4C}">
      <dsp:nvSpPr>
        <dsp:cNvPr id="0" name=""/>
        <dsp:cNvSpPr/>
      </dsp:nvSpPr>
      <dsp:spPr>
        <a:xfrm>
          <a:off x="0" y="0"/>
          <a:ext cx="7226850" cy="6563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ru-RU" sz="1700" kern="1200" dirty="0" smtClean="0">
              <a:latin typeface="Times New Roman" panose="02020603050405020304" pitchFamily="18" charset="0"/>
              <a:cs typeface="Times New Roman" panose="02020603050405020304" pitchFamily="18" charset="0"/>
            </a:rPr>
            <a:t>2) </a:t>
          </a:r>
          <a:r>
            <a:rPr lang="kk-KZ" sz="1700" kern="1200" dirty="0" smtClean="0">
              <a:effectLst/>
              <a:latin typeface="Times New Roman"/>
              <a:ea typeface="Times New Roman"/>
            </a:rPr>
            <a:t>ғылым және техника бойынша мемлекеттік тапсырыстарды жасау және орналастыру;</a:t>
          </a:r>
          <a:endParaRPr lang="ru-RU" sz="1700" kern="1200" dirty="0"/>
        </a:p>
      </dsp:txBody>
      <dsp:txXfrm>
        <a:off x="32041" y="32041"/>
        <a:ext cx="7162768" cy="59228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B4487A-976D-4400-AD72-3AB53B294AA1}">
      <dsp:nvSpPr>
        <dsp:cNvPr id="0" name=""/>
        <dsp:cNvSpPr/>
      </dsp:nvSpPr>
      <dsp:spPr>
        <a:xfrm>
          <a:off x="0" y="0"/>
          <a:ext cx="7226850" cy="135571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ru-RU" sz="1800" kern="1200" dirty="0" smtClean="0">
              <a:latin typeface="Times New Roman" panose="02020603050405020304" pitchFamily="18" charset="0"/>
              <a:cs typeface="Times New Roman" panose="02020603050405020304" pitchFamily="18" charset="0"/>
            </a:rPr>
            <a:t>3) </a:t>
          </a:r>
          <a:r>
            <a:rPr lang="kk-KZ" sz="1800" kern="1200" dirty="0" smtClean="0">
              <a:effectLst/>
              <a:latin typeface="Times New Roman"/>
              <a:ea typeface="Times New Roman"/>
            </a:rPr>
            <a:t>ғылыми және ғылыми-техникалық әрекет саласында ғылыми, ғылыми-техникалық және инновациялық әрекеттердің, кәсіпкерліктің және нарықтық инфрақұрылымның басқа да формаларын дамыту үшін қажетті экономикалық жағдайларды жасау;</a:t>
          </a:r>
          <a:endParaRPr lang="ru-RU" sz="1800" kern="1200" dirty="0">
            <a:latin typeface="Times New Roman" panose="02020603050405020304" pitchFamily="18" charset="0"/>
            <a:cs typeface="Times New Roman" panose="02020603050405020304" pitchFamily="18" charset="0"/>
          </a:endParaRPr>
        </a:p>
      </dsp:txBody>
      <dsp:txXfrm>
        <a:off x="66181" y="66181"/>
        <a:ext cx="7094488" cy="122335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9103FC-8858-4896-B3A3-29C50764743D}">
      <dsp:nvSpPr>
        <dsp:cNvPr id="0" name=""/>
        <dsp:cNvSpPr/>
      </dsp:nvSpPr>
      <dsp:spPr>
        <a:xfrm>
          <a:off x="0" y="216023"/>
          <a:ext cx="7226850" cy="136080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ru-RU" sz="1600" kern="1200" dirty="0" smtClean="0">
              <a:latin typeface="Times New Roman" panose="02020603050405020304" pitchFamily="18" charset="0"/>
              <a:cs typeface="Times New Roman" panose="02020603050405020304" pitchFamily="18" charset="0"/>
            </a:rPr>
            <a:t>4) </a:t>
          </a:r>
          <a:r>
            <a:rPr lang="kk-KZ" sz="1600" kern="1200" dirty="0" smtClean="0">
              <a:effectLst/>
              <a:latin typeface="Times New Roman"/>
              <a:ea typeface="Times New Roman"/>
            </a:rPr>
            <a:t>Қазақстан Республикасының ұлттық артықшылықтарын жүзеге асыруды қамтамасыз ететін деңгейде мемлекеттік бюджеттен ғылыми зерттеулерді қаржыландыру және басқа дереккөздерден ғылыми зерттемелерді жүзеге асыруға атсалысу;</a:t>
          </a:r>
          <a:endParaRPr lang="ru-RU" sz="1600" kern="1200" dirty="0">
            <a:latin typeface="Times New Roman" panose="02020603050405020304" pitchFamily="18" charset="0"/>
            <a:cs typeface="Times New Roman" panose="02020603050405020304" pitchFamily="18" charset="0"/>
          </a:endParaRPr>
        </a:p>
      </dsp:txBody>
      <dsp:txXfrm>
        <a:off x="66429" y="282452"/>
        <a:ext cx="7093992" cy="122795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2DAB34-C873-4DA3-B826-21101B9E1BC5}">
      <dsp:nvSpPr>
        <dsp:cNvPr id="0" name=""/>
        <dsp:cNvSpPr/>
      </dsp:nvSpPr>
      <dsp:spPr>
        <a:xfrm>
          <a:off x="0" y="14285"/>
          <a:ext cx="7226850" cy="617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ru-RU" sz="1600" kern="1200" dirty="0" smtClean="0">
              <a:latin typeface="Times New Roman" panose="02020603050405020304" pitchFamily="18" charset="0"/>
              <a:cs typeface="Times New Roman" panose="02020603050405020304" pitchFamily="18" charset="0"/>
            </a:rPr>
            <a:t>5) </a:t>
          </a:r>
          <a:r>
            <a:rPr lang="kk-KZ" sz="1600" kern="1200" dirty="0" smtClean="0">
              <a:effectLst/>
              <a:latin typeface="Times New Roman"/>
              <a:ea typeface="Times New Roman"/>
            </a:rPr>
            <a:t>ғылымның, ғылыми-техникалық зерттеулердің, өндірістің және білімнің ықпалдасуы;</a:t>
          </a:r>
          <a:endParaRPr lang="ru-RU" sz="1600" kern="1200" dirty="0">
            <a:latin typeface="Times New Roman" panose="02020603050405020304" pitchFamily="18" charset="0"/>
            <a:cs typeface="Times New Roman" panose="02020603050405020304" pitchFamily="18" charset="0"/>
          </a:endParaRPr>
        </a:p>
      </dsp:txBody>
      <dsp:txXfrm>
        <a:off x="30157" y="44442"/>
        <a:ext cx="7166536" cy="55744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2D1A11-A73F-405D-99B4-6A3156628C7D}">
      <dsp:nvSpPr>
        <dsp:cNvPr id="0" name=""/>
        <dsp:cNvSpPr/>
      </dsp:nvSpPr>
      <dsp:spPr>
        <a:xfrm>
          <a:off x="0" y="24237"/>
          <a:ext cx="7226850" cy="14215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ru-RU" sz="2700" kern="1200" dirty="0" smtClean="0">
              <a:latin typeface="Times New Roman" panose="02020603050405020304" pitchFamily="18" charset="0"/>
              <a:cs typeface="Times New Roman" panose="02020603050405020304" pitchFamily="18" charset="0"/>
            </a:rPr>
            <a:t>6) </a:t>
          </a:r>
          <a:r>
            <a:rPr lang="kk-KZ" sz="2700" kern="1200" dirty="0" smtClean="0">
              <a:effectLst/>
              <a:latin typeface="Times New Roman"/>
              <a:ea typeface="Times New Roman"/>
            </a:rPr>
            <a:t>ғылымның және ғылыми-техникалық әрекеттің ең басым бағыттары бойынша жоғары білікті кадрларды дайындау;</a:t>
          </a:r>
          <a:endParaRPr lang="ru-RU" sz="2700" kern="1200" dirty="0">
            <a:latin typeface="Times New Roman" panose="02020603050405020304" pitchFamily="18" charset="0"/>
            <a:cs typeface="Times New Roman" panose="02020603050405020304" pitchFamily="18" charset="0"/>
          </a:endParaRPr>
        </a:p>
      </dsp:txBody>
      <dsp:txXfrm>
        <a:off x="69394" y="93631"/>
        <a:ext cx="7088062" cy="128276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D46CD0-5EB2-411F-9B0A-26D0F962800A}" type="datetimeFigureOut">
              <a:rPr lang="ru-RU" smtClean="0"/>
              <a:t>29.09.2014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B5CA65-6C8F-4F2B-80F4-92A09B13F75B}" type="slidenum">
              <a:rPr lang="ru-RU" smtClean="0"/>
              <a:t>‹#›</a:t>
            </a:fld>
            <a:endParaRPr lang="ru-RU"/>
          </a:p>
        </p:txBody>
      </p:sp>
    </p:spTree>
    <p:extLst>
      <p:ext uri="{BB962C8B-B14F-4D97-AF65-F5344CB8AC3E}">
        <p14:creationId xmlns:p14="http://schemas.microsoft.com/office/powerpoint/2010/main" val="1925706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8EB5CA65-6C8F-4F2B-80F4-92A09B13F75B}" type="slidenum">
              <a:rPr lang="ru-RU" smtClean="0"/>
              <a:t>3</a:t>
            </a:fld>
            <a:endParaRPr lang="ru-RU"/>
          </a:p>
        </p:txBody>
      </p:sp>
    </p:spTree>
    <p:extLst>
      <p:ext uri="{BB962C8B-B14F-4D97-AF65-F5344CB8AC3E}">
        <p14:creationId xmlns:p14="http://schemas.microsoft.com/office/powerpoint/2010/main" val="1638037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29.09.2014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29.09.2014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29.09.2014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29.09.2014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29.09.2014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29.09.2014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29.09.2014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29.09.2014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29.09.2014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29.09.2014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29.09.2014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29.09.2014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image" Target="../media/image2.png"/><Relationship Id="rId13" Type="http://schemas.microsoft.com/office/2007/relationships/diagramDrawing" Target="../diagrams/drawing4.xml"/><Relationship Id="rId18" Type="http://schemas.microsoft.com/office/2007/relationships/diagramDrawing" Target="../diagrams/drawing5.xml"/><Relationship Id="rId26" Type="http://schemas.openxmlformats.org/officeDocument/2006/relationships/diagramQuickStyle" Target="../diagrams/quickStyle7.xml"/><Relationship Id="rId3" Type="http://schemas.openxmlformats.org/officeDocument/2006/relationships/diagramLayout" Target="../diagrams/layout3.xml"/><Relationship Id="rId21" Type="http://schemas.openxmlformats.org/officeDocument/2006/relationships/diagramQuickStyle" Target="../diagrams/quickStyle6.xml"/><Relationship Id="rId7" Type="http://schemas.openxmlformats.org/officeDocument/2006/relationships/image" Target="../media/image1.png"/><Relationship Id="rId12" Type="http://schemas.openxmlformats.org/officeDocument/2006/relationships/diagramColors" Target="../diagrams/colors4.xml"/><Relationship Id="rId17" Type="http://schemas.openxmlformats.org/officeDocument/2006/relationships/diagramColors" Target="../diagrams/colors5.xml"/><Relationship Id="rId25" Type="http://schemas.openxmlformats.org/officeDocument/2006/relationships/diagramLayout" Target="../diagrams/layout7.xml"/><Relationship Id="rId33" Type="http://schemas.microsoft.com/office/2007/relationships/diagramDrawing" Target="../diagrams/drawing8.xml"/><Relationship Id="rId2" Type="http://schemas.openxmlformats.org/officeDocument/2006/relationships/diagramData" Target="../diagrams/data3.xml"/><Relationship Id="rId16" Type="http://schemas.openxmlformats.org/officeDocument/2006/relationships/diagramQuickStyle" Target="../diagrams/quickStyle5.xml"/><Relationship Id="rId20" Type="http://schemas.openxmlformats.org/officeDocument/2006/relationships/diagramLayout" Target="../diagrams/layout6.xml"/><Relationship Id="rId29"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3.xml"/><Relationship Id="rId11" Type="http://schemas.openxmlformats.org/officeDocument/2006/relationships/diagramQuickStyle" Target="../diagrams/quickStyle4.xml"/><Relationship Id="rId24" Type="http://schemas.openxmlformats.org/officeDocument/2006/relationships/diagramData" Target="../diagrams/data7.xml"/><Relationship Id="rId32" Type="http://schemas.openxmlformats.org/officeDocument/2006/relationships/diagramColors" Target="../diagrams/colors8.xml"/><Relationship Id="rId5" Type="http://schemas.openxmlformats.org/officeDocument/2006/relationships/diagramColors" Target="../diagrams/colors3.xml"/><Relationship Id="rId15" Type="http://schemas.openxmlformats.org/officeDocument/2006/relationships/diagramLayout" Target="../diagrams/layout5.xml"/><Relationship Id="rId23" Type="http://schemas.microsoft.com/office/2007/relationships/diagramDrawing" Target="../diagrams/drawing6.xml"/><Relationship Id="rId28" Type="http://schemas.microsoft.com/office/2007/relationships/diagramDrawing" Target="../diagrams/drawing7.xml"/><Relationship Id="rId10" Type="http://schemas.openxmlformats.org/officeDocument/2006/relationships/diagramLayout" Target="../diagrams/layout4.xml"/><Relationship Id="rId19" Type="http://schemas.openxmlformats.org/officeDocument/2006/relationships/diagramData" Target="../diagrams/data6.xml"/><Relationship Id="rId31" Type="http://schemas.openxmlformats.org/officeDocument/2006/relationships/diagramQuickStyle" Target="../diagrams/quickStyle8.xml"/><Relationship Id="rId4" Type="http://schemas.openxmlformats.org/officeDocument/2006/relationships/diagramQuickStyle" Target="../diagrams/quickStyle3.xml"/><Relationship Id="rId9" Type="http://schemas.openxmlformats.org/officeDocument/2006/relationships/diagramData" Target="../diagrams/data4.xml"/><Relationship Id="rId14" Type="http://schemas.openxmlformats.org/officeDocument/2006/relationships/diagramData" Target="../diagrams/data5.xml"/><Relationship Id="rId22" Type="http://schemas.openxmlformats.org/officeDocument/2006/relationships/diagramColors" Target="../diagrams/colors6.xml"/><Relationship Id="rId27" Type="http://schemas.openxmlformats.org/officeDocument/2006/relationships/diagramColors" Target="../diagrams/colors7.xml"/><Relationship Id="rId30" Type="http://schemas.openxmlformats.org/officeDocument/2006/relationships/diagramLayout" Target="../diagrams/layout8.xml"/></Relationships>
</file>

<file path=ppt/slides/_rels/slide5.xml.rels><?xml version="1.0" encoding="UTF-8" standalone="yes"?>
<Relationships xmlns="http://schemas.openxmlformats.org/package/2006/relationships"><Relationship Id="rId8" Type="http://schemas.openxmlformats.org/officeDocument/2006/relationships/image" Target="../media/image2.png"/><Relationship Id="rId13" Type="http://schemas.microsoft.com/office/2007/relationships/diagramDrawing" Target="../diagrams/drawing10.xml"/><Relationship Id="rId18" Type="http://schemas.microsoft.com/office/2007/relationships/diagramDrawing" Target="../diagrams/drawing11.xml"/><Relationship Id="rId26" Type="http://schemas.openxmlformats.org/officeDocument/2006/relationships/diagramQuickStyle" Target="../diagrams/quickStyle13.xml"/><Relationship Id="rId3" Type="http://schemas.openxmlformats.org/officeDocument/2006/relationships/diagramLayout" Target="../diagrams/layout9.xml"/><Relationship Id="rId21" Type="http://schemas.openxmlformats.org/officeDocument/2006/relationships/diagramQuickStyle" Target="../diagrams/quickStyle12.xml"/><Relationship Id="rId7" Type="http://schemas.openxmlformats.org/officeDocument/2006/relationships/image" Target="../media/image1.png"/><Relationship Id="rId12" Type="http://schemas.openxmlformats.org/officeDocument/2006/relationships/diagramColors" Target="../diagrams/colors10.xml"/><Relationship Id="rId17" Type="http://schemas.openxmlformats.org/officeDocument/2006/relationships/diagramColors" Target="../diagrams/colors11.xml"/><Relationship Id="rId25" Type="http://schemas.openxmlformats.org/officeDocument/2006/relationships/diagramLayout" Target="../diagrams/layout13.xml"/><Relationship Id="rId2" Type="http://schemas.openxmlformats.org/officeDocument/2006/relationships/diagramData" Target="../diagrams/data9.xml"/><Relationship Id="rId16" Type="http://schemas.openxmlformats.org/officeDocument/2006/relationships/diagramQuickStyle" Target="../diagrams/quickStyle11.xml"/><Relationship Id="rId20" Type="http://schemas.openxmlformats.org/officeDocument/2006/relationships/diagramLayout" Target="../diagrams/layout12.xml"/><Relationship Id="rId1" Type="http://schemas.openxmlformats.org/officeDocument/2006/relationships/slideLayout" Target="../slideLayouts/slideLayout1.xml"/><Relationship Id="rId6" Type="http://schemas.microsoft.com/office/2007/relationships/diagramDrawing" Target="../diagrams/drawing9.xml"/><Relationship Id="rId11" Type="http://schemas.openxmlformats.org/officeDocument/2006/relationships/diagramQuickStyle" Target="../diagrams/quickStyle10.xml"/><Relationship Id="rId24" Type="http://schemas.openxmlformats.org/officeDocument/2006/relationships/diagramData" Target="../diagrams/data13.xml"/><Relationship Id="rId5" Type="http://schemas.openxmlformats.org/officeDocument/2006/relationships/diagramColors" Target="../diagrams/colors9.xml"/><Relationship Id="rId15" Type="http://schemas.openxmlformats.org/officeDocument/2006/relationships/diagramLayout" Target="../diagrams/layout11.xml"/><Relationship Id="rId23" Type="http://schemas.microsoft.com/office/2007/relationships/diagramDrawing" Target="../diagrams/drawing12.xml"/><Relationship Id="rId28" Type="http://schemas.microsoft.com/office/2007/relationships/diagramDrawing" Target="../diagrams/drawing13.xml"/><Relationship Id="rId10" Type="http://schemas.openxmlformats.org/officeDocument/2006/relationships/diagramLayout" Target="../diagrams/layout10.xml"/><Relationship Id="rId19" Type="http://schemas.openxmlformats.org/officeDocument/2006/relationships/diagramData" Target="../diagrams/data12.xml"/><Relationship Id="rId4" Type="http://schemas.openxmlformats.org/officeDocument/2006/relationships/diagramQuickStyle" Target="../diagrams/quickStyle9.xml"/><Relationship Id="rId9" Type="http://schemas.openxmlformats.org/officeDocument/2006/relationships/diagramData" Target="../diagrams/data10.xml"/><Relationship Id="rId14" Type="http://schemas.openxmlformats.org/officeDocument/2006/relationships/diagramData" Target="../diagrams/data11.xml"/><Relationship Id="rId22" Type="http://schemas.openxmlformats.org/officeDocument/2006/relationships/diagramColors" Target="../diagrams/colors12.xml"/><Relationship Id="rId27" Type="http://schemas.openxmlformats.org/officeDocument/2006/relationships/diagramColors" Target="../diagrams/colors13.xml"/></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4.xml"/><Relationship Id="rId7" Type="http://schemas.openxmlformats.org/officeDocument/2006/relationships/image" Target="../media/image1.png"/><Relationship Id="rId2" Type="http://schemas.openxmlformats.org/officeDocument/2006/relationships/diagramData" Target="../diagrams/data14.xml"/><Relationship Id="rId1" Type="http://schemas.openxmlformats.org/officeDocument/2006/relationships/slideLayout" Target="../slideLayouts/slideLayout1.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5.xml"/><Relationship Id="rId7" Type="http://schemas.openxmlformats.org/officeDocument/2006/relationships/image" Target="../media/image1.png"/><Relationship Id="rId2" Type="http://schemas.openxmlformats.org/officeDocument/2006/relationships/diagramData" Target="../diagrams/data15.xml"/><Relationship Id="rId1" Type="http://schemas.openxmlformats.org/officeDocument/2006/relationships/slideLayout" Target="../slideLayouts/slideLayout1.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15616" y="2204864"/>
            <a:ext cx="6840760" cy="1470025"/>
          </a:xfrm>
        </p:spPr>
        <p:txBody>
          <a:bodyPr>
            <a:normAutofit fontScale="90000"/>
          </a:bodyPr>
          <a:lstStyle/>
          <a:p>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kk-KZ" sz="4000" b="1" dirty="0" smtClean="0">
                <a:solidFill>
                  <a:srgbClr val="FFFF00"/>
                </a:solidFill>
                <a:latin typeface="Times New Roman"/>
                <a:ea typeface="Calibri"/>
              </a:rPr>
              <a:t>БІЛІМ </a:t>
            </a:r>
            <a:r>
              <a:rPr lang="kk-KZ" sz="4000" b="1" dirty="0">
                <a:solidFill>
                  <a:srgbClr val="FFFF00"/>
                </a:solidFill>
                <a:latin typeface="Times New Roman"/>
                <a:ea typeface="Calibri"/>
              </a:rPr>
              <a:t>ЖӘНЕ ҒЫЛЫМ САЛАСЫНДАҒЫ ҚАЗАҚСТАН </a:t>
            </a:r>
            <a:r>
              <a:rPr lang="kk-KZ" sz="4000" b="1" dirty="0" smtClean="0">
                <a:solidFill>
                  <a:srgbClr val="FFFF00"/>
                </a:solidFill>
                <a:latin typeface="Times New Roman"/>
                <a:ea typeface="Calibri"/>
              </a:rPr>
              <a:t>РЕСПУБЛИКАСЫ </a:t>
            </a:r>
            <a:r>
              <a:rPr lang="kk-KZ" sz="4000" b="1" dirty="0">
                <a:solidFill>
                  <a:srgbClr val="FFFF00"/>
                </a:solidFill>
                <a:latin typeface="Times New Roman"/>
                <a:ea typeface="Calibri"/>
              </a:rPr>
              <a:t>ЗАҢНАМАСЫ.</a:t>
            </a:r>
            <a:r>
              <a:rPr lang="ru-RU" sz="4000" dirty="0">
                <a:solidFill>
                  <a:srgbClr val="FFFF00"/>
                </a:solidFill>
                <a:latin typeface="Times New Roman"/>
                <a:ea typeface="Times New Roman"/>
              </a:rPr>
              <a:t/>
            </a:r>
            <a:br>
              <a:rPr lang="ru-RU" sz="4000" dirty="0">
                <a:solidFill>
                  <a:srgbClr val="FFFF00"/>
                </a:solidFill>
                <a:latin typeface="Times New Roman"/>
                <a:ea typeface="Times New Roman"/>
              </a:rPr>
            </a:br>
            <a:r>
              <a:rPr lang="kk-KZ" sz="4000" b="1" dirty="0">
                <a:solidFill>
                  <a:srgbClr val="FFFF00"/>
                </a:solidFill>
                <a:latin typeface="Times New Roman"/>
                <a:ea typeface="Calibri"/>
              </a:rPr>
              <a:t>СТУДЕНТТЕРДІҢ ҚҰҚЫҒЫ МЕН МІНДЕТТЕРІ</a:t>
            </a:r>
            <a:r>
              <a:rPr lang="ru-RU" sz="4000" dirty="0">
                <a:latin typeface="Times New Roman"/>
                <a:ea typeface="Times New Roman"/>
              </a:rPr>
              <a:t/>
            </a:r>
            <a:br>
              <a:rPr lang="ru-RU" sz="4000" dirty="0">
                <a:latin typeface="Times New Roman"/>
                <a:ea typeface="Times New Roman"/>
              </a:rPr>
            </a:br>
            <a:r>
              <a:rPr lang="ru-RU" sz="6000" dirty="0">
                <a:solidFill>
                  <a:srgbClr val="FFFF00"/>
                </a:solidFill>
              </a:rPr>
              <a:t/>
            </a:r>
            <a:br>
              <a:rPr lang="ru-RU" sz="6000" dirty="0">
                <a:solidFill>
                  <a:srgbClr val="FFFF00"/>
                </a:solidFill>
              </a:rPr>
            </a:br>
            <a:r>
              <a:rPr lang="ru-RU" sz="6000" b="1" dirty="0">
                <a:solidFill>
                  <a:srgbClr val="FFFF00"/>
                </a:solidFill>
              </a:rPr>
              <a:t> </a:t>
            </a:r>
            <a:r>
              <a:rPr lang="ru-RU" sz="6000" dirty="0">
                <a:solidFill>
                  <a:srgbClr val="FFFF00"/>
                </a:solidFill>
              </a:rPr>
              <a:t/>
            </a:r>
            <a:br>
              <a:rPr lang="ru-RU" sz="6000" dirty="0">
                <a:solidFill>
                  <a:srgbClr val="FFFF00"/>
                </a:solidFill>
              </a:rPr>
            </a:br>
            <a:endParaRPr lang="ru-RU" sz="6000" dirty="0">
              <a:solidFill>
                <a:srgbClr val="FFFF00"/>
              </a:solidFill>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16632"/>
            <a:ext cx="838046" cy="6618847"/>
          </a:xfrm>
          <a:prstGeom prst="rect">
            <a:avLst/>
          </a:prstGeom>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116632"/>
            <a:ext cx="835025" cy="662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29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circle(in)">
                                      <p:cBhvr>
                                        <p:cTn id="10"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945960916"/>
              </p:ext>
            </p:extLst>
          </p:nvPr>
        </p:nvGraphicFramePr>
        <p:xfrm>
          <a:off x="1138595" y="332656"/>
          <a:ext cx="6840760" cy="6192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Рисунок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504" y="116632"/>
            <a:ext cx="838046" cy="6618847"/>
          </a:xfrm>
          <a:prstGeom prst="rect">
            <a:avLst/>
          </a:prstGeom>
        </p:spPr>
      </p:pic>
      <p:pic>
        <p:nvPicPr>
          <p:cNvPr id="1027"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72400" y="116632"/>
            <a:ext cx="835025" cy="662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6967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circle(in)">
                                      <p:cBhvr>
                                        <p:cTn id="10"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2852076125"/>
              </p:ext>
            </p:extLst>
          </p:nvPr>
        </p:nvGraphicFramePr>
        <p:xfrm>
          <a:off x="945550" y="116632"/>
          <a:ext cx="7226850" cy="67413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Рисунок 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7504" y="116632"/>
            <a:ext cx="838046" cy="6618847"/>
          </a:xfrm>
          <a:prstGeom prst="rect">
            <a:avLst/>
          </a:prstGeom>
        </p:spPr>
      </p:pic>
      <p:pic>
        <p:nvPicPr>
          <p:cNvPr id="1027"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172400" y="116632"/>
            <a:ext cx="835025" cy="662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1296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circle(in)">
                                      <p:cBhvr>
                                        <p:cTn id="10"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1664818079"/>
              </p:ext>
            </p:extLst>
          </p:nvPr>
        </p:nvGraphicFramePr>
        <p:xfrm>
          <a:off x="978142" y="116632"/>
          <a:ext cx="7194257" cy="8451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Рисунок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504" y="116632"/>
            <a:ext cx="838046" cy="6618847"/>
          </a:xfrm>
          <a:prstGeom prst="rect">
            <a:avLst/>
          </a:prstGeom>
        </p:spPr>
      </p:pic>
      <p:pic>
        <p:nvPicPr>
          <p:cNvPr id="1027"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72400" y="116632"/>
            <a:ext cx="835025" cy="662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Схема 5"/>
          <p:cNvGraphicFramePr/>
          <p:nvPr>
            <p:extLst>
              <p:ext uri="{D42A27DB-BD31-4B8C-83A1-F6EECF244321}">
                <p14:modId xmlns:p14="http://schemas.microsoft.com/office/powerpoint/2010/main" val="1653933440"/>
              </p:ext>
            </p:extLst>
          </p:nvPr>
        </p:nvGraphicFramePr>
        <p:xfrm>
          <a:off x="945550" y="1052736"/>
          <a:ext cx="7199416" cy="108012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10" name="Схема 9"/>
          <p:cNvGraphicFramePr/>
          <p:nvPr>
            <p:extLst>
              <p:ext uri="{D42A27DB-BD31-4B8C-83A1-F6EECF244321}">
                <p14:modId xmlns:p14="http://schemas.microsoft.com/office/powerpoint/2010/main" val="3796353498"/>
              </p:ext>
            </p:extLst>
          </p:nvPr>
        </p:nvGraphicFramePr>
        <p:xfrm>
          <a:off x="945550" y="2204864"/>
          <a:ext cx="7226850" cy="667236"/>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graphicFrame>
        <p:nvGraphicFramePr>
          <p:cNvPr id="13" name="Схема 12"/>
          <p:cNvGraphicFramePr/>
          <p:nvPr>
            <p:extLst>
              <p:ext uri="{D42A27DB-BD31-4B8C-83A1-F6EECF244321}">
                <p14:modId xmlns:p14="http://schemas.microsoft.com/office/powerpoint/2010/main" val="4154788243"/>
              </p:ext>
            </p:extLst>
          </p:nvPr>
        </p:nvGraphicFramePr>
        <p:xfrm>
          <a:off x="952244" y="2924944"/>
          <a:ext cx="7226850" cy="1368152"/>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graphicFrame>
        <p:nvGraphicFramePr>
          <p:cNvPr id="15" name="Схема 14"/>
          <p:cNvGraphicFramePr/>
          <p:nvPr>
            <p:extLst>
              <p:ext uri="{D42A27DB-BD31-4B8C-83A1-F6EECF244321}">
                <p14:modId xmlns:p14="http://schemas.microsoft.com/office/powerpoint/2010/main" val="2127671513"/>
              </p:ext>
            </p:extLst>
          </p:nvPr>
        </p:nvGraphicFramePr>
        <p:xfrm>
          <a:off x="945550" y="4221088"/>
          <a:ext cx="7226850" cy="1610310"/>
        </p:xfrm>
        <a:graphic>
          <a:graphicData uri="http://schemas.openxmlformats.org/drawingml/2006/diagram">
            <dgm:relIds xmlns:dgm="http://schemas.openxmlformats.org/drawingml/2006/diagram" xmlns:r="http://schemas.openxmlformats.org/officeDocument/2006/relationships" r:dm="rId24" r:lo="rId25" r:qs="rId26" r:cs="rId27"/>
          </a:graphicData>
        </a:graphic>
      </p:graphicFrame>
      <p:graphicFrame>
        <p:nvGraphicFramePr>
          <p:cNvPr id="17" name="Схема 16"/>
          <p:cNvGraphicFramePr/>
          <p:nvPr>
            <p:extLst>
              <p:ext uri="{D42A27DB-BD31-4B8C-83A1-F6EECF244321}">
                <p14:modId xmlns:p14="http://schemas.microsoft.com/office/powerpoint/2010/main" val="3267976905"/>
              </p:ext>
            </p:extLst>
          </p:nvPr>
        </p:nvGraphicFramePr>
        <p:xfrm>
          <a:off x="945550" y="5877272"/>
          <a:ext cx="7226850" cy="646331"/>
        </p:xfrm>
        <a:graphic>
          <a:graphicData uri="http://schemas.openxmlformats.org/drawingml/2006/diagram">
            <dgm:relIds xmlns:dgm="http://schemas.openxmlformats.org/drawingml/2006/diagram" xmlns:r="http://schemas.openxmlformats.org/officeDocument/2006/relationships" r:dm="rId29" r:lo="rId30" r:qs="rId31" r:cs="rId32"/>
          </a:graphicData>
        </a:graphic>
      </p:graphicFrame>
    </p:spTree>
    <p:extLst>
      <p:ext uri="{BB962C8B-B14F-4D97-AF65-F5344CB8AC3E}">
        <p14:creationId xmlns:p14="http://schemas.microsoft.com/office/powerpoint/2010/main" val="3126194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circle(in)">
                                      <p:cBhvr>
                                        <p:cTn id="10"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1771669819"/>
              </p:ext>
            </p:extLst>
          </p:nvPr>
        </p:nvGraphicFramePr>
        <p:xfrm>
          <a:off x="945550" y="116632"/>
          <a:ext cx="7226850" cy="147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Рисунок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504" y="116632"/>
            <a:ext cx="838046" cy="6618847"/>
          </a:xfrm>
          <a:prstGeom prst="rect">
            <a:avLst/>
          </a:prstGeom>
        </p:spPr>
      </p:pic>
      <p:pic>
        <p:nvPicPr>
          <p:cNvPr id="1027"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72400" y="116632"/>
            <a:ext cx="835025" cy="662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Схема 5"/>
          <p:cNvGraphicFramePr/>
          <p:nvPr>
            <p:extLst>
              <p:ext uri="{D42A27DB-BD31-4B8C-83A1-F6EECF244321}">
                <p14:modId xmlns:p14="http://schemas.microsoft.com/office/powerpoint/2010/main" val="4068818918"/>
              </p:ext>
            </p:extLst>
          </p:nvPr>
        </p:nvGraphicFramePr>
        <p:xfrm>
          <a:off x="945550" y="1628800"/>
          <a:ext cx="7226850" cy="2031325"/>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8" name="Схема 7"/>
          <p:cNvGraphicFramePr/>
          <p:nvPr>
            <p:extLst>
              <p:ext uri="{D42A27DB-BD31-4B8C-83A1-F6EECF244321}">
                <p14:modId xmlns:p14="http://schemas.microsoft.com/office/powerpoint/2010/main" val="590026371"/>
              </p:ext>
            </p:extLst>
          </p:nvPr>
        </p:nvGraphicFramePr>
        <p:xfrm>
          <a:off x="945550" y="3717032"/>
          <a:ext cx="7226850" cy="646331"/>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graphicFrame>
        <p:nvGraphicFramePr>
          <p:cNvPr id="10" name="Схема 9"/>
          <p:cNvGraphicFramePr/>
          <p:nvPr>
            <p:extLst>
              <p:ext uri="{D42A27DB-BD31-4B8C-83A1-F6EECF244321}">
                <p14:modId xmlns:p14="http://schemas.microsoft.com/office/powerpoint/2010/main" val="3833530433"/>
              </p:ext>
            </p:extLst>
          </p:nvPr>
        </p:nvGraphicFramePr>
        <p:xfrm>
          <a:off x="947261" y="4509120"/>
          <a:ext cx="7226850" cy="936104"/>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graphicFrame>
        <p:nvGraphicFramePr>
          <p:cNvPr id="12" name="Схема 11"/>
          <p:cNvGraphicFramePr/>
          <p:nvPr>
            <p:extLst>
              <p:ext uri="{D42A27DB-BD31-4B8C-83A1-F6EECF244321}">
                <p14:modId xmlns:p14="http://schemas.microsoft.com/office/powerpoint/2010/main" val="1869717608"/>
              </p:ext>
            </p:extLst>
          </p:nvPr>
        </p:nvGraphicFramePr>
        <p:xfrm>
          <a:off x="945550" y="5517232"/>
          <a:ext cx="7226850" cy="1080120"/>
        </p:xfrm>
        <a:graphic>
          <a:graphicData uri="http://schemas.openxmlformats.org/drawingml/2006/diagram">
            <dgm:relIds xmlns:dgm="http://schemas.openxmlformats.org/drawingml/2006/diagram" xmlns:r="http://schemas.openxmlformats.org/officeDocument/2006/relationships" r:dm="rId24" r:lo="rId25" r:qs="rId26" r:cs="rId27"/>
          </a:graphicData>
        </a:graphic>
      </p:graphicFrame>
    </p:spTree>
    <p:extLst>
      <p:ext uri="{BB962C8B-B14F-4D97-AF65-F5344CB8AC3E}">
        <p14:creationId xmlns:p14="http://schemas.microsoft.com/office/powerpoint/2010/main" val="3017100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circle(in)">
                                      <p:cBhvr>
                                        <p:cTn id="10"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3978949244"/>
              </p:ext>
            </p:extLst>
          </p:nvPr>
        </p:nvGraphicFramePr>
        <p:xfrm>
          <a:off x="1138595" y="260649"/>
          <a:ext cx="6840760"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Рисунок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504" y="116632"/>
            <a:ext cx="838046" cy="6618847"/>
          </a:xfrm>
          <a:prstGeom prst="rect">
            <a:avLst/>
          </a:prstGeom>
        </p:spPr>
      </p:pic>
      <p:pic>
        <p:nvPicPr>
          <p:cNvPr id="1027"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72400" y="116632"/>
            <a:ext cx="835025" cy="662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1487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circle(in)">
                                      <p:cBhvr>
                                        <p:cTn id="10"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1492548394"/>
              </p:ext>
            </p:extLst>
          </p:nvPr>
        </p:nvGraphicFramePr>
        <p:xfrm>
          <a:off x="1043608" y="332656"/>
          <a:ext cx="6840760"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Рисунок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504" y="116632"/>
            <a:ext cx="838046" cy="6618847"/>
          </a:xfrm>
          <a:prstGeom prst="rect">
            <a:avLst/>
          </a:prstGeom>
        </p:spPr>
      </p:pic>
      <p:pic>
        <p:nvPicPr>
          <p:cNvPr id="1027"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72400" y="116632"/>
            <a:ext cx="835025" cy="662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9914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circle(in)">
                                      <p:cBhvr>
                                        <p:cTn id="10"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455</TotalTime>
  <Words>447</Words>
  <Application>Microsoft Office PowerPoint</Application>
  <PresentationFormat>Экран (4:3)</PresentationFormat>
  <Paragraphs>21</Paragraphs>
  <Slides>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     БІЛІМ ЖӘНЕ ҒЫЛЫМ САЛАСЫНДАҒЫ ҚАЗАҚСТАН РЕСПУБЛИКАСЫ ЗАҢНАМАСЫ. СТУДЕНТТЕРДІҢ ҚҰҚЫҒЫ МЕН МІНДЕТТЕРІ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Admin</cp:lastModifiedBy>
  <cp:revision>45</cp:revision>
  <dcterms:created xsi:type="dcterms:W3CDTF">2014-05-01T15:55:45Z</dcterms:created>
  <dcterms:modified xsi:type="dcterms:W3CDTF">2014-09-29T11:49:01Z</dcterms:modified>
</cp:coreProperties>
</file>