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76" r:id="rId5"/>
    <p:sldId id="277" r:id="rId6"/>
    <p:sldId id="278" r:id="rId7"/>
    <p:sldId id="286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199A2-EFB3-45CA-B4BA-11FFBBA22F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52926B6-4F34-4FFD-8072-A388D7B361D3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Казахстан признается мировым сообществом как страна с рыночной экономикой. За короткий исторический период обретения независимости Казахстан сделал прорыв в экономике,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интегрируясь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мировую цивилизацию, используя новые прогрессивные технологии. Определены перспективы социально-экономического развития страны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2A308FCC-8A2B-4B44-9139-EB48B92A93C1}" type="parTrans" cxnId="{BEA42542-AAFA-419A-B116-3E37D5A67038}">
      <dgm:prSet/>
      <dgm:spPr/>
      <dgm:t>
        <a:bodyPr/>
        <a:lstStyle/>
        <a:p>
          <a:endParaRPr lang="ru-RU"/>
        </a:p>
      </dgm:t>
    </dgm:pt>
    <dgm:pt modelId="{97E03F96-06A7-422B-8DB3-61764DDC5019}" type="sibTrans" cxnId="{BEA42542-AAFA-419A-B116-3E37D5A67038}">
      <dgm:prSet/>
      <dgm:spPr/>
      <dgm:t>
        <a:bodyPr/>
        <a:lstStyle/>
        <a:p>
          <a:endParaRPr lang="ru-RU"/>
        </a:p>
      </dgm:t>
    </dgm:pt>
    <dgm:pt modelId="{513EC5EA-B787-480A-B619-E3656D16AAED}" type="pres">
      <dgm:prSet presAssocID="{86C199A2-EFB3-45CA-B4BA-11FFBBA22F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7B32B6-A9F6-491C-AE8C-6479E88FB931}" type="pres">
      <dgm:prSet presAssocID="{152926B6-4F34-4FFD-8072-A388D7B361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5E90E8-863E-4051-A7E5-4FBED5292CFF}" type="presOf" srcId="{86C199A2-EFB3-45CA-B4BA-11FFBBA22FF6}" destId="{513EC5EA-B787-480A-B619-E3656D16AAED}" srcOrd="0" destOrd="0" presId="urn:microsoft.com/office/officeart/2005/8/layout/vList2"/>
    <dgm:cxn modelId="{BEA42542-AAFA-419A-B116-3E37D5A67038}" srcId="{86C199A2-EFB3-45CA-B4BA-11FFBBA22FF6}" destId="{152926B6-4F34-4FFD-8072-A388D7B361D3}" srcOrd="0" destOrd="0" parTransId="{2A308FCC-8A2B-4B44-9139-EB48B92A93C1}" sibTransId="{97E03F96-06A7-422B-8DB3-61764DDC5019}"/>
    <dgm:cxn modelId="{20C6DFA1-EBB3-445D-91FF-DB2FCEF8EEC0}" type="presOf" srcId="{152926B6-4F34-4FFD-8072-A388D7B361D3}" destId="{547B32B6-A9F6-491C-AE8C-6479E88FB931}" srcOrd="0" destOrd="0" presId="urn:microsoft.com/office/officeart/2005/8/layout/vList2"/>
    <dgm:cxn modelId="{64DA4D1A-EA42-403A-A69E-5803347DCC19}" type="presParOf" srcId="{513EC5EA-B787-480A-B619-E3656D16AAED}" destId="{547B32B6-A9F6-491C-AE8C-6479E88FB9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CD7799-80AE-4053-832D-C1D96688F0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885E20-1340-4335-877F-B5844FDB31E2}">
      <dgm:prSet custT="1"/>
      <dgm:spPr/>
      <dgm:t>
        <a:bodyPr/>
        <a:lstStyle/>
        <a:p>
          <a:pPr algn="ctr"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этом контексте возрастают роль и значение современной системы образования, человеческого капитала как критериев уровня общественного развития, составляющих основы нового качества жизни общества и являющихся важнейшими факторами, базой экономической мощи и национальной безопасности страны.</a:t>
          </a:r>
          <a:b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Казахстане создана необходимая законодательная база для функционирования системы образования. Закон Республики Казахстан «Об образовании», который был принят 27 июля 2007 года базируется на современных идеях и принципах, учитывает тенденции мирового образовательного прогресса. </a:t>
          </a:r>
          <a:r>
            <a:rPr lang="ru-RU" sz="1100" dirty="0" smtClean="0"/>
            <a:t/>
          </a:r>
          <a:br>
            <a:rPr lang="ru-RU" sz="1100" dirty="0" smtClean="0"/>
          </a:br>
          <a:endParaRPr lang="ru-RU" sz="1100" dirty="0"/>
        </a:p>
      </dgm:t>
    </dgm:pt>
    <dgm:pt modelId="{16D1AF70-852E-468B-9F2E-FB7DCBBA98DA}" type="parTrans" cxnId="{2E808EB2-7857-458D-8728-481EE1B6377D}">
      <dgm:prSet/>
      <dgm:spPr/>
      <dgm:t>
        <a:bodyPr/>
        <a:lstStyle/>
        <a:p>
          <a:endParaRPr lang="ru-RU"/>
        </a:p>
      </dgm:t>
    </dgm:pt>
    <dgm:pt modelId="{618A7086-B949-4143-88FF-CD7E6EDDDF4B}" type="sibTrans" cxnId="{2E808EB2-7857-458D-8728-481EE1B6377D}">
      <dgm:prSet/>
      <dgm:spPr/>
      <dgm:t>
        <a:bodyPr/>
        <a:lstStyle/>
        <a:p>
          <a:endParaRPr lang="ru-RU"/>
        </a:p>
      </dgm:t>
    </dgm:pt>
    <dgm:pt modelId="{88D16447-EEBE-46C1-8529-D0C0AD12224E}" type="pres">
      <dgm:prSet presAssocID="{CFCD7799-80AE-4053-832D-C1D96688F0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EDB9DC-D895-4AC9-9292-DE12D68E63CD}" type="pres">
      <dgm:prSet presAssocID="{AE885E20-1340-4335-877F-B5844FDB31E2}" presName="parentText" presStyleLbl="node1" presStyleIdx="0" presStyleCnt="1" custScaleY="10226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28E8F-9308-455F-B50B-863999FA513A}" type="presOf" srcId="{AE885E20-1340-4335-877F-B5844FDB31E2}" destId="{A1EDB9DC-D895-4AC9-9292-DE12D68E63CD}" srcOrd="0" destOrd="0" presId="urn:microsoft.com/office/officeart/2005/8/layout/vList2"/>
    <dgm:cxn modelId="{10C5DFC8-0734-4E90-ACFD-C2F85CAC13A6}" type="presOf" srcId="{CFCD7799-80AE-4053-832D-C1D96688F01E}" destId="{88D16447-EEBE-46C1-8529-D0C0AD12224E}" srcOrd="0" destOrd="0" presId="urn:microsoft.com/office/officeart/2005/8/layout/vList2"/>
    <dgm:cxn modelId="{2E808EB2-7857-458D-8728-481EE1B6377D}" srcId="{CFCD7799-80AE-4053-832D-C1D96688F01E}" destId="{AE885E20-1340-4335-877F-B5844FDB31E2}" srcOrd="0" destOrd="0" parTransId="{16D1AF70-852E-468B-9F2E-FB7DCBBA98DA}" sibTransId="{618A7086-B949-4143-88FF-CD7E6EDDDF4B}"/>
    <dgm:cxn modelId="{E87868FB-A6DF-4539-8D80-697F9938D9C7}" type="presParOf" srcId="{88D16447-EEBE-46C1-8529-D0C0AD12224E}" destId="{A1EDB9DC-D895-4AC9-9292-DE12D68E63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FD0489-0A5E-472E-80B5-41F97E9D1E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5FA9F3C-06DC-49CC-AFF4-776903CF18E3}">
      <dgm:prSet custT="1"/>
      <dgm:spPr/>
      <dgm:t>
        <a:bodyPr/>
        <a:lstStyle/>
        <a:p>
          <a:pPr algn="ctr"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Приобретенный суверенитет в 1991 году поставил перед Республикой Казахстан важнейшую задачу – вхождение в мировое сообщество, а, стало быть, перед отечественной системой образования – задачу гармонизации с международным образовательным пространством. В этой связи государственная политика в области образования осуществлялась в направлении реформирования законодательной базы, системы управления и финансирования образования в контексте поставленной задачи. </a:t>
          </a:r>
          <a:b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Равный доступ </a:t>
          </a:r>
          <a:r>
            <a:rPr lang="ru-RU" sz="2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казахстанцев</a:t>
          </a: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 знаниям во многом зависит от правовой базы и модели национального образования. Создание конкурентоспособной образовательной системы - глобальная задача, поставленная перед нами, ведь мы строим сильный, процветающий Казахстан. На это и нацелен  Закон Республики Казахстан «Об образовании» от 27 июля 2007 года.</a:t>
          </a:r>
          <a:b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A507C-3876-4CD9-A018-975AFEA00A5E}" type="parTrans" cxnId="{77A5599A-D09C-46BA-BE88-5D15C14BE637}">
      <dgm:prSet/>
      <dgm:spPr/>
      <dgm:t>
        <a:bodyPr/>
        <a:lstStyle/>
        <a:p>
          <a:endParaRPr lang="ru-RU"/>
        </a:p>
      </dgm:t>
    </dgm:pt>
    <dgm:pt modelId="{BCDF9266-4E27-4937-BB81-6B8C33083618}" type="sibTrans" cxnId="{77A5599A-D09C-46BA-BE88-5D15C14BE637}">
      <dgm:prSet/>
      <dgm:spPr/>
      <dgm:t>
        <a:bodyPr/>
        <a:lstStyle/>
        <a:p>
          <a:endParaRPr lang="ru-RU"/>
        </a:p>
      </dgm:t>
    </dgm:pt>
    <dgm:pt modelId="{8EDE8F4A-1EEA-44D2-9209-6C711094C4A7}" type="pres">
      <dgm:prSet presAssocID="{2AFD0489-0A5E-472E-80B5-41F97E9D1E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FF7CB8-7B2F-4B76-91A2-47AE73E97390}" type="pres">
      <dgm:prSet presAssocID="{55FA9F3C-06DC-49CC-AFF4-776903CF18E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A5599A-D09C-46BA-BE88-5D15C14BE637}" srcId="{2AFD0489-0A5E-472E-80B5-41F97E9D1E3A}" destId="{55FA9F3C-06DC-49CC-AFF4-776903CF18E3}" srcOrd="0" destOrd="0" parTransId="{C3BA507C-3876-4CD9-A018-975AFEA00A5E}" sibTransId="{BCDF9266-4E27-4937-BB81-6B8C33083618}"/>
    <dgm:cxn modelId="{7A52AF5D-C31C-487E-92DC-05702C45F054}" type="presOf" srcId="{55FA9F3C-06DC-49CC-AFF4-776903CF18E3}" destId="{F5FF7CB8-7B2F-4B76-91A2-47AE73E97390}" srcOrd="0" destOrd="0" presId="urn:microsoft.com/office/officeart/2005/8/layout/vList2"/>
    <dgm:cxn modelId="{AE8B2FF8-0D73-4F3D-95DE-7E27C84A252F}" type="presOf" srcId="{2AFD0489-0A5E-472E-80B5-41F97E9D1E3A}" destId="{8EDE8F4A-1EEA-44D2-9209-6C711094C4A7}" srcOrd="0" destOrd="0" presId="urn:microsoft.com/office/officeart/2005/8/layout/vList2"/>
    <dgm:cxn modelId="{DDCDCA53-CB2E-4951-A49C-157D6001ED4A}" type="presParOf" srcId="{8EDE8F4A-1EEA-44D2-9209-6C711094C4A7}" destId="{F5FF7CB8-7B2F-4B76-91A2-47AE73E9739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57E75F-B63B-4BDA-84DE-C1182707DE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C6527F-D7FE-4540-9521-5F477673FBE8}">
      <dgm:prSet custT="1"/>
      <dgm:spPr/>
      <dgm:t>
        <a:bodyPr/>
        <a:lstStyle/>
        <a:p>
          <a:pPr algn="ctr" rtl="0"/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 РК создает более благоприятное правовое поле для подготовки кадров не только по массовым профессиям технического и обслуживающего труда, но и по редким профессиям. Как уже сказано, введен новый уровень образования – </a:t>
          </a:r>
          <a:r>
            <a:rPr lang="ru-RU" sz="2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послесреднее</a:t>
          </a: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Учебные программы тут направлены на подготовку младших специалистов обслуживающего и управленческого труда по гуманитарным специальностям. Срок освоения этих программ составляет, как правило, один-два года. Законодательно закрепляется трехступенчатая модель подготовки кадров высшего и послевузовского образования (бакалавр – магистр – доктор </a:t>
          </a:r>
          <a:r>
            <a:rPr lang="ru-RU" sz="2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PhD</a:t>
          </a: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основанная на накопительной кредитной системе обучения. Это соответствует положениям Болонской декларации и международным стандартам. </a:t>
          </a:r>
          <a:endParaRPr lang="ru-RU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8BBDA-3503-4ED0-96A4-7F7E3F06B0E1}" type="parTrans" cxnId="{72009E2C-6817-45AE-8972-00648F2B8B7E}">
      <dgm:prSet/>
      <dgm:spPr/>
      <dgm:t>
        <a:bodyPr/>
        <a:lstStyle/>
        <a:p>
          <a:endParaRPr lang="ru-RU"/>
        </a:p>
      </dgm:t>
    </dgm:pt>
    <dgm:pt modelId="{73C0EF5B-A2E4-4BAB-B31A-237A619D131A}" type="sibTrans" cxnId="{72009E2C-6817-45AE-8972-00648F2B8B7E}">
      <dgm:prSet/>
      <dgm:spPr/>
      <dgm:t>
        <a:bodyPr/>
        <a:lstStyle/>
        <a:p>
          <a:endParaRPr lang="ru-RU"/>
        </a:p>
      </dgm:t>
    </dgm:pt>
    <dgm:pt modelId="{CC7AD71D-C6E8-44A5-9E9C-9127E6F376B2}" type="pres">
      <dgm:prSet presAssocID="{E757E75F-B63B-4BDA-84DE-C1182707DE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5F5E0B-0D2F-4BDF-9592-EF5D1463C193}" type="pres">
      <dgm:prSet presAssocID="{73C6527F-D7FE-4540-9521-5F477673FBE8}" presName="parentText" presStyleLbl="node1" presStyleIdx="0" presStyleCnt="1" custScaleY="12034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DBC12A-94A6-46FA-B2F7-056C24356C4B}" type="presOf" srcId="{73C6527F-D7FE-4540-9521-5F477673FBE8}" destId="{005F5E0B-0D2F-4BDF-9592-EF5D1463C193}" srcOrd="0" destOrd="0" presId="urn:microsoft.com/office/officeart/2005/8/layout/vList2"/>
    <dgm:cxn modelId="{DCF7DBCA-1F3D-4FA8-B4A6-881E42124AA4}" type="presOf" srcId="{E757E75F-B63B-4BDA-84DE-C1182707DE06}" destId="{CC7AD71D-C6E8-44A5-9E9C-9127E6F376B2}" srcOrd="0" destOrd="0" presId="urn:microsoft.com/office/officeart/2005/8/layout/vList2"/>
    <dgm:cxn modelId="{72009E2C-6817-45AE-8972-00648F2B8B7E}" srcId="{E757E75F-B63B-4BDA-84DE-C1182707DE06}" destId="{73C6527F-D7FE-4540-9521-5F477673FBE8}" srcOrd="0" destOrd="0" parTransId="{76C8BBDA-3503-4ED0-96A4-7F7E3F06B0E1}" sibTransId="{73C0EF5B-A2E4-4BAB-B31A-237A619D131A}"/>
    <dgm:cxn modelId="{DBE2C5FD-2537-4FC9-8363-26DC6CC24028}" type="presParOf" srcId="{CC7AD71D-C6E8-44A5-9E9C-9127E6F376B2}" destId="{005F5E0B-0D2F-4BDF-9592-EF5D1463C1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73D637-F167-424F-B8B2-CC113FC75C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0A7F06-7C31-467F-B880-DEC602D5C502}">
      <dgm:prSet custT="1"/>
      <dgm:spPr/>
      <dgm:t>
        <a:bodyPr/>
        <a:lstStyle/>
        <a:p>
          <a:pPr algn="ctr"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Принятие Закона РК «Об образовании» повлекло внесение изменений и дополнений в 41 законодательный акт. Например, за нарушение обязанностей и норм педагогической этики педагогический работник может быть привлечен к ответственности. Эти меры ответственности внесены в Кодекс Республики Казахстан «Об административных правонарушениях», который дополнен новой главой 20-1, предусматривающей штрафы от 5 - до 50 - кратных месячных расчетных показателей, в частности за нарушение норм педагогической этики; за ненадлежащее выполнение обязанностей, предусмотренных законодательством в области образования, родителями; за ненадлежащее исполнение обязанностей руководителем организации образования, вследствие чего причинен легкий вред здоровью обучающихся и работников; за нарушение лицензионных требований и государственных общеобязательных стандартов образования. 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78824-1695-48C3-A636-45669E04E3AC}" type="parTrans" cxnId="{A1774916-0657-4CEA-8699-1DCA74541F0D}">
      <dgm:prSet/>
      <dgm:spPr/>
      <dgm:t>
        <a:bodyPr/>
        <a:lstStyle/>
        <a:p>
          <a:endParaRPr lang="ru-RU"/>
        </a:p>
      </dgm:t>
    </dgm:pt>
    <dgm:pt modelId="{D9D7A5DA-F8C8-449E-86CA-AC98C5095FE6}" type="sibTrans" cxnId="{A1774916-0657-4CEA-8699-1DCA74541F0D}">
      <dgm:prSet/>
      <dgm:spPr/>
      <dgm:t>
        <a:bodyPr/>
        <a:lstStyle/>
        <a:p>
          <a:endParaRPr lang="ru-RU"/>
        </a:p>
      </dgm:t>
    </dgm:pt>
    <dgm:pt modelId="{263896CC-2EF2-4E1C-BFF5-4CBA68F2381D}" type="pres">
      <dgm:prSet presAssocID="{2773D637-F167-424F-B8B2-CC113FC75C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3909A3-D428-4CD7-A67A-B54FC3644778}" type="pres">
      <dgm:prSet presAssocID="{AD0A7F06-7C31-467F-B880-DEC602D5C502}" presName="parentText" presStyleLbl="node1" presStyleIdx="0" presStyleCnt="1" custScaleY="1348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8EB6F7-D78C-4C5E-97A0-58F950D32E04}" type="presOf" srcId="{2773D637-F167-424F-B8B2-CC113FC75C12}" destId="{263896CC-2EF2-4E1C-BFF5-4CBA68F2381D}" srcOrd="0" destOrd="0" presId="urn:microsoft.com/office/officeart/2005/8/layout/vList2"/>
    <dgm:cxn modelId="{0F41B2A7-6C7A-449F-AF68-0D379C8869ED}" type="presOf" srcId="{AD0A7F06-7C31-467F-B880-DEC602D5C502}" destId="{9F3909A3-D428-4CD7-A67A-B54FC3644778}" srcOrd="0" destOrd="0" presId="urn:microsoft.com/office/officeart/2005/8/layout/vList2"/>
    <dgm:cxn modelId="{A1774916-0657-4CEA-8699-1DCA74541F0D}" srcId="{2773D637-F167-424F-B8B2-CC113FC75C12}" destId="{AD0A7F06-7C31-467F-B880-DEC602D5C502}" srcOrd="0" destOrd="0" parTransId="{2AE78824-1695-48C3-A636-45669E04E3AC}" sibTransId="{D9D7A5DA-F8C8-449E-86CA-AC98C5095FE6}"/>
    <dgm:cxn modelId="{FC803D1C-D5AF-45D6-AA92-26A935514E27}" type="presParOf" srcId="{263896CC-2EF2-4E1C-BFF5-4CBA68F2381D}" destId="{9F3909A3-D428-4CD7-A67A-B54FC36447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ACBC62-0D99-4AC3-A426-68ADDCF76D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8F520-A702-4485-9D84-C9ABD7A68D00}">
      <dgm:prSet custT="1"/>
      <dgm:spPr/>
      <dgm:t>
        <a:bodyPr/>
        <a:lstStyle/>
        <a:p>
          <a:pPr marL="0" indent="985838" rtl="0"/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985838"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C01B1-CB55-48B5-BA6C-EB5EC5DF3909}" type="parTrans" cxnId="{908A4E9B-1E97-4FDD-B252-E2E9488C9ADE}">
      <dgm:prSet/>
      <dgm:spPr/>
      <dgm:t>
        <a:bodyPr/>
        <a:lstStyle/>
        <a:p>
          <a:endParaRPr lang="ru-RU"/>
        </a:p>
      </dgm:t>
    </dgm:pt>
    <dgm:pt modelId="{C67BEEC3-F41B-442C-BEAB-63C5B60B5994}" type="sibTrans" cxnId="{908A4E9B-1E97-4FDD-B252-E2E9488C9ADE}">
      <dgm:prSet/>
      <dgm:spPr/>
      <dgm:t>
        <a:bodyPr/>
        <a:lstStyle/>
        <a:p>
          <a:endParaRPr lang="ru-RU"/>
        </a:p>
      </dgm:t>
    </dgm:pt>
    <dgm:pt modelId="{B668E373-7B10-4174-88B4-0B1CACE364BC}" type="pres">
      <dgm:prSet presAssocID="{4BACBC62-0D99-4AC3-A426-68ADDCF76D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4FBE9-FA69-4650-8107-6FD7950744AA}" type="pres">
      <dgm:prSet presAssocID="{47F8F520-A702-4485-9D84-C9ABD7A68D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02733E-C609-46F3-BD0D-127C7E124D7A}" type="presOf" srcId="{4BACBC62-0D99-4AC3-A426-68ADDCF76DFB}" destId="{B668E373-7B10-4174-88B4-0B1CACE364BC}" srcOrd="0" destOrd="0" presId="urn:microsoft.com/office/officeart/2005/8/layout/vList2"/>
    <dgm:cxn modelId="{3EC4369F-EA64-463B-A055-A9DB591E8381}" type="presOf" srcId="{47F8F520-A702-4485-9D84-C9ABD7A68D00}" destId="{DC14FBE9-FA69-4650-8107-6FD7950744AA}" srcOrd="0" destOrd="0" presId="urn:microsoft.com/office/officeart/2005/8/layout/vList2"/>
    <dgm:cxn modelId="{908A4E9B-1E97-4FDD-B252-E2E9488C9ADE}" srcId="{4BACBC62-0D99-4AC3-A426-68ADDCF76DFB}" destId="{47F8F520-A702-4485-9D84-C9ABD7A68D00}" srcOrd="0" destOrd="0" parTransId="{1EEC01B1-CB55-48B5-BA6C-EB5EC5DF3909}" sibTransId="{C67BEEC3-F41B-442C-BEAB-63C5B60B5994}"/>
    <dgm:cxn modelId="{30ADC772-2FCE-4132-AB50-527C5E6ABD33}" type="presParOf" srcId="{B668E373-7B10-4174-88B4-0B1CACE364BC}" destId="{DC14FBE9-FA69-4650-8107-6FD7950744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B32B6-A9F6-491C-AE8C-6479E88FB931}">
      <dsp:nvSpPr>
        <dsp:cNvPr id="0" name=""/>
        <dsp:cNvSpPr/>
      </dsp:nvSpPr>
      <dsp:spPr>
        <a:xfrm>
          <a:off x="0" y="216335"/>
          <a:ext cx="7010826" cy="561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Казахстан признается мировым сообществом как страна с рыночной экономикой. За короткий исторический период обретения независимости Казахстан сделал прорыв в экономике, </a:t>
          </a:r>
          <a:r>
            <a:rPr lang="ru-RU" sz="3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интегрируясь</a:t>
          </a:r>
          <a:r>
            <a:rPr lang="ru-RU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мировую цивилизацию, используя новые прогрессивные технологии. Определены перспективы социально-экономического развития страны</a:t>
          </a:r>
          <a:r>
            <a:rPr lang="kk-KZ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3000" kern="1200" dirty="0" smtClean="0"/>
            <a:t/>
          </a:r>
          <a:br>
            <a:rPr lang="ru-RU" sz="3000" kern="1200" dirty="0" smtClean="0"/>
          </a:br>
          <a:endParaRPr lang="ru-RU" sz="3000" kern="1200" dirty="0"/>
        </a:p>
      </dsp:txBody>
      <dsp:txXfrm>
        <a:off x="274151" y="490486"/>
        <a:ext cx="6462524" cy="50676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DB9DC-D895-4AC9-9292-DE12D68E63CD}">
      <dsp:nvSpPr>
        <dsp:cNvPr id="0" name=""/>
        <dsp:cNvSpPr/>
      </dsp:nvSpPr>
      <dsp:spPr>
        <a:xfrm>
          <a:off x="0" y="2918"/>
          <a:ext cx="6840760" cy="597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этом контексте возрастают роль и значение современной системы образования, человеческого капитала как критериев уровня общественного развития, составляющих основы нового качества жизни общества и являющихся важнейшими факторами, базой экономической мощи и национальной безопасности страны.</a:t>
          </a:r>
          <a:b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Казахстане создана необходимая законодательная база для функционирования системы образования. Закон Республики Казахстан «Об образовании», который был принят 27 июля 2007 года базируется на современных идеях и принципах, учитывает тенденции мирового образовательного прогресса. </a:t>
          </a:r>
          <a:r>
            <a:rPr lang="ru-RU" sz="1100" kern="1200" dirty="0" smtClean="0"/>
            <a:t/>
          </a:r>
          <a:br>
            <a:rPr lang="ru-RU" sz="1100" kern="1200" dirty="0" smtClean="0"/>
          </a:br>
          <a:endParaRPr lang="ru-RU" sz="1100" kern="1200" dirty="0"/>
        </a:p>
      </dsp:txBody>
      <dsp:txXfrm>
        <a:off x="291472" y="294390"/>
        <a:ext cx="6257816" cy="5387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F7CB8-7B2F-4B76-91A2-47AE73E97390}">
      <dsp:nvSpPr>
        <dsp:cNvPr id="0" name=""/>
        <dsp:cNvSpPr/>
      </dsp:nvSpPr>
      <dsp:spPr>
        <a:xfrm>
          <a:off x="0" y="2344"/>
          <a:ext cx="6840760" cy="6614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Приобретенный суверенитет в 1991 году поставил перед Республикой Казахстан важнейшую задачу – вхождение в мировое сообщество, а, стало быть, перед отечественной системой образования – задачу гармонизации с международным образовательным пространством. В этой связи государственная политика в области образования осуществлялась в направлении реформирования законодательной базы, системы управления и финансирования образования в контексте поставленной задачи. </a:t>
          </a:r>
          <a:b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Равный доступ </a:t>
          </a:r>
          <a:r>
            <a:rPr lang="ru-RU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казахстанцев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 знаниям во многом зависит от правовой базы и модели национального образования. Создание конкурентоспособной образовательной системы - глобальная задача, поставленная перед нами, ведь мы строим сильный, процветающий Казахстан. На это и нацелен  Закон Республики Казахстан «Об образовании» от 27 июля 2007 года.</a:t>
          </a:r>
          <a:b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876" y="325220"/>
        <a:ext cx="6195008" cy="59684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F5E0B-0D2F-4BDF-9592-EF5D1463C193}">
      <dsp:nvSpPr>
        <dsp:cNvPr id="0" name=""/>
        <dsp:cNvSpPr/>
      </dsp:nvSpPr>
      <dsp:spPr>
        <a:xfrm>
          <a:off x="0" y="144014"/>
          <a:ext cx="7226850" cy="6048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 РК создает более благоприятное правовое поле для подготовки кадров не только по массовым профессиям технического и обслуживающего труда, но и по редким профессиям. Как уже сказано, введен новый уровень образования – </a:t>
          </a:r>
          <a:r>
            <a:rPr lang="ru-RU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послесреднее</a:t>
          </a: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Учебные программы тут направлены на подготовку младших специалистов обслуживающего и управленческого труда по гуманитарным специальностям. Срок освоения этих программ составляет, как правило, один-два года. Законодательно закрепляется трехступенчатая модель подготовки кадров высшего и послевузовского образования (бакалавр – магистр – доктор </a:t>
          </a:r>
          <a:r>
            <a:rPr lang="ru-RU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PhD</a:t>
          </a: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основанная на накопительной кредитной системе обучения. Это соответствует положениям Болонской декларации и международным стандартам. 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5272" y="439286"/>
        <a:ext cx="6636306" cy="54581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909A3-D428-4CD7-A67A-B54FC3644778}">
      <dsp:nvSpPr>
        <dsp:cNvPr id="0" name=""/>
        <dsp:cNvSpPr/>
      </dsp:nvSpPr>
      <dsp:spPr>
        <a:xfrm>
          <a:off x="0" y="78796"/>
          <a:ext cx="6840760" cy="6461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Принятие Закона РК «Об образовании» повлекло внесение изменений и дополнений в 41 законодательный акт. Например, за нарушение обязанностей и норм педагогической этики педагогический работник может быть привлечен к ответственности. Эти меры ответственности внесены в Кодекс Республики Казахстан «Об административных правонарушениях», который дополнен новой главой 20-1, предусматривающей штрафы от 5 - до 50 - кратных месячных расчетных показателей, в частности за нарушение норм педагогической этики; за ненадлежащее выполнение обязанностей, предусмотренных законодательством в области образования, родителями; за ненадлежащее исполнение обязанностей руководителем организации образования, вследствие чего причинен легкий вред здоровью обучающихся и работников; за нарушение лицензионных требований и государственных общеобязательных стандартов образования. 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5412" y="394208"/>
        <a:ext cx="6209936" cy="58304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4FBE9-FA69-4650-8107-6FD7950744AA}">
      <dsp:nvSpPr>
        <dsp:cNvPr id="0" name=""/>
        <dsp:cNvSpPr/>
      </dsp:nvSpPr>
      <dsp:spPr>
        <a:xfrm>
          <a:off x="0" y="2415"/>
          <a:ext cx="6840760" cy="625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581" y="307996"/>
        <a:ext cx="6229598" cy="5648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46CD0-5EB2-411F-9B0A-26D0F962800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CA65-6C8F-4F2B-80F4-92A09B13F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0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684076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 В СФЕРЕ ОБРАЗОВАНИЯ </a:t>
            </a:r>
            <a:r>
              <a:rPr lang="ru-RU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r>
              <a:rPr lang="ru-RU" sz="6000" b="1" dirty="0">
                <a:solidFill>
                  <a:srgbClr val="FFFF00"/>
                </a:solidFill>
              </a:rPr>
              <a:t> 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51126047"/>
              </p:ext>
            </p:extLst>
          </p:nvPr>
        </p:nvGraphicFramePr>
        <p:xfrm>
          <a:off x="945550" y="332656"/>
          <a:ext cx="701082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23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4535987"/>
              </p:ext>
            </p:extLst>
          </p:nvPr>
        </p:nvGraphicFramePr>
        <p:xfrm>
          <a:off x="1115616" y="404664"/>
          <a:ext cx="68407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21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2880320" cy="5904656"/>
          </a:xfrm>
        </p:spPr>
        <p:txBody>
          <a:bodyPr>
            <a:noAutofit/>
          </a:bodyPr>
          <a:lstStyle/>
          <a:p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РК  Н.А. Назарбаев в Послании народу «Казахстанский путь – 2050: Единая цель, единые интересы, единое будущее» отметил, что «мы приняли Стратегию-2050, чтобы </a:t>
            </a:r>
            <a:r>
              <a:rPr lang="ru-RU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казахстанцы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крепко держали в своих руках штурвал будущего страны» [2].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802" y="620688"/>
            <a:ext cx="3722731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02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80071648"/>
              </p:ext>
            </p:extLst>
          </p:nvPr>
        </p:nvGraphicFramePr>
        <p:xfrm>
          <a:off x="1138595" y="116633"/>
          <a:ext cx="6840760" cy="6618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01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00575887"/>
              </p:ext>
            </p:extLst>
          </p:nvPr>
        </p:nvGraphicFramePr>
        <p:xfrm>
          <a:off x="945550" y="260648"/>
          <a:ext cx="722685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35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47489341"/>
              </p:ext>
            </p:extLst>
          </p:nvPr>
        </p:nvGraphicFramePr>
        <p:xfrm>
          <a:off x="1138595" y="116632"/>
          <a:ext cx="6840760" cy="6618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17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98567809"/>
              </p:ext>
            </p:extLst>
          </p:nvPr>
        </p:nvGraphicFramePr>
        <p:xfrm>
          <a:off x="1043608" y="332656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9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400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ЗАКОНОДАТЕЛЬСТВО РЕСПУБЛИКИ КАЗАХСТАН В СФЕРЕ ОБРАЗОВАНИЯ И НАУКИ  Часть 1   </vt:lpstr>
      <vt:lpstr>Презентация PowerPoint</vt:lpstr>
      <vt:lpstr>Презентация PowerPoint</vt:lpstr>
      <vt:lpstr>Президент РК  Н.А. Назарбаев в Послании народу «Казахстанский путь – 2050: Единая цель, единые интересы, единое будущее» отметил, что «мы приняли Стратегию-2050, чтобы казахстанцы крепко держали в своих руках штурвал будущего страны» [2].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41</cp:revision>
  <dcterms:created xsi:type="dcterms:W3CDTF">2014-05-01T15:55:45Z</dcterms:created>
  <dcterms:modified xsi:type="dcterms:W3CDTF">2014-09-29T09:51:43Z</dcterms:modified>
</cp:coreProperties>
</file>