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76" r:id="rId5"/>
    <p:sldId id="277" r:id="rId6"/>
    <p:sldId id="278" r:id="rId7"/>
    <p:sldId id="286" r:id="rId8"/>
    <p:sldId id="287"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106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C199A2-EFB3-45CA-B4BA-11FFBBA22FF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152926B6-4F34-4FFD-8072-A388D7B361D3}">
      <dgm:prSet/>
      <dgm:spPr/>
      <dgm:t>
        <a:bodyPr/>
        <a:lstStyle/>
        <a:p>
          <a:pPr algn="ctr" rtl="0"/>
          <a:r>
            <a:rPr lang="kk-KZ" dirty="0" smtClean="0">
              <a:effectLst/>
              <a:latin typeface="Times New Roman"/>
              <a:ea typeface="Times New Roman"/>
            </a:rPr>
            <a:t>Қазіргі уақытта Қазақстанды әлемдік бірлестік нарықтық экономикасы бар ел ретінде таниды. Тәуелсіздікке қол жеткізген қысқа тарихи кезеңде Қазақстан жаңа алдыңғы технологияларды пайдаланып, әлемдік өркениетке ықпалдаса отырып, экономикада алға қарай үлкен қадам жасады. Еліміздің әлеуметтік-экономикалық даму келешегі анықталды. </a:t>
          </a:r>
          <a:endParaRPr lang="ru-RU" dirty="0"/>
        </a:p>
      </dgm:t>
    </dgm:pt>
    <dgm:pt modelId="{2A308FCC-8A2B-4B44-9139-EB48B92A93C1}" type="parTrans" cxnId="{BEA42542-AAFA-419A-B116-3E37D5A67038}">
      <dgm:prSet/>
      <dgm:spPr/>
      <dgm:t>
        <a:bodyPr/>
        <a:lstStyle/>
        <a:p>
          <a:endParaRPr lang="ru-RU"/>
        </a:p>
      </dgm:t>
    </dgm:pt>
    <dgm:pt modelId="{97E03F96-06A7-422B-8DB3-61764DDC5019}" type="sibTrans" cxnId="{BEA42542-AAFA-419A-B116-3E37D5A67038}">
      <dgm:prSet/>
      <dgm:spPr/>
      <dgm:t>
        <a:bodyPr/>
        <a:lstStyle/>
        <a:p>
          <a:endParaRPr lang="ru-RU"/>
        </a:p>
      </dgm:t>
    </dgm:pt>
    <dgm:pt modelId="{513EC5EA-B787-480A-B619-E3656D16AAED}" type="pres">
      <dgm:prSet presAssocID="{86C199A2-EFB3-45CA-B4BA-11FFBBA22FF6}" presName="linear" presStyleCnt="0">
        <dgm:presLayoutVars>
          <dgm:animLvl val="lvl"/>
          <dgm:resizeHandles val="exact"/>
        </dgm:presLayoutVars>
      </dgm:prSet>
      <dgm:spPr/>
      <dgm:t>
        <a:bodyPr/>
        <a:lstStyle/>
        <a:p>
          <a:endParaRPr lang="ru-RU"/>
        </a:p>
      </dgm:t>
    </dgm:pt>
    <dgm:pt modelId="{547B32B6-A9F6-491C-AE8C-6479E88FB931}" type="pres">
      <dgm:prSet presAssocID="{152926B6-4F34-4FFD-8072-A388D7B361D3}" presName="parentText" presStyleLbl="node1" presStyleIdx="0" presStyleCnt="1">
        <dgm:presLayoutVars>
          <dgm:chMax val="0"/>
          <dgm:bulletEnabled val="1"/>
        </dgm:presLayoutVars>
      </dgm:prSet>
      <dgm:spPr/>
      <dgm:t>
        <a:bodyPr/>
        <a:lstStyle/>
        <a:p>
          <a:endParaRPr lang="ru-RU"/>
        </a:p>
      </dgm:t>
    </dgm:pt>
  </dgm:ptLst>
  <dgm:cxnLst>
    <dgm:cxn modelId="{F35E90E8-863E-4051-A7E5-4FBED5292CFF}" type="presOf" srcId="{86C199A2-EFB3-45CA-B4BA-11FFBBA22FF6}" destId="{513EC5EA-B787-480A-B619-E3656D16AAED}" srcOrd="0" destOrd="0" presId="urn:microsoft.com/office/officeart/2005/8/layout/vList2"/>
    <dgm:cxn modelId="{BEA42542-AAFA-419A-B116-3E37D5A67038}" srcId="{86C199A2-EFB3-45CA-B4BA-11FFBBA22FF6}" destId="{152926B6-4F34-4FFD-8072-A388D7B361D3}" srcOrd="0" destOrd="0" parTransId="{2A308FCC-8A2B-4B44-9139-EB48B92A93C1}" sibTransId="{97E03F96-06A7-422B-8DB3-61764DDC5019}"/>
    <dgm:cxn modelId="{20C6DFA1-EBB3-445D-91FF-DB2FCEF8EEC0}" type="presOf" srcId="{152926B6-4F34-4FFD-8072-A388D7B361D3}" destId="{547B32B6-A9F6-491C-AE8C-6479E88FB931}" srcOrd="0" destOrd="0" presId="urn:microsoft.com/office/officeart/2005/8/layout/vList2"/>
    <dgm:cxn modelId="{64DA4D1A-EA42-403A-A69E-5803347DCC19}" type="presParOf" srcId="{513EC5EA-B787-480A-B619-E3656D16AAED}" destId="{547B32B6-A9F6-491C-AE8C-6479E88FB93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FCD7799-80AE-4053-832D-C1D96688F01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AE885E20-1340-4335-877F-B5844FDB31E2}">
      <dgm:prSet custT="1"/>
      <dgm:spPr/>
      <dgm:t>
        <a:bodyPr/>
        <a:lstStyle/>
        <a:p>
          <a:pPr algn="ctr" rtl="0"/>
          <a:r>
            <a:rPr lang="kk-KZ" sz="2400" dirty="0" smtClean="0">
              <a:effectLst/>
              <a:latin typeface="Times New Roman"/>
              <a:ea typeface="Times New Roman"/>
            </a:rPr>
            <a:t>Бұл мәнде қоғам өмірінің жаңа сапасының негіздерін қалайтын және өте маңызды фактор, экономикалық қуат және еліміздің ұлттық қауіпсіздігі базасы болып табылатын қазіргі білім беру жүйесінің, адам капиталының ролі мен мәні қоғамдық даму деңгейінің белгілері ретінде арта түседі. </a:t>
          </a:r>
          <a:endParaRPr lang="ru-RU" sz="2400" dirty="0" smtClean="0">
            <a:effectLst/>
            <a:latin typeface="Times New Roman"/>
            <a:ea typeface="Times New Roman"/>
          </a:endParaRPr>
        </a:p>
        <a:p>
          <a:pPr algn="ctr"/>
          <a:r>
            <a:rPr lang="kk-KZ" sz="2400" dirty="0" smtClean="0">
              <a:effectLst/>
              <a:latin typeface="Times New Roman"/>
              <a:ea typeface="Times New Roman"/>
            </a:rPr>
            <a:t>Қазақстанда білім беру жүйесінің жұмыс істеуі үшін қажетті заң шығару базасы құрылды. 2007 жылдың 27 шілдесінде қабылданған Қазақстан Республикасының «Білім туралы» Заңы қазіргі заман идеялары мен принциптеріне негізделеді, әлемдік білім беру прогресінің даму бағытын ескереді. </a:t>
          </a:r>
          <a:endParaRPr lang="ru-RU" sz="1100" dirty="0"/>
        </a:p>
      </dgm:t>
    </dgm:pt>
    <dgm:pt modelId="{16D1AF70-852E-468B-9F2E-FB7DCBBA98DA}" type="parTrans" cxnId="{2E808EB2-7857-458D-8728-481EE1B6377D}">
      <dgm:prSet/>
      <dgm:spPr/>
      <dgm:t>
        <a:bodyPr/>
        <a:lstStyle/>
        <a:p>
          <a:endParaRPr lang="ru-RU"/>
        </a:p>
      </dgm:t>
    </dgm:pt>
    <dgm:pt modelId="{618A7086-B949-4143-88FF-CD7E6EDDDF4B}" type="sibTrans" cxnId="{2E808EB2-7857-458D-8728-481EE1B6377D}">
      <dgm:prSet/>
      <dgm:spPr/>
      <dgm:t>
        <a:bodyPr/>
        <a:lstStyle/>
        <a:p>
          <a:endParaRPr lang="ru-RU"/>
        </a:p>
      </dgm:t>
    </dgm:pt>
    <dgm:pt modelId="{88D16447-EEBE-46C1-8529-D0C0AD12224E}" type="pres">
      <dgm:prSet presAssocID="{CFCD7799-80AE-4053-832D-C1D96688F01E}" presName="linear" presStyleCnt="0">
        <dgm:presLayoutVars>
          <dgm:animLvl val="lvl"/>
          <dgm:resizeHandles val="exact"/>
        </dgm:presLayoutVars>
      </dgm:prSet>
      <dgm:spPr/>
      <dgm:t>
        <a:bodyPr/>
        <a:lstStyle/>
        <a:p>
          <a:endParaRPr lang="ru-RU"/>
        </a:p>
      </dgm:t>
    </dgm:pt>
    <dgm:pt modelId="{A1EDB9DC-D895-4AC9-9292-DE12D68E63CD}" type="pres">
      <dgm:prSet presAssocID="{AE885E20-1340-4335-877F-B5844FDB31E2}" presName="parentText" presStyleLbl="node1" presStyleIdx="0" presStyleCnt="1" custScaleY="1022651">
        <dgm:presLayoutVars>
          <dgm:chMax val="0"/>
          <dgm:bulletEnabled val="1"/>
        </dgm:presLayoutVars>
      </dgm:prSet>
      <dgm:spPr/>
      <dgm:t>
        <a:bodyPr/>
        <a:lstStyle/>
        <a:p>
          <a:endParaRPr lang="ru-RU"/>
        </a:p>
      </dgm:t>
    </dgm:pt>
  </dgm:ptLst>
  <dgm:cxnLst>
    <dgm:cxn modelId="{70E28E8F-9308-455F-B50B-863999FA513A}" type="presOf" srcId="{AE885E20-1340-4335-877F-B5844FDB31E2}" destId="{A1EDB9DC-D895-4AC9-9292-DE12D68E63CD}" srcOrd="0" destOrd="0" presId="urn:microsoft.com/office/officeart/2005/8/layout/vList2"/>
    <dgm:cxn modelId="{10C5DFC8-0734-4E90-ACFD-C2F85CAC13A6}" type="presOf" srcId="{CFCD7799-80AE-4053-832D-C1D96688F01E}" destId="{88D16447-EEBE-46C1-8529-D0C0AD12224E}" srcOrd="0" destOrd="0" presId="urn:microsoft.com/office/officeart/2005/8/layout/vList2"/>
    <dgm:cxn modelId="{2E808EB2-7857-458D-8728-481EE1B6377D}" srcId="{CFCD7799-80AE-4053-832D-C1D96688F01E}" destId="{AE885E20-1340-4335-877F-B5844FDB31E2}" srcOrd="0" destOrd="0" parTransId="{16D1AF70-852E-468B-9F2E-FB7DCBBA98DA}" sibTransId="{618A7086-B949-4143-88FF-CD7E6EDDDF4B}"/>
    <dgm:cxn modelId="{E87868FB-A6DF-4539-8D80-697F9938D9C7}" type="presParOf" srcId="{88D16447-EEBE-46C1-8529-D0C0AD12224E}" destId="{A1EDB9DC-D895-4AC9-9292-DE12D68E63C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AFD0489-0A5E-472E-80B5-41F97E9D1E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55FA9F3C-06DC-49CC-AFF4-776903CF18E3}">
      <dgm:prSet custT="1"/>
      <dgm:spPr/>
      <dgm:t>
        <a:bodyPr/>
        <a:lstStyle/>
        <a:p>
          <a:pPr algn="ctr" rtl="0"/>
          <a:r>
            <a:rPr lang="kk-KZ" sz="2200" dirty="0" smtClean="0">
              <a:effectLst/>
              <a:latin typeface="Times New Roman"/>
              <a:ea typeface="Times New Roman"/>
            </a:rPr>
            <a:t>Қол жеткізген тәуелсіздігіміз 1991 жылы Қазақстан Республикасы алдына маңызды бір міндет қойды, ол – әлемдік қауымдастыққа кіру, ал отандық білім беру жүйесіне қойылған міндет – халықаралық білім кеңестігімен үйлесу. Осыған орай білім беру саласындағы мемлекеттік саясат алға қойылған мақсаттар аясында заңнамалық базаны, басқару жүйесін және білім беруді қаржыландыруды реформалау бағытында жүзеге асырылды. </a:t>
          </a:r>
          <a:endParaRPr lang="ru-RU" sz="2200" dirty="0" smtClean="0">
            <a:effectLst/>
            <a:latin typeface="Times New Roman"/>
            <a:ea typeface="Times New Roman"/>
          </a:endParaRPr>
        </a:p>
        <a:p>
          <a:pPr algn="ctr"/>
          <a:r>
            <a:rPr lang="kk-KZ" sz="2200" dirty="0" smtClean="0">
              <a:effectLst/>
              <a:latin typeface="Times New Roman"/>
              <a:ea typeface="Times New Roman"/>
            </a:rPr>
            <a:t>Қазақстандықтардың білім алуға тең құқығы көбінесе ұлттық білім берудің құқықтық базасына және моделіне байланысты. Бәсекеге қабілетті білім беру жүйесін құру – біздің алдымызға қойылған жаһандық міндет, өйткені біз күшті, гүлденген Қазақстанды құру үстіндеміз. Қазақстан Республикасының 2007 жылдың 27 шілдесіндегі «Білім туралы» Заңы дәл осы мақсатқа бейімделген. </a:t>
          </a:r>
          <a:endParaRPr lang="ru-RU" sz="2200" dirty="0">
            <a:latin typeface="Times New Roman" panose="02020603050405020304" pitchFamily="18" charset="0"/>
            <a:cs typeface="Times New Roman" panose="02020603050405020304" pitchFamily="18" charset="0"/>
          </a:endParaRPr>
        </a:p>
      </dgm:t>
    </dgm:pt>
    <dgm:pt modelId="{C3BA507C-3876-4CD9-A018-975AFEA00A5E}" type="parTrans" cxnId="{77A5599A-D09C-46BA-BE88-5D15C14BE637}">
      <dgm:prSet/>
      <dgm:spPr/>
      <dgm:t>
        <a:bodyPr/>
        <a:lstStyle/>
        <a:p>
          <a:endParaRPr lang="ru-RU"/>
        </a:p>
      </dgm:t>
    </dgm:pt>
    <dgm:pt modelId="{BCDF9266-4E27-4937-BB81-6B8C33083618}" type="sibTrans" cxnId="{77A5599A-D09C-46BA-BE88-5D15C14BE637}">
      <dgm:prSet/>
      <dgm:spPr/>
      <dgm:t>
        <a:bodyPr/>
        <a:lstStyle/>
        <a:p>
          <a:endParaRPr lang="ru-RU"/>
        </a:p>
      </dgm:t>
    </dgm:pt>
    <dgm:pt modelId="{8EDE8F4A-1EEA-44D2-9209-6C711094C4A7}" type="pres">
      <dgm:prSet presAssocID="{2AFD0489-0A5E-472E-80B5-41F97E9D1E3A}" presName="linear" presStyleCnt="0">
        <dgm:presLayoutVars>
          <dgm:animLvl val="lvl"/>
          <dgm:resizeHandles val="exact"/>
        </dgm:presLayoutVars>
      </dgm:prSet>
      <dgm:spPr/>
      <dgm:t>
        <a:bodyPr/>
        <a:lstStyle/>
        <a:p>
          <a:endParaRPr lang="ru-RU"/>
        </a:p>
      </dgm:t>
    </dgm:pt>
    <dgm:pt modelId="{F5FF7CB8-7B2F-4B76-91A2-47AE73E97390}" type="pres">
      <dgm:prSet presAssocID="{55FA9F3C-06DC-49CC-AFF4-776903CF18E3}" presName="parentText" presStyleLbl="node1" presStyleIdx="0" presStyleCnt="1">
        <dgm:presLayoutVars>
          <dgm:chMax val="0"/>
          <dgm:bulletEnabled val="1"/>
        </dgm:presLayoutVars>
      </dgm:prSet>
      <dgm:spPr/>
      <dgm:t>
        <a:bodyPr/>
        <a:lstStyle/>
        <a:p>
          <a:endParaRPr lang="ru-RU"/>
        </a:p>
      </dgm:t>
    </dgm:pt>
  </dgm:ptLst>
  <dgm:cxnLst>
    <dgm:cxn modelId="{77A5599A-D09C-46BA-BE88-5D15C14BE637}" srcId="{2AFD0489-0A5E-472E-80B5-41F97E9D1E3A}" destId="{55FA9F3C-06DC-49CC-AFF4-776903CF18E3}" srcOrd="0" destOrd="0" parTransId="{C3BA507C-3876-4CD9-A018-975AFEA00A5E}" sibTransId="{BCDF9266-4E27-4937-BB81-6B8C33083618}"/>
    <dgm:cxn modelId="{7A52AF5D-C31C-487E-92DC-05702C45F054}" type="presOf" srcId="{55FA9F3C-06DC-49CC-AFF4-776903CF18E3}" destId="{F5FF7CB8-7B2F-4B76-91A2-47AE73E97390}" srcOrd="0" destOrd="0" presId="urn:microsoft.com/office/officeart/2005/8/layout/vList2"/>
    <dgm:cxn modelId="{AE8B2FF8-0D73-4F3D-95DE-7E27C84A252F}" type="presOf" srcId="{2AFD0489-0A5E-472E-80B5-41F97E9D1E3A}" destId="{8EDE8F4A-1EEA-44D2-9209-6C711094C4A7}" srcOrd="0" destOrd="0" presId="urn:microsoft.com/office/officeart/2005/8/layout/vList2"/>
    <dgm:cxn modelId="{DDCDCA53-CB2E-4951-A49C-157D6001ED4A}" type="presParOf" srcId="{8EDE8F4A-1EEA-44D2-9209-6C711094C4A7}" destId="{F5FF7CB8-7B2F-4B76-91A2-47AE73E97390}"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757E75F-B63B-4BDA-84DE-C1182707DE0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73C6527F-D7FE-4540-9521-5F477673FBE8}">
      <dgm:prSet custT="1"/>
      <dgm:spPr/>
      <dgm:t>
        <a:bodyPr/>
        <a:lstStyle/>
        <a:p>
          <a:pPr algn="ctr" rtl="0"/>
          <a:r>
            <a:rPr lang="kk-KZ" sz="2400" dirty="0" smtClean="0">
              <a:effectLst/>
              <a:latin typeface="Times New Roman"/>
              <a:ea typeface="Times New Roman"/>
            </a:rPr>
            <a:t>ҚР Заңы техникалық және қызмет атқарушы еңбектің жаппай мамандықтары бойынша ғана емес, сирек мамандықтар бойынша да кадрларды дайындау үшін әлдеқайда қолайлы құқықтық өріс қалыптастырады. Бұған дейін айтып өткеніміздей, білім берудің жаңа деңгейі – ортадан кейінгі білім енгізілді. Бұнда оқу бағдарламалары гуманитарлық мамандықтар бойынша қызмет көрсету және басқару еңбегінің кіші мамандарын дайындауға бағытталған. Ережеге сәйкес, бұл бағдарламаларды игеру мерзімі бір-екі жыл. Білім берудің жинақтаушы кредиттік жүйесіне негізделген жоғарғы және жоғарғы оқу орнынан кейінгі білім (</a:t>
          </a:r>
          <a:r>
            <a:rPr lang="kk-KZ" sz="2400" dirty="0" smtClean="0">
              <a:effectLst/>
              <a:latin typeface="Times New Roman"/>
              <a:ea typeface="Calibri"/>
            </a:rPr>
            <a:t>бакалавр – магистр –PhD докторы)</a:t>
          </a:r>
          <a:r>
            <a:rPr lang="kk-KZ" sz="2400" dirty="0" smtClean="0">
              <a:effectLst/>
              <a:latin typeface="Times New Roman"/>
              <a:ea typeface="Times New Roman"/>
            </a:rPr>
            <a:t> кадрларының үш сатылы моделі заңнамалық түрде бекітіледі. Бұл Болон декларациясының ережелеріне және халықаралық стандарттарға сай</a:t>
          </a:r>
          <a:r>
            <a:rPr lang="kk-KZ" sz="2500" dirty="0" smtClean="0">
              <a:effectLst/>
              <a:latin typeface="Times New Roman"/>
              <a:ea typeface="Times New Roman"/>
            </a:rPr>
            <a:t>. </a:t>
          </a:r>
          <a:endParaRPr lang="ru-RU" sz="2500" dirty="0">
            <a:latin typeface="Times New Roman" panose="02020603050405020304" pitchFamily="18" charset="0"/>
            <a:cs typeface="Times New Roman" panose="02020603050405020304" pitchFamily="18" charset="0"/>
          </a:endParaRPr>
        </a:p>
      </dgm:t>
    </dgm:pt>
    <dgm:pt modelId="{76C8BBDA-3503-4ED0-96A4-7F7E3F06B0E1}" type="parTrans" cxnId="{72009E2C-6817-45AE-8972-00648F2B8B7E}">
      <dgm:prSet/>
      <dgm:spPr/>
      <dgm:t>
        <a:bodyPr/>
        <a:lstStyle/>
        <a:p>
          <a:endParaRPr lang="ru-RU"/>
        </a:p>
      </dgm:t>
    </dgm:pt>
    <dgm:pt modelId="{73C0EF5B-A2E4-4BAB-B31A-237A619D131A}" type="sibTrans" cxnId="{72009E2C-6817-45AE-8972-00648F2B8B7E}">
      <dgm:prSet/>
      <dgm:spPr/>
      <dgm:t>
        <a:bodyPr/>
        <a:lstStyle/>
        <a:p>
          <a:endParaRPr lang="ru-RU"/>
        </a:p>
      </dgm:t>
    </dgm:pt>
    <dgm:pt modelId="{CC7AD71D-C6E8-44A5-9E9C-9127E6F376B2}" type="pres">
      <dgm:prSet presAssocID="{E757E75F-B63B-4BDA-84DE-C1182707DE06}" presName="linear" presStyleCnt="0">
        <dgm:presLayoutVars>
          <dgm:animLvl val="lvl"/>
          <dgm:resizeHandles val="exact"/>
        </dgm:presLayoutVars>
      </dgm:prSet>
      <dgm:spPr/>
      <dgm:t>
        <a:bodyPr/>
        <a:lstStyle/>
        <a:p>
          <a:endParaRPr lang="ru-RU"/>
        </a:p>
      </dgm:t>
    </dgm:pt>
    <dgm:pt modelId="{005F5E0B-0D2F-4BDF-9592-EF5D1463C193}" type="pres">
      <dgm:prSet presAssocID="{73C6527F-D7FE-4540-9521-5F477673FBE8}" presName="parentText" presStyleLbl="node1" presStyleIdx="0" presStyleCnt="1" custScaleY="1203456">
        <dgm:presLayoutVars>
          <dgm:chMax val="0"/>
          <dgm:bulletEnabled val="1"/>
        </dgm:presLayoutVars>
      </dgm:prSet>
      <dgm:spPr/>
      <dgm:t>
        <a:bodyPr/>
        <a:lstStyle/>
        <a:p>
          <a:endParaRPr lang="ru-RU"/>
        </a:p>
      </dgm:t>
    </dgm:pt>
  </dgm:ptLst>
  <dgm:cxnLst>
    <dgm:cxn modelId="{FDDBC12A-94A6-46FA-B2F7-056C24356C4B}" type="presOf" srcId="{73C6527F-D7FE-4540-9521-5F477673FBE8}" destId="{005F5E0B-0D2F-4BDF-9592-EF5D1463C193}" srcOrd="0" destOrd="0" presId="urn:microsoft.com/office/officeart/2005/8/layout/vList2"/>
    <dgm:cxn modelId="{DCF7DBCA-1F3D-4FA8-B4A6-881E42124AA4}" type="presOf" srcId="{E757E75F-B63B-4BDA-84DE-C1182707DE06}" destId="{CC7AD71D-C6E8-44A5-9E9C-9127E6F376B2}" srcOrd="0" destOrd="0" presId="urn:microsoft.com/office/officeart/2005/8/layout/vList2"/>
    <dgm:cxn modelId="{72009E2C-6817-45AE-8972-00648F2B8B7E}" srcId="{E757E75F-B63B-4BDA-84DE-C1182707DE06}" destId="{73C6527F-D7FE-4540-9521-5F477673FBE8}" srcOrd="0" destOrd="0" parTransId="{76C8BBDA-3503-4ED0-96A4-7F7E3F06B0E1}" sibTransId="{73C0EF5B-A2E4-4BAB-B31A-237A619D131A}"/>
    <dgm:cxn modelId="{DBE2C5FD-2537-4FC9-8363-26DC6CC24028}" type="presParOf" srcId="{CC7AD71D-C6E8-44A5-9E9C-9127E6F376B2}" destId="{005F5E0B-0D2F-4BDF-9592-EF5D1463C19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773D637-F167-424F-B8B2-CC113FC75C1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AD0A7F06-7C31-467F-B880-DEC602D5C502}">
      <dgm:prSet custT="1"/>
      <dgm:spPr/>
      <dgm:t>
        <a:bodyPr/>
        <a:lstStyle/>
        <a:p>
          <a:pPr algn="ctr" rtl="0"/>
          <a:r>
            <a:rPr lang="kk-KZ" sz="2200" dirty="0" smtClean="0">
              <a:effectLst/>
              <a:latin typeface="Times New Roman"/>
              <a:ea typeface="Times New Roman"/>
            </a:rPr>
            <a:t>ҚР «Білім туралы» Заңын қабылдау 41-заңнамалық актіге өзгертулер мен қосымшалар енгізуге әкеп соқтырды. Мысалы, педагогикалық этиканың міндеттері мен нормаларын бұзғаны үшін педагогикалық қызметкер жауапқа тартылуы мүмкін. Бұл жауапкершілік шаралары көбінесе педагогикалық этика нормаларын бұзған үшін; білім беру саласындағы заңнамамен ескерілген ата-аналардың өз міндеттерін тиісті орындамағаны үшін; білім беру ұйымы жетекшісінің өз міндеттерін лайықты атқармай, оның салдарынан білім алушылар мен қызметкерлердің денсаулығына шамалы зиян келгені үшін; лицензиялық талаптарды және мемлекеттік жалпыға міндетті білім стандарттарын бұзғаны үшін 5-50 еселі айлық есептік көрсеткіш түрінде қарастырылатын айыппұлдарды ескеретін 20-1 жаңа тарауымен толықтырылған Қазақстан Республикасынаң «Әкімшілік құқық бұзушылықтар» Кодексіне енгізілген. </a:t>
          </a:r>
          <a:endParaRPr lang="ru-RU" sz="2200" dirty="0">
            <a:latin typeface="Times New Roman" panose="02020603050405020304" pitchFamily="18" charset="0"/>
            <a:cs typeface="Times New Roman" panose="02020603050405020304" pitchFamily="18" charset="0"/>
          </a:endParaRPr>
        </a:p>
      </dgm:t>
    </dgm:pt>
    <dgm:pt modelId="{2AE78824-1695-48C3-A636-45669E04E3AC}" type="parTrans" cxnId="{A1774916-0657-4CEA-8699-1DCA74541F0D}">
      <dgm:prSet/>
      <dgm:spPr/>
      <dgm:t>
        <a:bodyPr/>
        <a:lstStyle/>
        <a:p>
          <a:endParaRPr lang="ru-RU"/>
        </a:p>
      </dgm:t>
    </dgm:pt>
    <dgm:pt modelId="{D9D7A5DA-F8C8-449E-86CA-AC98C5095FE6}" type="sibTrans" cxnId="{A1774916-0657-4CEA-8699-1DCA74541F0D}">
      <dgm:prSet/>
      <dgm:spPr/>
      <dgm:t>
        <a:bodyPr/>
        <a:lstStyle/>
        <a:p>
          <a:endParaRPr lang="ru-RU"/>
        </a:p>
      </dgm:t>
    </dgm:pt>
    <dgm:pt modelId="{263896CC-2EF2-4E1C-BFF5-4CBA68F2381D}" type="pres">
      <dgm:prSet presAssocID="{2773D637-F167-424F-B8B2-CC113FC75C12}" presName="linear" presStyleCnt="0">
        <dgm:presLayoutVars>
          <dgm:animLvl val="lvl"/>
          <dgm:resizeHandles val="exact"/>
        </dgm:presLayoutVars>
      </dgm:prSet>
      <dgm:spPr/>
      <dgm:t>
        <a:bodyPr/>
        <a:lstStyle/>
        <a:p>
          <a:endParaRPr lang="ru-RU"/>
        </a:p>
      </dgm:t>
    </dgm:pt>
    <dgm:pt modelId="{9F3909A3-D428-4CD7-A67A-B54FC3644778}" type="pres">
      <dgm:prSet presAssocID="{AD0A7F06-7C31-467F-B880-DEC602D5C502}" presName="parentText" presStyleLbl="node1" presStyleIdx="0" presStyleCnt="1" custScaleY="1348253">
        <dgm:presLayoutVars>
          <dgm:chMax val="0"/>
          <dgm:bulletEnabled val="1"/>
        </dgm:presLayoutVars>
      </dgm:prSet>
      <dgm:spPr/>
      <dgm:t>
        <a:bodyPr/>
        <a:lstStyle/>
        <a:p>
          <a:endParaRPr lang="ru-RU"/>
        </a:p>
      </dgm:t>
    </dgm:pt>
  </dgm:ptLst>
  <dgm:cxnLst>
    <dgm:cxn modelId="{6A8EB6F7-D78C-4C5E-97A0-58F950D32E04}" type="presOf" srcId="{2773D637-F167-424F-B8B2-CC113FC75C12}" destId="{263896CC-2EF2-4E1C-BFF5-4CBA68F2381D}" srcOrd="0" destOrd="0" presId="urn:microsoft.com/office/officeart/2005/8/layout/vList2"/>
    <dgm:cxn modelId="{0F41B2A7-6C7A-449F-AF68-0D379C8869ED}" type="presOf" srcId="{AD0A7F06-7C31-467F-B880-DEC602D5C502}" destId="{9F3909A3-D428-4CD7-A67A-B54FC3644778}" srcOrd="0" destOrd="0" presId="urn:microsoft.com/office/officeart/2005/8/layout/vList2"/>
    <dgm:cxn modelId="{A1774916-0657-4CEA-8699-1DCA74541F0D}" srcId="{2773D637-F167-424F-B8B2-CC113FC75C12}" destId="{AD0A7F06-7C31-467F-B880-DEC602D5C502}" srcOrd="0" destOrd="0" parTransId="{2AE78824-1695-48C3-A636-45669E04E3AC}" sibTransId="{D9D7A5DA-F8C8-449E-86CA-AC98C5095FE6}"/>
    <dgm:cxn modelId="{FC803D1C-D5AF-45D6-AA92-26A935514E27}" type="presParOf" srcId="{263896CC-2EF2-4E1C-BFF5-4CBA68F2381D}" destId="{9F3909A3-D428-4CD7-A67A-B54FC3644778}"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BACBC62-0D99-4AC3-A426-68ADDCF76DF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47F8F520-A702-4485-9D84-C9ABD7A68D00}">
      <dgm:prSet custT="1"/>
      <dgm:spPr/>
      <dgm:t>
        <a:bodyPr/>
        <a:lstStyle/>
        <a:p>
          <a:pPr marL="0" indent="985838" rtl="0"/>
          <a:endParaRPr lang="ru-RU" sz="2000" dirty="0" smtClean="0">
            <a:latin typeface="Times New Roman" panose="02020603050405020304" pitchFamily="18" charset="0"/>
            <a:cs typeface="Times New Roman" panose="02020603050405020304" pitchFamily="18" charset="0"/>
          </a:endParaRPr>
        </a:p>
        <a:p>
          <a:pPr marL="0" indent="985838" rtl="0"/>
          <a:r>
            <a:rPr lang="ru-RU" sz="2000" dirty="0" err="1" smtClean="0">
              <a:latin typeface="Times New Roman" panose="02020603050405020304" pitchFamily="18" charset="0"/>
              <a:cs typeface="Times New Roman" panose="02020603050405020304" pitchFamily="18" charset="0"/>
            </a:rPr>
            <a:t>Әдебиеттер</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тізімі</a:t>
          </a:r>
          <a:r>
            <a:rPr lang="ru-RU" sz="2000" dirty="0" smtClean="0">
              <a:latin typeface="Times New Roman" panose="02020603050405020304" pitchFamily="18" charset="0"/>
              <a:cs typeface="Times New Roman" panose="02020603050405020304" pitchFamily="18" charset="0"/>
            </a:rPr>
            <a:t/>
          </a:r>
          <a:br>
            <a:rPr lang="ru-RU" sz="2000" dirty="0" smtClean="0">
              <a:latin typeface="Times New Roman" panose="02020603050405020304" pitchFamily="18" charset="0"/>
              <a:cs typeface="Times New Roman" panose="02020603050405020304" pitchFamily="18" charset="0"/>
            </a:rPr>
          </a:br>
          <a:r>
            <a:rPr lang="ru-RU" sz="2000" dirty="0" smtClean="0">
              <a:latin typeface="Times New Roman" panose="02020603050405020304" pitchFamily="18" charset="0"/>
              <a:cs typeface="Times New Roman" panose="02020603050405020304" pitchFamily="18" charset="0"/>
            </a:rPr>
            <a:t>	1. Конституция Республики Казахстан (принята на республиканском референдуме 30 августа 1995 г. (с изменениями и дополнениями по состоянию на 02.02.2011 г.)</a:t>
          </a:r>
          <a:br>
            <a:rPr lang="ru-RU" sz="2000" dirty="0" smtClean="0">
              <a:latin typeface="Times New Roman" panose="02020603050405020304" pitchFamily="18" charset="0"/>
              <a:cs typeface="Times New Roman" panose="02020603050405020304" pitchFamily="18" charset="0"/>
            </a:rPr>
          </a:br>
          <a:r>
            <a:rPr lang="ru-RU" sz="2000" dirty="0" smtClean="0">
              <a:latin typeface="Times New Roman" panose="02020603050405020304" pitchFamily="18" charset="0"/>
              <a:cs typeface="Times New Roman" panose="02020603050405020304" pitchFamily="18" charset="0"/>
            </a:rPr>
            <a:t>	2. Послание Президента Республики Казахстан Н. Назарбаева народу Казахстана «Казахстанский путь – 2050: Единая цель, единые интересы, единое будущее». // Казахстанская правда, 2014, 18 января.</a:t>
          </a:r>
          <a:br>
            <a:rPr lang="ru-RU" sz="2000" dirty="0" smtClean="0">
              <a:latin typeface="Times New Roman" panose="02020603050405020304" pitchFamily="18" charset="0"/>
              <a:cs typeface="Times New Roman" panose="02020603050405020304" pitchFamily="18" charset="0"/>
            </a:rPr>
          </a:br>
          <a:r>
            <a:rPr lang="ru-RU" sz="2000" dirty="0" smtClean="0">
              <a:latin typeface="Times New Roman" panose="02020603050405020304" pitchFamily="18" charset="0"/>
              <a:cs typeface="Times New Roman" panose="02020603050405020304" pitchFamily="18" charset="0"/>
            </a:rPr>
            <a:t>	3. Закон Республики Казахстан «О науке». Астана, </a:t>
          </a:r>
          <a:r>
            <a:rPr lang="ru-RU" sz="2000" dirty="0" err="1" smtClean="0">
              <a:latin typeface="Times New Roman" panose="02020603050405020304" pitchFamily="18" charset="0"/>
              <a:cs typeface="Times New Roman" panose="02020603050405020304" pitchFamily="18" charset="0"/>
            </a:rPr>
            <a:t>Акорда</a:t>
          </a:r>
          <a:r>
            <a:rPr lang="ru-RU" sz="2000" dirty="0" smtClean="0">
              <a:latin typeface="Times New Roman" panose="02020603050405020304" pitchFamily="18" charset="0"/>
              <a:cs typeface="Times New Roman" panose="02020603050405020304" pitchFamily="18" charset="0"/>
            </a:rPr>
            <a:t>, 18 февраля 2011 года. № 407-IV ЗРК. </a:t>
          </a:r>
          <a:br>
            <a:rPr lang="ru-RU" sz="2000" dirty="0" smtClean="0">
              <a:latin typeface="Times New Roman" panose="02020603050405020304" pitchFamily="18" charset="0"/>
              <a:cs typeface="Times New Roman" panose="02020603050405020304" pitchFamily="18" charset="0"/>
            </a:rPr>
          </a:br>
          <a:r>
            <a:rPr lang="ru-RU" sz="2000" dirty="0" smtClean="0">
              <a:latin typeface="Times New Roman" panose="02020603050405020304" pitchFamily="18" charset="0"/>
              <a:cs typeface="Times New Roman" panose="02020603050405020304" pitchFamily="18" charset="0"/>
            </a:rPr>
            <a:t>	4. Закон Республики Казахстан от 24.10.2011 N 487-IV. "О внесении изменений и дополнений в Закон Республики Казахстан "Об образовании".</a:t>
          </a:r>
          <a:br>
            <a:rPr lang="ru-RU" sz="2000" dirty="0" smtClean="0">
              <a:latin typeface="Times New Roman" panose="02020603050405020304" pitchFamily="18" charset="0"/>
              <a:cs typeface="Times New Roman" panose="02020603050405020304" pitchFamily="18" charset="0"/>
            </a:rPr>
          </a:br>
          <a:r>
            <a:rPr lang="ru-RU" sz="2000" dirty="0" smtClean="0">
              <a:latin typeface="Times New Roman" panose="02020603050405020304" pitchFamily="18" charset="0"/>
              <a:cs typeface="Times New Roman" panose="02020603050405020304" pitchFamily="18" charset="0"/>
            </a:rPr>
            <a:t>	5. Закон Республики Казахстан  «О государственных закупках»  от 21 июля 2007 года N 303-III. //«Казахстанская правда», 2007, 7 августа. N 121. </a:t>
          </a:r>
          <a:br>
            <a:rPr lang="ru-RU" sz="2000" dirty="0" smtClean="0">
              <a:latin typeface="Times New Roman" panose="02020603050405020304" pitchFamily="18" charset="0"/>
              <a:cs typeface="Times New Roman" panose="02020603050405020304" pitchFamily="18" charset="0"/>
            </a:rPr>
          </a:br>
          <a:r>
            <a:rPr lang="ru-RU" sz="2000" dirty="0" smtClean="0">
              <a:latin typeface="Times New Roman" panose="02020603050405020304" pitchFamily="18" charset="0"/>
              <a:cs typeface="Times New Roman" panose="02020603050405020304" pitchFamily="18" charset="0"/>
            </a:rPr>
            <a:t>	6. Программа развития образования РК 2011-2020 гг. от 7 декабря 2010 года. // "Казахстанская правда" от 14.12.2010 г., № 338.</a:t>
          </a:r>
          <a:br>
            <a:rPr lang="ru-RU" sz="2000" dirty="0" smtClean="0">
              <a:latin typeface="Times New Roman" panose="02020603050405020304" pitchFamily="18" charset="0"/>
              <a:cs typeface="Times New Roman" panose="02020603050405020304" pitchFamily="18" charset="0"/>
            </a:rPr>
          </a:br>
          <a:r>
            <a:rPr lang="ru-RU" sz="2000" dirty="0" smtClean="0">
              <a:latin typeface="Times New Roman" panose="02020603050405020304" pitchFamily="18" charset="0"/>
              <a:cs typeface="Times New Roman" panose="02020603050405020304" pitchFamily="18" charset="0"/>
            </a:rPr>
            <a:t/>
          </a:r>
          <a:br>
            <a:rPr lang="ru-RU" sz="2000" dirty="0" smtClean="0">
              <a:latin typeface="Times New Roman" panose="02020603050405020304" pitchFamily="18" charset="0"/>
              <a:cs typeface="Times New Roman" panose="02020603050405020304" pitchFamily="18" charset="0"/>
            </a:rPr>
          </a:br>
          <a:endParaRPr lang="ru-RU" sz="2000" dirty="0">
            <a:latin typeface="Times New Roman" panose="02020603050405020304" pitchFamily="18" charset="0"/>
            <a:cs typeface="Times New Roman" panose="02020603050405020304" pitchFamily="18" charset="0"/>
          </a:endParaRPr>
        </a:p>
      </dgm:t>
    </dgm:pt>
    <dgm:pt modelId="{1EEC01B1-CB55-48B5-BA6C-EB5EC5DF3909}" type="parTrans" cxnId="{908A4E9B-1E97-4FDD-B252-E2E9488C9ADE}">
      <dgm:prSet/>
      <dgm:spPr/>
      <dgm:t>
        <a:bodyPr/>
        <a:lstStyle/>
        <a:p>
          <a:endParaRPr lang="ru-RU"/>
        </a:p>
      </dgm:t>
    </dgm:pt>
    <dgm:pt modelId="{C67BEEC3-F41B-442C-BEAB-63C5B60B5994}" type="sibTrans" cxnId="{908A4E9B-1E97-4FDD-B252-E2E9488C9ADE}">
      <dgm:prSet/>
      <dgm:spPr/>
      <dgm:t>
        <a:bodyPr/>
        <a:lstStyle/>
        <a:p>
          <a:endParaRPr lang="ru-RU"/>
        </a:p>
      </dgm:t>
    </dgm:pt>
    <dgm:pt modelId="{B668E373-7B10-4174-88B4-0B1CACE364BC}" type="pres">
      <dgm:prSet presAssocID="{4BACBC62-0D99-4AC3-A426-68ADDCF76DFB}" presName="linear" presStyleCnt="0">
        <dgm:presLayoutVars>
          <dgm:animLvl val="lvl"/>
          <dgm:resizeHandles val="exact"/>
        </dgm:presLayoutVars>
      </dgm:prSet>
      <dgm:spPr/>
      <dgm:t>
        <a:bodyPr/>
        <a:lstStyle/>
        <a:p>
          <a:endParaRPr lang="ru-RU"/>
        </a:p>
      </dgm:t>
    </dgm:pt>
    <dgm:pt modelId="{DC14FBE9-FA69-4650-8107-6FD7950744AA}" type="pres">
      <dgm:prSet presAssocID="{47F8F520-A702-4485-9D84-C9ABD7A68D00}" presName="parentText" presStyleLbl="node1" presStyleIdx="0" presStyleCnt="1">
        <dgm:presLayoutVars>
          <dgm:chMax val="0"/>
          <dgm:bulletEnabled val="1"/>
        </dgm:presLayoutVars>
      </dgm:prSet>
      <dgm:spPr/>
      <dgm:t>
        <a:bodyPr/>
        <a:lstStyle/>
        <a:p>
          <a:endParaRPr lang="ru-RU"/>
        </a:p>
      </dgm:t>
    </dgm:pt>
  </dgm:ptLst>
  <dgm:cxnLst>
    <dgm:cxn modelId="{7002733E-C609-46F3-BD0D-127C7E124D7A}" type="presOf" srcId="{4BACBC62-0D99-4AC3-A426-68ADDCF76DFB}" destId="{B668E373-7B10-4174-88B4-0B1CACE364BC}" srcOrd="0" destOrd="0" presId="urn:microsoft.com/office/officeart/2005/8/layout/vList2"/>
    <dgm:cxn modelId="{3EC4369F-EA64-463B-A055-A9DB591E8381}" type="presOf" srcId="{47F8F520-A702-4485-9D84-C9ABD7A68D00}" destId="{DC14FBE9-FA69-4650-8107-6FD7950744AA}" srcOrd="0" destOrd="0" presId="urn:microsoft.com/office/officeart/2005/8/layout/vList2"/>
    <dgm:cxn modelId="{908A4E9B-1E97-4FDD-B252-E2E9488C9ADE}" srcId="{4BACBC62-0D99-4AC3-A426-68ADDCF76DFB}" destId="{47F8F520-A702-4485-9D84-C9ABD7A68D00}" srcOrd="0" destOrd="0" parTransId="{1EEC01B1-CB55-48B5-BA6C-EB5EC5DF3909}" sibTransId="{C67BEEC3-F41B-442C-BEAB-63C5B60B5994}"/>
    <dgm:cxn modelId="{30ADC772-2FCE-4132-AB50-527C5E6ABD33}" type="presParOf" srcId="{B668E373-7B10-4174-88B4-0B1CACE364BC}" destId="{DC14FBE9-FA69-4650-8107-6FD7950744A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7B32B6-A9F6-491C-AE8C-6479E88FB931}">
      <dsp:nvSpPr>
        <dsp:cNvPr id="0" name=""/>
        <dsp:cNvSpPr/>
      </dsp:nvSpPr>
      <dsp:spPr>
        <a:xfrm>
          <a:off x="0" y="29135"/>
          <a:ext cx="7010826" cy="5990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kk-KZ" sz="3200" kern="1200" dirty="0" smtClean="0">
              <a:effectLst/>
              <a:latin typeface="Times New Roman"/>
              <a:ea typeface="Times New Roman"/>
            </a:rPr>
            <a:t>Қазіргі уақытта Қазақстанды әлемдік бірлестік нарықтық экономикасы бар ел ретінде таниды. Тәуелсіздікке қол жеткізген қысқа тарихи кезеңде Қазақстан жаңа алдыңғы технологияларды пайдаланып, әлемдік өркениетке ықпалдаса отырып, экономикада алға қарай үлкен қадам жасады. Еліміздің әлеуметтік-экономикалық даму келешегі анықталды. </a:t>
          </a:r>
          <a:endParaRPr lang="ru-RU" sz="3200" kern="1200" dirty="0"/>
        </a:p>
      </dsp:txBody>
      <dsp:txXfrm>
        <a:off x="292427" y="321562"/>
        <a:ext cx="6425972" cy="54055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EDB9DC-D895-4AC9-9292-DE12D68E63CD}">
      <dsp:nvSpPr>
        <dsp:cNvPr id="0" name=""/>
        <dsp:cNvSpPr/>
      </dsp:nvSpPr>
      <dsp:spPr>
        <a:xfrm>
          <a:off x="0" y="239065"/>
          <a:ext cx="6840760" cy="54985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kk-KZ" sz="2400" kern="1200" dirty="0" smtClean="0">
              <a:effectLst/>
              <a:latin typeface="Times New Roman"/>
              <a:ea typeface="Times New Roman"/>
            </a:rPr>
            <a:t>Бұл мәнде қоғам өмірінің жаңа сапасының негіздерін қалайтын және өте маңызды фактор, экономикалық қуат және еліміздің ұлттық қауіпсіздігі базасы болып табылатын қазіргі білім беру жүйесінің, адам капиталының ролі мен мәні қоғамдық даму деңгейінің белгілері ретінде арта түседі. </a:t>
          </a:r>
          <a:endParaRPr lang="ru-RU" sz="2400" kern="1200" dirty="0" smtClean="0">
            <a:effectLst/>
            <a:latin typeface="Times New Roman"/>
            <a:ea typeface="Times New Roman"/>
          </a:endParaRPr>
        </a:p>
        <a:p>
          <a:pPr lvl="0" algn="ctr" defTabSz="1066800">
            <a:lnSpc>
              <a:spcPct val="90000"/>
            </a:lnSpc>
            <a:spcBef>
              <a:spcPct val="0"/>
            </a:spcBef>
            <a:spcAft>
              <a:spcPct val="35000"/>
            </a:spcAft>
          </a:pPr>
          <a:r>
            <a:rPr lang="kk-KZ" sz="2400" kern="1200" dirty="0" smtClean="0">
              <a:effectLst/>
              <a:latin typeface="Times New Roman"/>
              <a:ea typeface="Times New Roman"/>
            </a:rPr>
            <a:t>Қазақстанда білім беру жүйесінің жұмыс істеуі үшін қажетті заң шығару базасы құрылды. 2007 жылдың 27 шілдесінде қабылданған Қазақстан Республикасының «Білім туралы» Заңы қазіргі заман идеялары мен принциптеріне негізделеді, әлемдік білім беру прогресінің даму бағытын ескереді. </a:t>
          </a:r>
          <a:endParaRPr lang="ru-RU" sz="1100" kern="1200" dirty="0"/>
        </a:p>
      </dsp:txBody>
      <dsp:txXfrm>
        <a:off x="268416" y="507481"/>
        <a:ext cx="6303928" cy="49617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FF7CB8-7B2F-4B76-91A2-47AE73E97390}">
      <dsp:nvSpPr>
        <dsp:cNvPr id="0" name=""/>
        <dsp:cNvSpPr/>
      </dsp:nvSpPr>
      <dsp:spPr>
        <a:xfrm>
          <a:off x="0" y="39272"/>
          <a:ext cx="6840760" cy="65403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kk-KZ" sz="2200" kern="1200" dirty="0" smtClean="0">
              <a:effectLst/>
              <a:latin typeface="Times New Roman"/>
              <a:ea typeface="Times New Roman"/>
            </a:rPr>
            <a:t>Қол жеткізген тәуелсіздігіміз 1991 жылы Қазақстан Республикасы алдына маңызды бір міндет қойды, ол – әлемдік қауымдастыққа кіру, ал отандық білім беру жүйесіне қойылған міндет – халықаралық білім кеңестігімен үйлесу. Осыған орай білім беру саласындағы мемлекеттік саясат алға қойылған мақсаттар аясында заңнамалық базаны, басқару жүйесін және білім беруді қаржыландыруды реформалау бағытында жүзеге асырылды. </a:t>
          </a:r>
          <a:endParaRPr lang="ru-RU" sz="2200" kern="1200" dirty="0" smtClean="0">
            <a:effectLst/>
            <a:latin typeface="Times New Roman"/>
            <a:ea typeface="Times New Roman"/>
          </a:endParaRPr>
        </a:p>
        <a:p>
          <a:pPr lvl="0" algn="ctr" defTabSz="977900">
            <a:lnSpc>
              <a:spcPct val="90000"/>
            </a:lnSpc>
            <a:spcBef>
              <a:spcPct val="0"/>
            </a:spcBef>
            <a:spcAft>
              <a:spcPct val="35000"/>
            </a:spcAft>
          </a:pPr>
          <a:r>
            <a:rPr lang="kk-KZ" sz="2200" kern="1200" dirty="0" smtClean="0">
              <a:effectLst/>
              <a:latin typeface="Times New Roman"/>
              <a:ea typeface="Times New Roman"/>
            </a:rPr>
            <a:t>Қазақстандықтардың білім алуға тең құқығы көбінесе ұлттық білім берудің құқықтық базасына және моделіне байланысты. Бәсекеге қабілетті білім беру жүйесін құру – біздің алдымызға қойылған жаһандық міндет, өйткені біз күшті, гүлденген Қазақстанды құру үстіндеміз. Қазақстан Республикасының 2007 жылдың 27 шілдесіндегі «Білім туралы» Заңы дәл осы мақсатқа бейімделген. </a:t>
          </a:r>
          <a:endParaRPr lang="ru-RU" sz="2200" kern="1200" dirty="0">
            <a:latin typeface="Times New Roman" panose="02020603050405020304" pitchFamily="18" charset="0"/>
            <a:cs typeface="Times New Roman" panose="02020603050405020304" pitchFamily="18" charset="0"/>
          </a:endParaRPr>
        </a:p>
      </dsp:txBody>
      <dsp:txXfrm>
        <a:off x="319271" y="358543"/>
        <a:ext cx="6202218" cy="590175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5F5E0B-0D2F-4BDF-9592-EF5D1463C193}">
      <dsp:nvSpPr>
        <dsp:cNvPr id="0" name=""/>
        <dsp:cNvSpPr/>
      </dsp:nvSpPr>
      <dsp:spPr>
        <a:xfrm>
          <a:off x="0" y="144014"/>
          <a:ext cx="7226850" cy="60486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kk-KZ" sz="2400" kern="1200" dirty="0" smtClean="0">
              <a:effectLst/>
              <a:latin typeface="Times New Roman"/>
              <a:ea typeface="Times New Roman"/>
            </a:rPr>
            <a:t>ҚР Заңы техникалық және қызмет атқарушы еңбектің жаппай мамандықтары бойынша ғана емес, сирек мамандықтар бойынша да кадрларды дайындау үшін әлдеқайда қолайлы құқықтық өріс қалыптастырады. Бұған дейін айтып өткеніміздей, білім берудің жаңа деңгейі – ортадан кейінгі білім енгізілді. Бұнда оқу бағдарламалары гуманитарлық мамандықтар бойынша қызмет көрсету және басқару еңбегінің кіші мамандарын дайындауға бағытталған. Ережеге сәйкес, бұл бағдарламаларды игеру мерзімі бір-екі жыл. Білім берудің жинақтаушы кредиттік жүйесіне негізделген жоғарғы және жоғарғы оқу орнынан кейінгі білім (</a:t>
          </a:r>
          <a:r>
            <a:rPr lang="kk-KZ" sz="2400" kern="1200" dirty="0" smtClean="0">
              <a:effectLst/>
              <a:latin typeface="Times New Roman"/>
              <a:ea typeface="Calibri"/>
            </a:rPr>
            <a:t>бакалавр – магистр –PhD докторы)</a:t>
          </a:r>
          <a:r>
            <a:rPr lang="kk-KZ" sz="2400" kern="1200" dirty="0" smtClean="0">
              <a:effectLst/>
              <a:latin typeface="Times New Roman"/>
              <a:ea typeface="Times New Roman"/>
            </a:rPr>
            <a:t> кадрларының үш сатылы моделі заңнамалық түрде бекітіледі. Бұл Болон декларациясының ережелеріне және халықаралық стандарттарға сай</a:t>
          </a:r>
          <a:r>
            <a:rPr lang="kk-KZ" sz="2500" kern="1200" dirty="0" smtClean="0">
              <a:effectLst/>
              <a:latin typeface="Times New Roman"/>
              <a:ea typeface="Times New Roman"/>
            </a:rPr>
            <a:t>. </a:t>
          </a:r>
          <a:endParaRPr lang="ru-RU" sz="2500" kern="1200" dirty="0">
            <a:latin typeface="Times New Roman" panose="02020603050405020304" pitchFamily="18" charset="0"/>
            <a:cs typeface="Times New Roman" panose="02020603050405020304" pitchFamily="18" charset="0"/>
          </a:endParaRPr>
        </a:p>
      </dsp:txBody>
      <dsp:txXfrm>
        <a:off x="295272" y="439286"/>
        <a:ext cx="6636306" cy="545813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3909A3-D428-4CD7-A67A-B54FC3644778}">
      <dsp:nvSpPr>
        <dsp:cNvPr id="0" name=""/>
        <dsp:cNvSpPr/>
      </dsp:nvSpPr>
      <dsp:spPr>
        <a:xfrm>
          <a:off x="0" y="78796"/>
          <a:ext cx="6840760" cy="646125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kk-KZ" sz="2200" kern="1200" dirty="0" smtClean="0">
              <a:effectLst/>
              <a:latin typeface="Times New Roman"/>
              <a:ea typeface="Times New Roman"/>
            </a:rPr>
            <a:t>ҚР «Білім туралы» Заңын қабылдау 41-заңнамалық актіге өзгертулер мен қосымшалар енгізуге әкеп соқтырды. Мысалы, педагогикалық этиканың міндеттері мен нормаларын бұзғаны үшін педагогикалық қызметкер жауапқа тартылуы мүмкін. Бұл жауапкершілік шаралары көбінесе педагогикалық этика нормаларын бұзған үшін; білім беру саласындағы заңнамамен ескерілген ата-аналардың өз міндеттерін тиісті орындамағаны үшін; білім беру ұйымы жетекшісінің өз міндеттерін лайықты атқармай, оның салдарынан білім алушылар мен қызметкерлердің денсаулығына шамалы зиян келгені үшін; лицензиялық талаптарды және мемлекеттік жалпыға міндетті білім стандарттарын бұзғаны үшін 5-50 еселі айлық есептік көрсеткіш түрінде қарастырылатын айыппұлдарды ескеретін 20-1 жаңа тарауымен толықтырылған Қазақстан Республикасынаң «Әкімшілік құқық бұзушылықтар» Кодексіне енгізілген. </a:t>
          </a:r>
          <a:endParaRPr lang="ru-RU" sz="2200" kern="1200" dirty="0">
            <a:latin typeface="Times New Roman" panose="02020603050405020304" pitchFamily="18" charset="0"/>
            <a:cs typeface="Times New Roman" panose="02020603050405020304" pitchFamily="18" charset="0"/>
          </a:endParaRPr>
        </a:p>
      </dsp:txBody>
      <dsp:txXfrm>
        <a:off x="315412" y="394208"/>
        <a:ext cx="6209936" cy="583042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14FBE9-FA69-4650-8107-6FD7950744AA}">
      <dsp:nvSpPr>
        <dsp:cNvPr id="0" name=""/>
        <dsp:cNvSpPr/>
      </dsp:nvSpPr>
      <dsp:spPr>
        <a:xfrm>
          <a:off x="0" y="2415"/>
          <a:ext cx="6840760" cy="625986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985838" algn="l" defTabSz="889000" rtl="0">
            <a:lnSpc>
              <a:spcPct val="90000"/>
            </a:lnSpc>
            <a:spcBef>
              <a:spcPct val="0"/>
            </a:spcBef>
            <a:spcAft>
              <a:spcPct val="35000"/>
            </a:spcAft>
          </a:pPr>
          <a:endParaRPr lang="ru-RU" sz="2000" kern="1200" dirty="0" smtClean="0">
            <a:latin typeface="Times New Roman" panose="02020603050405020304" pitchFamily="18" charset="0"/>
            <a:cs typeface="Times New Roman" panose="02020603050405020304" pitchFamily="18" charset="0"/>
          </a:endParaRPr>
        </a:p>
        <a:p>
          <a:pPr marL="0" lvl="0" indent="985838" algn="l" defTabSz="889000" rtl="0">
            <a:lnSpc>
              <a:spcPct val="90000"/>
            </a:lnSpc>
            <a:spcBef>
              <a:spcPct val="0"/>
            </a:spcBef>
            <a:spcAft>
              <a:spcPct val="35000"/>
            </a:spcAft>
          </a:pPr>
          <a:r>
            <a:rPr lang="ru-RU" sz="2000" kern="1200" dirty="0" err="1" smtClean="0">
              <a:latin typeface="Times New Roman" panose="02020603050405020304" pitchFamily="18" charset="0"/>
              <a:cs typeface="Times New Roman" panose="02020603050405020304" pitchFamily="18" charset="0"/>
            </a:rPr>
            <a:t>Әдебиеттер</a:t>
          </a:r>
          <a:r>
            <a:rPr lang="ru-RU" sz="2000" kern="1200" dirty="0" smtClean="0">
              <a:latin typeface="Times New Roman" panose="02020603050405020304" pitchFamily="18" charset="0"/>
              <a:cs typeface="Times New Roman" panose="02020603050405020304" pitchFamily="18" charset="0"/>
            </a:rPr>
            <a:t> </a:t>
          </a:r>
          <a:r>
            <a:rPr lang="ru-RU" sz="2000" kern="1200" dirty="0" err="1" smtClean="0">
              <a:latin typeface="Times New Roman" panose="02020603050405020304" pitchFamily="18" charset="0"/>
              <a:cs typeface="Times New Roman" panose="02020603050405020304" pitchFamily="18" charset="0"/>
            </a:rPr>
            <a:t>тізімі</a:t>
          </a:r>
          <a:r>
            <a:rPr lang="ru-RU" sz="2000" kern="1200" dirty="0" smtClean="0">
              <a:latin typeface="Times New Roman" panose="02020603050405020304" pitchFamily="18" charset="0"/>
              <a:cs typeface="Times New Roman" panose="02020603050405020304" pitchFamily="18" charset="0"/>
            </a:rPr>
            <a:t/>
          </a:r>
          <a:br>
            <a:rPr lang="ru-RU" sz="2000" kern="1200" dirty="0" smtClean="0">
              <a:latin typeface="Times New Roman" panose="02020603050405020304" pitchFamily="18" charset="0"/>
              <a:cs typeface="Times New Roman" panose="02020603050405020304" pitchFamily="18" charset="0"/>
            </a:rPr>
          </a:br>
          <a:r>
            <a:rPr lang="ru-RU" sz="2000" kern="1200" dirty="0" smtClean="0">
              <a:latin typeface="Times New Roman" panose="02020603050405020304" pitchFamily="18" charset="0"/>
              <a:cs typeface="Times New Roman" panose="02020603050405020304" pitchFamily="18" charset="0"/>
            </a:rPr>
            <a:t>	1. Конституция Республики Казахстан (принята на республиканском референдуме 30 августа 1995 г. (с изменениями и дополнениями по состоянию на 02.02.2011 г.)</a:t>
          </a:r>
          <a:br>
            <a:rPr lang="ru-RU" sz="2000" kern="1200" dirty="0" smtClean="0">
              <a:latin typeface="Times New Roman" panose="02020603050405020304" pitchFamily="18" charset="0"/>
              <a:cs typeface="Times New Roman" panose="02020603050405020304" pitchFamily="18" charset="0"/>
            </a:rPr>
          </a:br>
          <a:r>
            <a:rPr lang="ru-RU" sz="2000" kern="1200" dirty="0" smtClean="0">
              <a:latin typeface="Times New Roman" panose="02020603050405020304" pitchFamily="18" charset="0"/>
              <a:cs typeface="Times New Roman" panose="02020603050405020304" pitchFamily="18" charset="0"/>
            </a:rPr>
            <a:t>	2. Послание Президента Республики Казахстан Н. Назарбаева народу Казахстана «Казахстанский путь – 2050: Единая цель, единые интересы, единое будущее». // Казахстанская правда, 2014, 18 января.</a:t>
          </a:r>
          <a:br>
            <a:rPr lang="ru-RU" sz="2000" kern="1200" dirty="0" smtClean="0">
              <a:latin typeface="Times New Roman" panose="02020603050405020304" pitchFamily="18" charset="0"/>
              <a:cs typeface="Times New Roman" panose="02020603050405020304" pitchFamily="18" charset="0"/>
            </a:rPr>
          </a:br>
          <a:r>
            <a:rPr lang="ru-RU" sz="2000" kern="1200" dirty="0" smtClean="0">
              <a:latin typeface="Times New Roman" panose="02020603050405020304" pitchFamily="18" charset="0"/>
              <a:cs typeface="Times New Roman" panose="02020603050405020304" pitchFamily="18" charset="0"/>
            </a:rPr>
            <a:t>	3. Закон Республики Казахстан «О науке». Астана, </a:t>
          </a:r>
          <a:r>
            <a:rPr lang="ru-RU" sz="2000" kern="1200" dirty="0" err="1" smtClean="0">
              <a:latin typeface="Times New Roman" panose="02020603050405020304" pitchFamily="18" charset="0"/>
              <a:cs typeface="Times New Roman" panose="02020603050405020304" pitchFamily="18" charset="0"/>
            </a:rPr>
            <a:t>Акорда</a:t>
          </a:r>
          <a:r>
            <a:rPr lang="ru-RU" sz="2000" kern="1200" dirty="0" smtClean="0">
              <a:latin typeface="Times New Roman" panose="02020603050405020304" pitchFamily="18" charset="0"/>
              <a:cs typeface="Times New Roman" panose="02020603050405020304" pitchFamily="18" charset="0"/>
            </a:rPr>
            <a:t>, 18 февраля 2011 года. № 407-IV ЗРК. </a:t>
          </a:r>
          <a:br>
            <a:rPr lang="ru-RU" sz="2000" kern="1200" dirty="0" smtClean="0">
              <a:latin typeface="Times New Roman" panose="02020603050405020304" pitchFamily="18" charset="0"/>
              <a:cs typeface="Times New Roman" panose="02020603050405020304" pitchFamily="18" charset="0"/>
            </a:rPr>
          </a:br>
          <a:r>
            <a:rPr lang="ru-RU" sz="2000" kern="1200" dirty="0" smtClean="0">
              <a:latin typeface="Times New Roman" panose="02020603050405020304" pitchFamily="18" charset="0"/>
              <a:cs typeface="Times New Roman" panose="02020603050405020304" pitchFamily="18" charset="0"/>
            </a:rPr>
            <a:t>	4. Закон Республики Казахстан от 24.10.2011 N 487-IV. "О внесении изменений и дополнений в Закон Республики Казахстан "Об образовании".</a:t>
          </a:r>
          <a:br>
            <a:rPr lang="ru-RU" sz="2000" kern="1200" dirty="0" smtClean="0">
              <a:latin typeface="Times New Roman" panose="02020603050405020304" pitchFamily="18" charset="0"/>
              <a:cs typeface="Times New Roman" panose="02020603050405020304" pitchFamily="18" charset="0"/>
            </a:rPr>
          </a:br>
          <a:r>
            <a:rPr lang="ru-RU" sz="2000" kern="1200" dirty="0" smtClean="0">
              <a:latin typeface="Times New Roman" panose="02020603050405020304" pitchFamily="18" charset="0"/>
              <a:cs typeface="Times New Roman" panose="02020603050405020304" pitchFamily="18" charset="0"/>
            </a:rPr>
            <a:t>	5. Закон Республики Казахстан  «О государственных закупках»  от 21 июля 2007 года N 303-III. //«Казахстанская правда», 2007, 7 августа. N 121. </a:t>
          </a:r>
          <a:br>
            <a:rPr lang="ru-RU" sz="2000" kern="1200" dirty="0" smtClean="0">
              <a:latin typeface="Times New Roman" panose="02020603050405020304" pitchFamily="18" charset="0"/>
              <a:cs typeface="Times New Roman" panose="02020603050405020304" pitchFamily="18" charset="0"/>
            </a:rPr>
          </a:br>
          <a:r>
            <a:rPr lang="ru-RU" sz="2000" kern="1200" dirty="0" smtClean="0">
              <a:latin typeface="Times New Roman" panose="02020603050405020304" pitchFamily="18" charset="0"/>
              <a:cs typeface="Times New Roman" panose="02020603050405020304" pitchFamily="18" charset="0"/>
            </a:rPr>
            <a:t>	6. Программа развития образования РК 2011-2020 гг. от 7 декабря 2010 года. // "Казахстанская правда" от 14.12.2010 г., № 338.</a:t>
          </a:r>
          <a:br>
            <a:rPr lang="ru-RU" sz="2000" kern="1200" dirty="0" smtClean="0">
              <a:latin typeface="Times New Roman" panose="02020603050405020304" pitchFamily="18" charset="0"/>
              <a:cs typeface="Times New Roman" panose="02020603050405020304" pitchFamily="18" charset="0"/>
            </a:rPr>
          </a:br>
          <a:r>
            <a:rPr lang="ru-RU" sz="2000" kern="1200" dirty="0" smtClean="0">
              <a:latin typeface="Times New Roman" panose="02020603050405020304" pitchFamily="18" charset="0"/>
              <a:cs typeface="Times New Roman" panose="02020603050405020304" pitchFamily="18" charset="0"/>
            </a:rPr>
            <a:t/>
          </a:r>
          <a:br>
            <a:rPr lang="ru-RU" sz="2000" kern="1200" dirty="0" smtClean="0">
              <a:latin typeface="Times New Roman" panose="02020603050405020304" pitchFamily="18" charset="0"/>
              <a:cs typeface="Times New Roman" panose="02020603050405020304" pitchFamily="18" charset="0"/>
            </a:rPr>
          </a:br>
          <a:endParaRPr lang="ru-RU" sz="2000" kern="1200" dirty="0">
            <a:latin typeface="Times New Roman" panose="02020603050405020304" pitchFamily="18" charset="0"/>
            <a:cs typeface="Times New Roman" panose="02020603050405020304" pitchFamily="18" charset="0"/>
          </a:endParaRPr>
        </a:p>
      </dsp:txBody>
      <dsp:txXfrm>
        <a:off x="305581" y="307996"/>
        <a:ext cx="6229598" cy="564870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D46CD0-5EB2-411F-9B0A-26D0F962800A}" type="datetimeFigureOut">
              <a:rPr lang="ru-RU" smtClean="0"/>
              <a:t>29.09.2014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B5CA65-6C8F-4F2B-80F4-92A09B13F75B}" type="slidenum">
              <a:rPr lang="ru-RU" smtClean="0"/>
              <a:t>‹#›</a:t>
            </a:fld>
            <a:endParaRPr lang="ru-RU"/>
          </a:p>
        </p:txBody>
      </p:sp>
    </p:spTree>
    <p:extLst>
      <p:ext uri="{BB962C8B-B14F-4D97-AF65-F5344CB8AC3E}">
        <p14:creationId xmlns:p14="http://schemas.microsoft.com/office/powerpoint/2010/main" val="1925706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29.09.2014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29.09.2014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29.09.2014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29.09.2014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29.09.2014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29.09.2014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29.09.2014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29.09.2014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29.09.2014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29.09.2014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29.09.2014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29.09.2014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2.xml"/><Relationship Id="rId7" Type="http://schemas.openxmlformats.org/officeDocument/2006/relationships/image" Target="../media/image1.png"/><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3.xml"/><Relationship Id="rId7" Type="http://schemas.openxmlformats.org/officeDocument/2006/relationships/image" Target="../media/image1.png"/><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4.xml"/><Relationship Id="rId7" Type="http://schemas.openxmlformats.org/officeDocument/2006/relationships/image" Target="../media/image1.png"/><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5.xml"/><Relationship Id="rId7" Type="http://schemas.openxmlformats.org/officeDocument/2006/relationships/image" Target="../media/image1.png"/><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6.xml"/><Relationship Id="rId7" Type="http://schemas.openxmlformats.org/officeDocument/2006/relationships/image" Target="../media/image1.png"/><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B0F0"/>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15616" y="2204864"/>
            <a:ext cx="6840760" cy="1470025"/>
          </a:xfrm>
        </p:spPr>
        <p:txBody>
          <a:bodyPr>
            <a:normAutofit fontScale="90000"/>
          </a:bodyPr>
          <a:lstStyle/>
          <a:p>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kk-KZ" sz="4000" b="1" dirty="0" smtClean="0">
                <a:solidFill>
                  <a:srgbClr val="FFFF00"/>
                </a:solidFill>
                <a:latin typeface="Times New Roman"/>
                <a:ea typeface="Calibri"/>
              </a:rPr>
              <a:t>БІЛІМ </a:t>
            </a:r>
            <a:r>
              <a:rPr lang="kk-KZ" sz="4000" b="1" dirty="0">
                <a:solidFill>
                  <a:srgbClr val="FFFF00"/>
                </a:solidFill>
                <a:latin typeface="Times New Roman"/>
                <a:ea typeface="Calibri"/>
              </a:rPr>
              <a:t>ЖӘНЕ ҒЫЛЫМ САЛАСЫНДАҒЫ ҚАЗАҚСТАН </a:t>
            </a:r>
            <a:r>
              <a:rPr lang="kk-KZ" sz="4000" b="1" dirty="0" smtClean="0">
                <a:solidFill>
                  <a:srgbClr val="FFFF00"/>
                </a:solidFill>
                <a:latin typeface="Times New Roman"/>
                <a:ea typeface="Calibri"/>
              </a:rPr>
              <a:t>РЕСПУБЛИКАСЫ </a:t>
            </a:r>
            <a:r>
              <a:rPr lang="kk-KZ" sz="4000" b="1" dirty="0">
                <a:solidFill>
                  <a:srgbClr val="FFFF00"/>
                </a:solidFill>
                <a:latin typeface="Times New Roman"/>
                <a:ea typeface="Calibri"/>
              </a:rPr>
              <a:t>ЗАҢНАМАСЫ.</a:t>
            </a:r>
            <a:r>
              <a:rPr lang="ru-RU" sz="4000" dirty="0">
                <a:solidFill>
                  <a:srgbClr val="FFFF00"/>
                </a:solidFill>
                <a:latin typeface="Times New Roman"/>
                <a:ea typeface="Times New Roman"/>
              </a:rPr>
              <a:t/>
            </a:r>
            <a:br>
              <a:rPr lang="ru-RU" sz="4000" dirty="0">
                <a:solidFill>
                  <a:srgbClr val="FFFF00"/>
                </a:solidFill>
                <a:latin typeface="Times New Roman"/>
                <a:ea typeface="Times New Roman"/>
              </a:rPr>
            </a:br>
            <a:r>
              <a:rPr lang="kk-KZ" sz="4000" b="1" dirty="0">
                <a:solidFill>
                  <a:srgbClr val="FFFF00"/>
                </a:solidFill>
                <a:latin typeface="Times New Roman"/>
                <a:ea typeface="Calibri"/>
              </a:rPr>
              <a:t>СТУДЕНТТЕРДІҢ ҚҰҚЫҒЫ МЕН МІНДЕТТЕРІ</a:t>
            </a:r>
            <a:r>
              <a:rPr lang="ru-RU" sz="4000" dirty="0">
                <a:latin typeface="Times New Roman"/>
                <a:ea typeface="Times New Roman"/>
              </a:rPr>
              <a:t/>
            </a:r>
            <a:br>
              <a:rPr lang="ru-RU" sz="4000" dirty="0">
                <a:latin typeface="Times New Roman"/>
                <a:ea typeface="Times New Roman"/>
              </a:rPr>
            </a:br>
            <a:r>
              <a:rPr lang="ru-RU" sz="6000" dirty="0">
                <a:solidFill>
                  <a:srgbClr val="FFFF00"/>
                </a:solidFill>
              </a:rPr>
              <a:t/>
            </a:r>
            <a:br>
              <a:rPr lang="ru-RU" sz="6000" dirty="0">
                <a:solidFill>
                  <a:srgbClr val="FFFF00"/>
                </a:solidFill>
              </a:rPr>
            </a:br>
            <a:r>
              <a:rPr lang="ru-RU" sz="6000" b="1" dirty="0">
                <a:solidFill>
                  <a:srgbClr val="FFFF00"/>
                </a:solidFill>
              </a:rPr>
              <a:t> </a:t>
            </a:r>
            <a:r>
              <a:rPr lang="ru-RU" sz="6000" dirty="0">
                <a:solidFill>
                  <a:srgbClr val="FFFF00"/>
                </a:solidFill>
              </a:rPr>
              <a:t/>
            </a:r>
            <a:br>
              <a:rPr lang="ru-RU" sz="6000" dirty="0">
                <a:solidFill>
                  <a:srgbClr val="FFFF00"/>
                </a:solidFill>
              </a:rPr>
            </a:br>
            <a:endParaRPr lang="ru-RU" sz="6000" dirty="0">
              <a:solidFill>
                <a:srgbClr val="FFFF00"/>
              </a:solidFill>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16632"/>
            <a:ext cx="838046" cy="6618847"/>
          </a:xfrm>
          <a:prstGeom prst="rect">
            <a:avLst/>
          </a:prstGeom>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116632"/>
            <a:ext cx="835025" cy="662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129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par>
                                <p:cTn id="8" presetID="6" presetClass="entr" presetSubtype="16" fill="hold" nodeType="withEffect">
                                  <p:stCondLst>
                                    <p:cond delay="0"/>
                                  </p:stCondLst>
                                  <p:childTnLst>
                                    <p:set>
                                      <p:cBhvr>
                                        <p:cTn id="9" dur="1" fill="hold">
                                          <p:stCondLst>
                                            <p:cond delay="0"/>
                                          </p:stCondLst>
                                        </p:cTn>
                                        <p:tgtEl>
                                          <p:spTgt spid="1027"/>
                                        </p:tgtEl>
                                        <p:attrNameLst>
                                          <p:attrName>style.visibility</p:attrName>
                                        </p:attrNameLst>
                                      </p:cBhvr>
                                      <p:to>
                                        <p:strVal val="visible"/>
                                      </p:to>
                                    </p:set>
                                    <p:animEffect transition="in" filter="circle(in)">
                                      <p:cBhvr>
                                        <p:cTn id="10" dur="2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rgbClr val="00B0F0"/>
        </a:solidFill>
        <a:effectLst/>
      </p:bgPr>
    </p:bg>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4292364478"/>
              </p:ext>
            </p:extLst>
          </p:nvPr>
        </p:nvGraphicFramePr>
        <p:xfrm>
          <a:off x="945550" y="332656"/>
          <a:ext cx="7010826"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Рисунок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7504" y="116632"/>
            <a:ext cx="838046" cy="6618847"/>
          </a:xfrm>
          <a:prstGeom prst="rect">
            <a:avLst/>
          </a:prstGeom>
        </p:spPr>
      </p:pic>
      <p:pic>
        <p:nvPicPr>
          <p:cNvPr id="1027"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72400" y="116632"/>
            <a:ext cx="835025" cy="662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11230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par>
                                <p:cTn id="8" presetID="6" presetClass="entr" presetSubtype="16" fill="hold" nodeType="withEffect">
                                  <p:stCondLst>
                                    <p:cond delay="0"/>
                                  </p:stCondLst>
                                  <p:childTnLst>
                                    <p:set>
                                      <p:cBhvr>
                                        <p:cTn id="9" dur="1" fill="hold">
                                          <p:stCondLst>
                                            <p:cond delay="0"/>
                                          </p:stCondLst>
                                        </p:cTn>
                                        <p:tgtEl>
                                          <p:spTgt spid="1027"/>
                                        </p:tgtEl>
                                        <p:attrNameLst>
                                          <p:attrName>style.visibility</p:attrName>
                                        </p:attrNameLst>
                                      </p:cBhvr>
                                      <p:to>
                                        <p:strVal val="visible"/>
                                      </p:to>
                                    </p:set>
                                    <p:animEffect transition="in" filter="circle(in)">
                                      <p:cBhvr>
                                        <p:cTn id="10" dur="2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B0F0"/>
        </a:solidFill>
        <a:effectLst/>
      </p:bgPr>
    </p:bg>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2083360372"/>
              </p:ext>
            </p:extLst>
          </p:nvPr>
        </p:nvGraphicFramePr>
        <p:xfrm>
          <a:off x="1115616" y="404664"/>
          <a:ext cx="6840760" cy="59766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Рисунок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7504" y="116632"/>
            <a:ext cx="838046" cy="6618847"/>
          </a:xfrm>
          <a:prstGeom prst="rect">
            <a:avLst/>
          </a:prstGeom>
        </p:spPr>
      </p:pic>
      <p:pic>
        <p:nvPicPr>
          <p:cNvPr id="1027"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72400" y="116632"/>
            <a:ext cx="835025" cy="662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24216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par>
                                <p:cTn id="8" presetID="6" presetClass="entr" presetSubtype="16" fill="hold" nodeType="withEffect">
                                  <p:stCondLst>
                                    <p:cond delay="0"/>
                                  </p:stCondLst>
                                  <p:childTnLst>
                                    <p:set>
                                      <p:cBhvr>
                                        <p:cTn id="9" dur="1" fill="hold">
                                          <p:stCondLst>
                                            <p:cond delay="0"/>
                                          </p:stCondLst>
                                        </p:cTn>
                                        <p:tgtEl>
                                          <p:spTgt spid="1027"/>
                                        </p:tgtEl>
                                        <p:attrNameLst>
                                          <p:attrName>style.visibility</p:attrName>
                                        </p:attrNameLst>
                                      </p:cBhvr>
                                      <p:to>
                                        <p:strVal val="visible"/>
                                      </p:to>
                                    </p:set>
                                    <p:animEffect transition="in" filter="circle(in)">
                                      <p:cBhvr>
                                        <p:cTn id="10" dur="2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00B0F0"/>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15616" y="404664"/>
            <a:ext cx="2880320" cy="5904656"/>
          </a:xfrm>
        </p:spPr>
        <p:txBody>
          <a:bodyPr>
            <a:noAutofit/>
          </a:bodyPr>
          <a:lstStyle/>
          <a:p>
            <a:pPr indent="431800" algn="l">
              <a:spcAft>
                <a:spcPts val="0"/>
              </a:spcAft>
              <a:tabLst>
                <a:tab pos="914400" algn="l"/>
              </a:tabLst>
            </a:pPr>
            <a:r>
              <a:rPr lang="kk-KZ" sz="2400" dirty="0">
                <a:solidFill>
                  <a:schemeClr val="bg1"/>
                </a:solidFill>
                <a:latin typeface="Times New Roman"/>
                <a:ea typeface="Times New Roman"/>
              </a:rPr>
              <a:t>ҚР Президенті Н.Ә. Назарбаев «Қазақстан жолы – 2050: Бір мақсат, бір мүдде, бір болашақ» Қазақстан халқына Жолдауында «Біз қазақстандықтардың ел болашағының тұтқасын нық ұстауы үшін «Қазақстан-2050» Стратегиясын қабылдадық» - деп атап өтті </a:t>
            </a:r>
            <a:r>
              <a:rPr lang="kk-KZ" sz="2400" dirty="0">
                <a:solidFill>
                  <a:schemeClr val="bg1"/>
                </a:solidFill>
                <a:latin typeface="Times New Roman"/>
                <a:ea typeface="Calibri"/>
              </a:rPr>
              <a:t>[2]</a:t>
            </a:r>
            <a:r>
              <a:rPr lang="kk-KZ" sz="2400" dirty="0">
                <a:solidFill>
                  <a:schemeClr val="bg1"/>
                </a:solidFill>
                <a:latin typeface="Times New Roman"/>
                <a:ea typeface="Times New Roman"/>
              </a:rPr>
              <a:t>.</a:t>
            </a:r>
            <a:r>
              <a:rPr lang="ru-RU" sz="2400" dirty="0">
                <a:latin typeface="Times New Roman"/>
                <a:ea typeface="Times New Roman"/>
              </a:rPr>
              <a:t/>
            </a:r>
            <a:br>
              <a:rPr lang="ru-RU" sz="2400" dirty="0">
                <a:latin typeface="Times New Roman"/>
                <a:ea typeface="Times New Roman"/>
              </a:rPr>
            </a:br>
            <a:endParaRPr lang="ru-RU" sz="2500" dirty="0">
              <a:solidFill>
                <a:schemeClr val="bg1"/>
              </a:solidFill>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16632"/>
            <a:ext cx="838046" cy="6618847"/>
          </a:xfrm>
          <a:prstGeom prst="rect">
            <a:avLst/>
          </a:prstGeom>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116632"/>
            <a:ext cx="835025" cy="662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Рисунок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22802" y="620688"/>
            <a:ext cx="3722731" cy="5544616"/>
          </a:xfrm>
          <a:prstGeom prst="rect">
            <a:avLst/>
          </a:prstGeom>
        </p:spPr>
      </p:pic>
    </p:spTree>
    <p:extLst>
      <p:ext uri="{BB962C8B-B14F-4D97-AF65-F5344CB8AC3E}">
        <p14:creationId xmlns:p14="http://schemas.microsoft.com/office/powerpoint/2010/main" val="2214023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par>
                                <p:cTn id="8" presetID="6" presetClass="entr" presetSubtype="16" fill="hold" nodeType="withEffect">
                                  <p:stCondLst>
                                    <p:cond delay="0"/>
                                  </p:stCondLst>
                                  <p:childTnLst>
                                    <p:set>
                                      <p:cBhvr>
                                        <p:cTn id="9" dur="1" fill="hold">
                                          <p:stCondLst>
                                            <p:cond delay="0"/>
                                          </p:stCondLst>
                                        </p:cTn>
                                        <p:tgtEl>
                                          <p:spTgt spid="1027"/>
                                        </p:tgtEl>
                                        <p:attrNameLst>
                                          <p:attrName>style.visibility</p:attrName>
                                        </p:attrNameLst>
                                      </p:cBhvr>
                                      <p:to>
                                        <p:strVal val="visible"/>
                                      </p:to>
                                    </p:set>
                                    <p:animEffect transition="in" filter="circle(in)">
                                      <p:cBhvr>
                                        <p:cTn id="10" dur="2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00B0F0"/>
        </a:solidFill>
        <a:effectLst/>
      </p:bgPr>
    </p:bg>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2179739572"/>
              </p:ext>
            </p:extLst>
          </p:nvPr>
        </p:nvGraphicFramePr>
        <p:xfrm>
          <a:off x="1138595" y="116633"/>
          <a:ext cx="6840760" cy="66188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Рисунок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7504" y="116632"/>
            <a:ext cx="838046" cy="6618847"/>
          </a:xfrm>
          <a:prstGeom prst="rect">
            <a:avLst/>
          </a:prstGeom>
        </p:spPr>
      </p:pic>
      <p:pic>
        <p:nvPicPr>
          <p:cNvPr id="1027"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72400" y="116632"/>
            <a:ext cx="835025" cy="662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90014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par>
                                <p:cTn id="8" presetID="6" presetClass="entr" presetSubtype="16" fill="hold" nodeType="withEffect">
                                  <p:stCondLst>
                                    <p:cond delay="0"/>
                                  </p:stCondLst>
                                  <p:childTnLst>
                                    <p:set>
                                      <p:cBhvr>
                                        <p:cTn id="9" dur="1" fill="hold">
                                          <p:stCondLst>
                                            <p:cond delay="0"/>
                                          </p:stCondLst>
                                        </p:cTn>
                                        <p:tgtEl>
                                          <p:spTgt spid="1027"/>
                                        </p:tgtEl>
                                        <p:attrNameLst>
                                          <p:attrName>style.visibility</p:attrName>
                                        </p:attrNameLst>
                                      </p:cBhvr>
                                      <p:to>
                                        <p:strVal val="visible"/>
                                      </p:to>
                                    </p:set>
                                    <p:animEffect transition="in" filter="circle(in)">
                                      <p:cBhvr>
                                        <p:cTn id="10" dur="2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00B0F0"/>
        </a:solidFill>
        <a:effectLst/>
      </p:bgPr>
    </p:bg>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3965315626"/>
              </p:ext>
            </p:extLst>
          </p:nvPr>
        </p:nvGraphicFramePr>
        <p:xfrm>
          <a:off x="945550" y="260648"/>
          <a:ext cx="7226850"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Рисунок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7504" y="116632"/>
            <a:ext cx="838046" cy="6618847"/>
          </a:xfrm>
          <a:prstGeom prst="rect">
            <a:avLst/>
          </a:prstGeom>
        </p:spPr>
      </p:pic>
      <p:pic>
        <p:nvPicPr>
          <p:cNvPr id="1027"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72400" y="116632"/>
            <a:ext cx="835025" cy="662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0352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par>
                                <p:cTn id="8" presetID="6" presetClass="entr" presetSubtype="16" fill="hold" nodeType="withEffect">
                                  <p:stCondLst>
                                    <p:cond delay="0"/>
                                  </p:stCondLst>
                                  <p:childTnLst>
                                    <p:set>
                                      <p:cBhvr>
                                        <p:cTn id="9" dur="1" fill="hold">
                                          <p:stCondLst>
                                            <p:cond delay="0"/>
                                          </p:stCondLst>
                                        </p:cTn>
                                        <p:tgtEl>
                                          <p:spTgt spid="1027"/>
                                        </p:tgtEl>
                                        <p:attrNameLst>
                                          <p:attrName>style.visibility</p:attrName>
                                        </p:attrNameLst>
                                      </p:cBhvr>
                                      <p:to>
                                        <p:strVal val="visible"/>
                                      </p:to>
                                    </p:set>
                                    <p:animEffect transition="in" filter="circle(in)">
                                      <p:cBhvr>
                                        <p:cTn id="10" dur="2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00B0F0"/>
        </a:solidFill>
        <a:effectLst/>
      </p:bgPr>
    </p:bg>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430409314"/>
              </p:ext>
            </p:extLst>
          </p:nvPr>
        </p:nvGraphicFramePr>
        <p:xfrm>
          <a:off x="1138595" y="116632"/>
          <a:ext cx="6840760" cy="66188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Рисунок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7504" y="116632"/>
            <a:ext cx="838046" cy="6618847"/>
          </a:xfrm>
          <a:prstGeom prst="rect">
            <a:avLst/>
          </a:prstGeom>
        </p:spPr>
      </p:pic>
      <p:pic>
        <p:nvPicPr>
          <p:cNvPr id="1027"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72400" y="116632"/>
            <a:ext cx="835025" cy="662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36179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par>
                                <p:cTn id="8" presetID="6" presetClass="entr" presetSubtype="16" fill="hold" nodeType="withEffect">
                                  <p:stCondLst>
                                    <p:cond delay="0"/>
                                  </p:stCondLst>
                                  <p:childTnLst>
                                    <p:set>
                                      <p:cBhvr>
                                        <p:cTn id="9" dur="1" fill="hold">
                                          <p:stCondLst>
                                            <p:cond delay="0"/>
                                          </p:stCondLst>
                                        </p:cTn>
                                        <p:tgtEl>
                                          <p:spTgt spid="1027"/>
                                        </p:tgtEl>
                                        <p:attrNameLst>
                                          <p:attrName>style.visibility</p:attrName>
                                        </p:attrNameLst>
                                      </p:cBhvr>
                                      <p:to>
                                        <p:strVal val="visible"/>
                                      </p:to>
                                    </p:set>
                                    <p:animEffect transition="in" filter="circle(in)">
                                      <p:cBhvr>
                                        <p:cTn id="10" dur="2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1492548394"/>
              </p:ext>
            </p:extLst>
          </p:nvPr>
        </p:nvGraphicFramePr>
        <p:xfrm>
          <a:off x="1043608" y="332656"/>
          <a:ext cx="6840760" cy="6264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Рисунок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7504" y="116632"/>
            <a:ext cx="838046" cy="6618847"/>
          </a:xfrm>
          <a:prstGeom prst="rect">
            <a:avLst/>
          </a:prstGeom>
        </p:spPr>
      </p:pic>
      <p:pic>
        <p:nvPicPr>
          <p:cNvPr id="1027"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72400" y="116632"/>
            <a:ext cx="835025" cy="662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69914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par>
                                <p:cTn id="8" presetID="6" presetClass="entr" presetSubtype="16" fill="hold" nodeType="withEffect">
                                  <p:stCondLst>
                                    <p:cond delay="0"/>
                                  </p:stCondLst>
                                  <p:childTnLst>
                                    <p:set>
                                      <p:cBhvr>
                                        <p:cTn id="9" dur="1" fill="hold">
                                          <p:stCondLst>
                                            <p:cond delay="0"/>
                                          </p:stCondLst>
                                        </p:cTn>
                                        <p:tgtEl>
                                          <p:spTgt spid="1027"/>
                                        </p:tgtEl>
                                        <p:attrNameLst>
                                          <p:attrName>style.visibility</p:attrName>
                                        </p:attrNameLst>
                                      </p:cBhvr>
                                      <p:to>
                                        <p:strVal val="visible"/>
                                      </p:to>
                                    </p:set>
                                    <p:animEffect transition="in" filter="circle(in)">
                                      <p:cBhvr>
                                        <p:cTn id="10" dur="2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458</TotalTime>
  <Words>491</Words>
  <Application>Microsoft Office PowerPoint</Application>
  <PresentationFormat>Экран (4:3)</PresentationFormat>
  <Paragraphs>11</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     БІЛІМ ЖӘНЕ ҒЫЛЫМ САЛАСЫНДАҒЫ ҚАЗАҚСТАН РЕСПУБЛИКАСЫ ЗАҢНАМАСЫ. СТУДЕНТТЕРДІҢ ҚҰҚЫҒЫ МЕН МІНДЕТТЕРІ    </vt:lpstr>
      <vt:lpstr>Презентация PowerPoint</vt:lpstr>
      <vt:lpstr>Презентация PowerPoint</vt:lpstr>
      <vt:lpstr>ҚР Президенті Н.Ә. Назарбаев «Қазақстан жолы – 2050: Бір мақсат, бір мүдде, бір болашақ» Қазақстан халқына Жолдауында «Біз қазақстандықтардың ел болашағының тұтқасын нық ұстауы үшін «Қазақстан-2050» Стратегиясын қабылдадық» - деп атап өтті [2]. </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Admin</cp:lastModifiedBy>
  <cp:revision>45</cp:revision>
  <dcterms:created xsi:type="dcterms:W3CDTF">2014-05-01T15:55:45Z</dcterms:created>
  <dcterms:modified xsi:type="dcterms:W3CDTF">2014-09-29T06:07:02Z</dcterms:modified>
</cp:coreProperties>
</file>